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3205"/>
    <a:srgbClr val="2A69A2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6" d="100"/>
          <a:sy n="46" d="100"/>
        </p:scale>
        <p:origin x="53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49085" y="69212"/>
            <a:ext cx="7445829" cy="836023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Муниципальное бюджетное общеобразовательное учреждение "Школа № 24</a:t>
            </a:r>
            <a:r>
              <a:rPr lang="ru-RU" sz="2000" b="1" dirty="0" smtClean="0">
                <a:solidFill>
                  <a:schemeClr val="bg1"/>
                </a:solidFill>
              </a:rPr>
              <a:t>"</a:t>
            </a:r>
            <a:endParaRPr lang="ru-RU" sz="2000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613955" y="918298"/>
            <a:ext cx="7876902" cy="8360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solidFill>
                  <a:srgbClr val="2A69A2"/>
                </a:solidFill>
              </a:rPr>
              <a:t>Открытый конкурс медиа – творчества </a:t>
            </a:r>
          </a:p>
          <a:p>
            <a:r>
              <a:rPr lang="ru-RU" sz="2800" b="1" dirty="0" smtClean="0">
                <a:solidFill>
                  <a:srgbClr val="2A69A2"/>
                </a:solidFill>
              </a:rPr>
              <a:t>«</a:t>
            </a:r>
            <a:r>
              <a:rPr lang="ru-RU" sz="2800" b="1" smtClean="0">
                <a:solidFill>
                  <a:srgbClr val="2A69A2"/>
                </a:solidFill>
              </a:rPr>
              <a:t>Зимние сказки» </a:t>
            </a:r>
            <a:endParaRPr lang="ru-RU" sz="2800" b="1" dirty="0" smtClean="0">
              <a:solidFill>
                <a:srgbClr val="2A69A2"/>
              </a:solidFill>
            </a:endParaRPr>
          </a:p>
          <a:p>
            <a:r>
              <a:rPr lang="ru-RU" sz="2800" b="1" dirty="0" smtClean="0">
                <a:solidFill>
                  <a:srgbClr val="2A69A2"/>
                </a:solidFill>
              </a:rPr>
              <a:t>Номинация: «Новогодний сувенир»</a:t>
            </a:r>
            <a:endParaRPr lang="ru-RU" sz="2800" dirty="0">
              <a:solidFill>
                <a:srgbClr val="2A69A2"/>
              </a:solidFill>
            </a:endParaRPr>
          </a:p>
        </p:txBody>
      </p:sp>
      <p:sp>
        <p:nvSpPr>
          <p:cNvPr id="6" name="Rectangle 1"/>
          <p:cNvSpPr>
            <a:spLocks noGrp="1" noChangeArrowheads="1"/>
          </p:cNvSpPr>
          <p:nvPr>
            <p:ph type="ctrTitle"/>
          </p:nvPr>
        </p:nvSpPr>
        <p:spPr bwMode="auto">
          <a:xfrm>
            <a:off x="1728914" y="2407723"/>
            <a:ext cx="568617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48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latin typeface="+mn-lt"/>
              </a:rPr>
              <a:t>Ёлочное украшение </a:t>
            </a:r>
            <a:br>
              <a:rPr kumimoji="0" lang="ru-RU" altLang="ru-RU" sz="48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latin typeface="+mn-lt"/>
              </a:rPr>
            </a:br>
            <a:r>
              <a:rPr kumimoji="0" lang="ru-RU" altLang="ru-RU" sz="48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latin typeface="+mn-lt"/>
              </a:rPr>
              <a:t>"Хрюшка Розочка"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5826035" y="5479869"/>
            <a:ext cx="3317966" cy="8360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b="1" dirty="0" smtClean="0">
                <a:solidFill>
                  <a:srgbClr val="2A69A2"/>
                </a:solidFill>
              </a:rPr>
              <a:t>Автор: Яценко Мария</a:t>
            </a:r>
          </a:p>
          <a:p>
            <a:pPr algn="l"/>
            <a:r>
              <a:rPr lang="ru-RU" sz="2000" b="1" dirty="0" smtClean="0">
                <a:solidFill>
                  <a:srgbClr val="2A69A2"/>
                </a:solidFill>
              </a:rPr>
              <a:t>Руководитель: </a:t>
            </a:r>
            <a:r>
              <a:rPr lang="ru-RU" sz="2000" b="1" dirty="0" err="1" smtClean="0">
                <a:solidFill>
                  <a:srgbClr val="2A69A2"/>
                </a:solidFill>
              </a:rPr>
              <a:t>Антонян</a:t>
            </a:r>
            <a:r>
              <a:rPr lang="ru-RU" sz="2000" b="1" dirty="0" smtClean="0">
                <a:solidFill>
                  <a:srgbClr val="2A69A2"/>
                </a:solidFill>
              </a:rPr>
              <a:t> </a:t>
            </a:r>
            <a:r>
              <a:rPr lang="ru-RU" sz="2000" b="1" dirty="0" err="1" smtClean="0">
                <a:solidFill>
                  <a:srgbClr val="2A69A2"/>
                </a:solidFill>
              </a:rPr>
              <a:t>Л.В</a:t>
            </a:r>
            <a:r>
              <a:rPr lang="ru-RU" sz="2000" b="1" dirty="0" smtClean="0">
                <a:solidFill>
                  <a:srgbClr val="2A69A2"/>
                </a:solidFill>
              </a:rPr>
              <a:t>.</a:t>
            </a:r>
            <a:endParaRPr lang="ru-RU" sz="2000" dirty="0">
              <a:solidFill>
                <a:srgbClr val="2A69A2"/>
              </a:solidFill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3016432" y="6208757"/>
            <a:ext cx="3111137" cy="623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/>
              <a:t>Нижний Новгород</a:t>
            </a:r>
          </a:p>
          <a:p>
            <a:r>
              <a:rPr lang="ru-RU" sz="1400" b="1" dirty="0" err="1" smtClean="0"/>
              <a:t>2018г</a:t>
            </a:r>
            <a:r>
              <a:rPr lang="ru-RU" sz="1400" b="1" dirty="0" smtClean="0"/>
              <a:t>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7300" y="0"/>
            <a:ext cx="7886700" cy="852652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Для выполнения работы нам </a:t>
            </a:r>
            <a:r>
              <a:rPr lang="ru-RU" sz="3200" b="1" dirty="0" smtClean="0">
                <a:solidFill>
                  <a:schemeClr val="bg1"/>
                </a:solidFill>
              </a:rPr>
              <a:t>потребуется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19" name="Picture 2" descr="C:\Users\кпекыыкп\Desktop\Хрюня\IMG_28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33989" y="2303446"/>
            <a:ext cx="4445035" cy="33337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pSp>
        <p:nvGrpSpPr>
          <p:cNvPr id="31" name="Group 2"/>
          <p:cNvGrpSpPr>
            <a:grpSpLocks/>
          </p:cNvGrpSpPr>
          <p:nvPr/>
        </p:nvGrpSpPr>
        <p:grpSpPr bwMode="auto">
          <a:xfrm>
            <a:off x="174172" y="4186679"/>
            <a:ext cx="4084319" cy="830263"/>
            <a:chOff x="1248" y="1276"/>
            <a:chExt cx="3216" cy="523"/>
          </a:xfrm>
        </p:grpSpPr>
        <p:sp>
          <p:nvSpPr>
            <p:cNvPr id="32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2400"/>
            </a:p>
          </p:txBody>
        </p:sp>
        <p:sp>
          <p:nvSpPr>
            <p:cNvPr id="33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  <a:contourClr>
                <a:srgbClr val="FF7C8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 sz="2400"/>
            </a:p>
          </p:txBody>
        </p:sp>
        <p:sp>
          <p:nvSpPr>
            <p:cNvPr id="34" name="Text Box 5"/>
            <p:cNvSpPr txBox="1">
              <a:spLocks noChangeArrowheads="1"/>
            </p:cNvSpPr>
            <p:nvPr/>
          </p:nvSpPr>
          <p:spPr bwMode="gray">
            <a:xfrm>
              <a:off x="1768" y="1276"/>
              <a:ext cx="2511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400" b="1" dirty="0" smtClean="0">
                  <a:solidFill>
                    <a:srgbClr val="000000"/>
                  </a:solidFill>
                </a:rPr>
                <a:t>Лоскуты </a:t>
              </a:r>
              <a:r>
                <a:rPr lang="ru-RU" sz="2400" b="1" dirty="0">
                  <a:solidFill>
                    <a:srgbClr val="000000"/>
                  </a:solidFill>
                </a:rPr>
                <a:t>ткани и фетра, тесьма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35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4</a:t>
              </a:r>
            </a:p>
          </p:txBody>
        </p:sp>
      </p:grpSp>
      <p:grpSp>
        <p:nvGrpSpPr>
          <p:cNvPr id="36" name="Group 7"/>
          <p:cNvGrpSpPr>
            <a:grpSpLocks/>
          </p:cNvGrpSpPr>
          <p:nvPr/>
        </p:nvGrpSpPr>
        <p:grpSpPr bwMode="auto">
          <a:xfrm>
            <a:off x="174172" y="1817914"/>
            <a:ext cx="4084319" cy="555625"/>
            <a:chOff x="1248" y="2030"/>
            <a:chExt cx="3216" cy="350"/>
          </a:xfrm>
        </p:grpSpPr>
        <p:sp>
          <p:nvSpPr>
            <p:cNvPr id="37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2400"/>
            </a:p>
          </p:txBody>
        </p:sp>
        <p:sp>
          <p:nvSpPr>
            <p:cNvPr id="38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  <a:contourClr>
                <a:srgbClr val="99CC0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 sz="2400"/>
            </a:p>
          </p:txBody>
        </p:sp>
        <p:sp>
          <p:nvSpPr>
            <p:cNvPr id="39" name="Text Box 10"/>
            <p:cNvSpPr txBox="1">
              <a:spLocks noChangeArrowheads="1"/>
            </p:cNvSpPr>
            <p:nvPr/>
          </p:nvSpPr>
          <p:spPr bwMode="gray">
            <a:xfrm>
              <a:off x="1769" y="2072"/>
              <a:ext cx="224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000000"/>
                  </a:solidFill>
                </a:rPr>
                <a:t> </a:t>
              </a:r>
              <a:r>
                <a:rPr lang="ru-RU" sz="2400" b="1" dirty="0">
                  <a:solidFill>
                    <a:srgbClr val="000000"/>
                  </a:solidFill>
                </a:rPr>
                <a:t>Губки для мытья посуды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40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41" name="Group 12"/>
          <p:cNvGrpSpPr>
            <a:grpSpLocks/>
          </p:cNvGrpSpPr>
          <p:nvPr/>
        </p:nvGrpSpPr>
        <p:grpSpPr bwMode="auto">
          <a:xfrm>
            <a:off x="174172" y="2546268"/>
            <a:ext cx="4084319" cy="830263"/>
            <a:chOff x="1248" y="2513"/>
            <a:chExt cx="3216" cy="523"/>
          </a:xfrm>
        </p:grpSpPr>
        <p:sp>
          <p:nvSpPr>
            <p:cNvPr id="42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2400"/>
            </a:p>
          </p:txBody>
        </p:sp>
        <p:sp>
          <p:nvSpPr>
            <p:cNvPr id="43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  <a:contourClr>
                <a:srgbClr val="006699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 sz="2400"/>
            </a:p>
          </p:txBody>
        </p:sp>
        <p:sp>
          <p:nvSpPr>
            <p:cNvPr id="44" name="Text Box 15"/>
            <p:cNvSpPr txBox="1">
              <a:spLocks noChangeArrowheads="1"/>
            </p:cNvSpPr>
            <p:nvPr/>
          </p:nvSpPr>
          <p:spPr bwMode="gray">
            <a:xfrm>
              <a:off x="1769" y="2513"/>
              <a:ext cx="2246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000000"/>
                  </a:solidFill>
                </a:rPr>
                <a:t> </a:t>
              </a:r>
              <a:r>
                <a:rPr lang="ru-RU" sz="2400" b="1" dirty="0">
                  <a:solidFill>
                    <a:srgbClr val="000000"/>
                  </a:solidFill>
                </a:rPr>
                <a:t>Клей или клеевой пистолет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45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46" name="Group 17"/>
          <p:cNvGrpSpPr>
            <a:grpSpLocks/>
          </p:cNvGrpSpPr>
          <p:nvPr/>
        </p:nvGrpSpPr>
        <p:grpSpPr bwMode="auto">
          <a:xfrm>
            <a:off x="174172" y="3599208"/>
            <a:ext cx="4084319" cy="555625"/>
            <a:chOff x="1248" y="3230"/>
            <a:chExt cx="3216" cy="350"/>
          </a:xfrm>
        </p:grpSpPr>
        <p:sp>
          <p:nvSpPr>
            <p:cNvPr id="47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2400"/>
            </a:p>
          </p:txBody>
        </p:sp>
        <p:sp>
          <p:nvSpPr>
            <p:cNvPr id="48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  <a:contourClr>
                <a:srgbClr val="FF9933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 sz="2400"/>
            </a:p>
          </p:txBody>
        </p:sp>
        <p:sp>
          <p:nvSpPr>
            <p:cNvPr id="49" name="Text Box 20"/>
            <p:cNvSpPr txBox="1">
              <a:spLocks noChangeArrowheads="1"/>
            </p:cNvSpPr>
            <p:nvPr/>
          </p:nvSpPr>
          <p:spPr bwMode="gray">
            <a:xfrm>
              <a:off x="1740" y="3231"/>
              <a:ext cx="98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000000"/>
                  </a:solidFill>
                </a:rPr>
                <a:t> </a:t>
              </a:r>
              <a:r>
                <a:rPr lang="ru-RU" sz="2400" b="1" dirty="0">
                  <a:solidFill>
                    <a:srgbClr val="000000"/>
                  </a:solidFill>
                </a:rPr>
                <a:t>Ножницы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50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3</a:t>
              </a:r>
            </a:p>
          </p:txBody>
        </p:sp>
      </p:grpSp>
      <p:grpSp>
        <p:nvGrpSpPr>
          <p:cNvPr id="51" name="Group 22"/>
          <p:cNvGrpSpPr>
            <a:grpSpLocks/>
          </p:cNvGrpSpPr>
          <p:nvPr/>
        </p:nvGrpSpPr>
        <p:grpSpPr bwMode="auto">
          <a:xfrm>
            <a:off x="174172" y="5287130"/>
            <a:ext cx="4084319" cy="555625"/>
            <a:chOff x="1248" y="3230"/>
            <a:chExt cx="3216" cy="350"/>
          </a:xfrm>
        </p:grpSpPr>
        <p:sp>
          <p:nvSpPr>
            <p:cNvPr id="52" name="Line 23"/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2400"/>
            </a:p>
          </p:txBody>
        </p:sp>
        <p:sp>
          <p:nvSpPr>
            <p:cNvPr id="53" name="Rectangle 24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  <a:contourClr>
                <a:srgbClr val="990099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 sz="2400"/>
            </a:p>
          </p:txBody>
        </p:sp>
        <p:sp>
          <p:nvSpPr>
            <p:cNvPr id="54" name="Text Box 25"/>
            <p:cNvSpPr txBox="1">
              <a:spLocks noChangeArrowheads="1"/>
            </p:cNvSpPr>
            <p:nvPr/>
          </p:nvSpPr>
          <p:spPr bwMode="gray">
            <a:xfrm>
              <a:off x="1768" y="3272"/>
              <a:ext cx="209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000000"/>
                  </a:solidFill>
                </a:rPr>
                <a:t> </a:t>
              </a:r>
              <a:r>
                <a:rPr lang="ru-RU" sz="2400" b="1" dirty="0">
                  <a:solidFill>
                    <a:srgbClr val="000000"/>
                  </a:solidFill>
                </a:rPr>
                <a:t>Две бусины для глазок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55" name="Text Box 26"/>
            <p:cNvSpPr txBox="1">
              <a:spLocks noChangeArrowheads="1"/>
            </p:cNvSpPr>
            <p:nvPr/>
          </p:nvSpPr>
          <p:spPr bwMode="gray">
            <a:xfrm>
              <a:off x="1296" y="32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4314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кпекыыкп\Desktop\Хрюня\IMG_28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947" y="1024259"/>
            <a:ext cx="5472107" cy="41040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Прямоугольник 1"/>
          <p:cNvSpPr/>
          <p:nvPr/>
        </p:nvSpPr>
        <p:spPr>
          <a:xfrm>
            <a:off x="210993" y="5245905"/>
            <a:ext cx="872201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Вырезаем голову хрюшки и </a:t>
            </a:r>
            <a:r>
              <a:rPr lang="ru-RU" sz="2800" b="1" dirty="0" smtClean="0"/>
              <a:t>уши</a:t>
            </a:r>
            <a:r>
              <a:rPr lang="en-US" sz="2800" b="1" dirty="0" smtClean="0"/>
              <a:t>, </a:t>
            </a:r>
            <a:r>
              <a:rPr lang="ru-RU" sz="2800" b="1" dirty="0"/>
              <a:t>отдельно </a:t>
            </a:r>
            <a:r>
              <a:rPr lang="ru-RU" sz="2800" b="1" dirty="0" smtClean="0"/>
              <a:t>пятачок</a:t>
            </a:r>
            <a:r>
              <a:rPr lang="en-US" sz="2800" dirty="0" smtClean="0"/>
              <a:t>, </a:t>
            </a:r>
            <a:r>
              <a:rPr lang="ru-RU" sz="2800" b="1" dirty="0"/>
              <a:t>тело и </a:t>
            </a:r>
            <a:r>
              <a:rPr lang="ru-RU" sz="2800" b="1" dirty="0" smtClean="0"/>
              <a:t>ножки</a:t>
            </a:r>
            <a:r>
              <a:rPr lang="en-US" sz="2800" b="1" dirty="0" smtClean="0"/>
              <a:t>. </a:t>
            </a:r>
            <a:r>
              <a:rPr lang="ru-RU" sz="2800" b="1" dirty="0"/>
              <a:t>Придаем с помощью ножниц </a:t>
            </a:r>
            <a:r>
              <a:rPr lang="ru-RU" sz="2800" b="1" dirty="0" smtClean="0"/>
              <a:t>объём</a:t>
            </a:r>
            <a:r>
              <a:rPr lang="en-US" sz="2800" b="1" dirty="0" smtClean="0"/>
              <a:t>. </a:t>
            </a:r>
            <a:r>
              <a:rPr lang="ru-RU" sz="2800" b="1" dirty="0"/>
              <a:t>Приклеиваем </a:t>
            </a:r>
            <a:r>
              <a:rPr lang="ru-RU" sz="2800" b="1" dirty="0" smtClean="0"/>
              <a:t>пятачок</a:t>
            </a:r>
            <a:r>
              <a:rPr lang="en-US" sz="2800" b="1" dirty="0" smtClean="0"/>
              <a:t>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68892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кпекыыкп\Desktop\Хрюня\IMG_28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6001" y="1082158"/>
            <a:ext cx="5471998" cy="4104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Прямоугольник 1"/>
          <p:cNvSpPr/>
          <p:nvPr/>
        </p:nvSpPr>
        <p:spPr>
          <a:xfrm>
            <a:off x="235131" y="5295199"/>
            <a:ext cx="8686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00"/>
                </a:solidFill>
              </a:rPr>
              <a:t>Склеиваем детали</a:t>
            </a:r>
            <a:r>
              <a:rPr lang="en-US" sz="2800" b="1" dirty="0" smtClean="0">
                <a:solidFill>
                  <a:srgbClr val="000000"/>
                </a:solidFill>
              </a:rPr>
              <a:t>. </a:t>
            </a:r>
            <a:r>
              <a:rPr lang="ru-RU" sz="2800" b="1" dirty="0">
                <a:solidFill>
                  <a:srgbClr val="000000"/>
                </a:solidFill>
              </a:rPr>
              <a:t>Берем </a:t>
            </a:r>
            <a:r>
              <a:rPr lang="ru-RU" sz="2800" b="1" dirty="0" smtClean="0">
                <a:solidFill>
                  <a:srgbClr val="000000"/>
                </a:solidFill>
              </a:rPr>
              <a:t>гуашь</a:t>
            </a:r>
            <a:r>
              <a:rPr lang="en-US" sz="2800" b="1" dirty="0" smtClean="0">
                <a:solidFill>
                  <a:srgbClr val="000000"/>
                </a:solidFill>
              </a:rPr>
              <a:t> </a:t>
            </a:r>
            <a:r>
              <a:rPr lang="ru-RU" sz="2800" b="1" dirty="0">
                <a:solidFill>
                  <a:srgbClr val="000000"/>
                </a:solidFill>
              </a:rPr>
              <a:t>и</a:t>
            </a:r>
            <a:r>
              <a:rPr lang="en-US" sz="2800" b="1" dirty="0" smtClean="0">
                <a:solidFill>
                  <a:srgbClr val="000000"/>
                </a:solidFill>
              </a:rPr>
              <a:t> </a:t>
            </a:r>
            <a:r>
              <a:rPr lang="ru-RU" sz="2800" b="1" dirty="0" smtClean="0">
                <a:solidFill>
                  <a:srgbClr val="000000"/>
                </a:solidFill>
              </a:rPr>
              <a:t>с </a:t>
            </a:r>
            <a:r>
              <a:rPr lang="ru-RU" sz="2800" b="1" dirty="0">
                <a:solidFill>
                  <a:srgbClr val="000000"/>
                </a:solidFill>
              </a:rPr>
              <a:t>помощью красок </a:t>
            </a:r>
            <a:r>
              <a:rPr lang="ru-RU" sz="2800" b="1" dirty="0" smtClean="0">
                <a:solidFill>
                  <a:srgbClr val="000000"/>
                </a:solidFill>
              </a:rPr>
              <a:t>придаём объём</a:t>
            </a:r>
            <a:r>
              <a:rPr lang="ru-RU" sz="2800" b="1" dirty="0">
                <a:solidFill>
                  <a:srgbClr val="000000"/>
                </a:solidFill>
              </a:rPr>
              <a:t>.</a:t>
            </a:r>
            <a:r>
              <a:rPr lang="en-US" sz="2800" b="1" dirty="0" smtClean="0">
                <a:solidFill>
                  <a:srgbClr val="000000"/>
                </a:solidFill>
              </a:rPr>
              <a:t> </a:t>
            </a:r>
            <a:r>
              <a:rPr lang="ru-RU" sz="2800" b="1" dirty="0" smtClean="0">
                <a:solidFill>
                  <a:srgbClr val="000000"/>
                </a:solidFill>
              </a:rPr>
              <a:t>Закрашиваем </a:t>
            </a:r>
            <a:r>
              <a:rPr lang="ru-RU" sz="2800" b="1" dirty="0">
                <a:solidFill>
                  <a:srgbClr val="000000"/>
                </a:solidFill>
              </a:rPr>
              <a:t>глазки в черный </a:t>
            </a:r>
            <a:r>
              <a:rPr lang="ru-RU" sz="2800" b="1" dirty="0" smtClean="0">
                <a:solidFill>
                  <a:srgbClr val="000000"/>
                </a:solidFill>
              </a:rPr>
              <a:t>цвет, используя </a:t>
            </a:r>
            <a:r>
              <a:rPr lang="ru-RU" sz="2800" b="1" dirty="0">
                <a:solidFill>
                  <a:srgbClr val="000000"/>
                </a:solidFill>
              </a:rPr>
              <a:t>спички ставим на глаза белые </a:t>
            </a:r>
            <a:r>
              <a:rPr lang="ru-RU" sz="2800" b="1" dirty="0" smtClean="0">
                <a:solidFill>
                  <a:srgbClr val="000000"/>
                </a:solidFill>
              </a:rPr>
              <a:t>блики.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86455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кпекыыкп\Desktop\Хрюня\IMG_28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6000" y="1037350"/>
            <a:ext cx="5472000" cy="4104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Прямоугольник 1"/>
          <p:cNvSpPr/>
          <p:nvPr/>
        </p:nvSpPr>
        <p:spPr>
          <a:xfrm>
            <a:off x="163286" y="5355524"/>
            <a:ext cx="88174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ru-RU" sz="2800" b="1" dirty="0">
                <a:solidFill>
                  <a:srgbClr val="000000"/>
                </a:solidFill>
              </a:rPr>
              <a:t>Шьем </a:t>
            </a:r>
            <a:r>
              <a:rPr lang="ru-RU" sz="2800" b="1" dirty="0" smtClean="0">
                <a:solidFill>
                  <a:srgbClr val="000000"/>
                </a:solidFill>
              </a:rPr>
              <a:t>платье: вырезаем </a:t>
            </a:r>
            <a:r>
              <a:rPr lang="ru-RU" sz="2800" b="1" dirty="0">
                <a:solidFill>
                  <a:srgbClr val="000000"/>
                </a:solidFill>
              </a:rPr>
              <a:t>из фетра </a:t>
            </a:r>
            <a:r>
              <a:rPr lang="ru-RU" sz="2800" b="1" dirty="0" smtClean="0">
                <a:solidFill>
                  <a:srgbClr val="000000"/>
                </a:solidFill>
              </a:rPr>
              <a:t>жилетку, пришиваем </a:t>
            </a:r>
            <a:r>
              <a:rPr lang="ru-RU" sz="2800" b="1" dirty="0">
                <a:solidFill>
                  <a:srgbClr val="000000"/>
                </a:solidFill>
              </a:rPr>
              <a:t>кружево к подолу </a:t>
            </a:r>
            <a:r>
              <a:rPr lang="ru-RU" sz="2800" b="1" dirty="0" smtClean="0">
                <a:solidFill>
                  <a:srgbClr val="000000"/>
                </a:solidFill>
              </a:rPr>
              <a:t>платья, к </a:t>
            </a:r>
            <a:r>
              <a:rPr lang="ru-RU" sz="2800" b="1" dirty="0">
                <a:solidFill>
                  <a:srgbClr val="000000"/>
                </a:solidFill>
              </a:rPr>
              <a:t>фартуку приклеиваем </a:t>
            </a:r>
            <a:r>
              <a:rPr lang="ru-RU" sz="2800" b="1" dirty="0" smtClean="0">
                <a:solidFill>
                  <a:srgbClr val="000000"/>
                </a:solidFill>
              </a:rPr>
              <a:t>тесьму и вырезаем </a:t>
            </a:r>
            <a:r>
              <a:rPr lang="ru-RU" sz="2800" b="1" dirty="0">
                <a:solidFill>
                  <a:srgbClr val="000000"/>
                </a:solidFill>
              </a:rPr>
              <a:t>ленту для </a:t>
            </a:r>
            <a:r>
              <a:rPr lang="ru-RU" sz="2800" b="1" dirty="0" smtClean="0">
                <a:solidFill>
                  <a:srgbClr val="000000"/>
                </a:solidFill>
              </a:rPr>
              <a:t>пояса</a:t>
            </a:r>
            <a:r>
              <a:rPr lang="ru-RU" sz="2800" b="1" dirty="0">
                <a:solidFill>
                  <a:srgbClr val="000000"/>
                </a:solidFill>
              </a:rPr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00934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кпекыыкп\Desktop\Хрюня\IMG_28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6000" y="950524"/>
            <a:ext cx="5472000" cy="4104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4" name="Прямоугольник 23"/>
          <p:cNvSpPr/>
          <p:nvPr/>
        </p:nvSpPr>
        <p:spPr>
          <a:xfrm>
            <a:off x="0" y="5026080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ru-RU" sz="2800" b="1" dirty="0">
                <a:solidFill>
                  <a:srgbClr val="000000"/>
                </a:solidFill>
              </a:rPr>
              <a:t>Верхнюю юбку платья собираем на нитку и </a:t>
            </a:r>
            <a:r>
              <a:rPr lang="ru-RU" sz="2800" b="1" dirty="0" smtClean="0">
                <a:solidFill>
                  <a:srgbClr val="000000"/>
                </a:solidFill>
              </a:rPr>
              <a:t>стягиваем. </a:t>
            </a:r>
            <a:r>
              <a:rPr lang="ru-RU" sz="2800" b="1" dirty="0">
                <a:solidFill>
                  <a:srgbClr val="000000"/>
                </a:solidFill>
              </a:rPr>
              <a:t>К верхней юбке подшиваем нижнюю юбку с </a:t>
            </a:r>
            <a:r>
              <a:rPr lang="ru-RU" sz="2800" b="1" dirty="0" smtClean="0">
                <a:solidFill>
                  <a:srgbClr val="000000"/>
                </a:solidFill>
              </a:rPr>
              <a:t>кружевом и сшиваем рукава</a:t>
            </a:r>
            <a:r>
              <a:rPr lang="ru-RU" sz="2800" b="1" dirty="0">
                <a:solidFill>
                  <a:srgbClr val="000000"/>
                </a:solidFill>
              </a:rPr>
              <a:t>.</a:t>
            </a:r>
            <a:r>
              <a:rPr lang="ru-RU" sz="2800" b="1" dirty="0" smtClean="0">
                <a:solidFill>
                  <a:srgbClr val="000000"/>
                </a:solidFill>
              </a:rPr>
              <a:t> </a:t>
            </a:r>
            <a:r>
              <a:rPr lang="ru-RU" sz="2800" b="1" dirty="0">
                <a:solidFill>
                  <a:srgbClr val="000000"/>
                </a:solidFill>
              </a:rPr>
              <a:t>Жилет украшаем </a:t>
            </a:r>
            <a:r>
              <a:rPr lang="ru-RU" sz="2800" b="1" dirty="0" smtClean="0">
                <a:solidFill>
                  <a:srgbClr val="000000"/>
                </a:solidFill>
              </a:rPr>
              <a:t>шнуровкой, затем пришиваем </a:t>
            </a:r>
            <a:r>
              <a:rPr lang="ru-RU" sz="2800" b="1" dirty="0">
                <a:solidFill>
                  <a:srgbClr val="000000"/>
                </a:solidFill>
              </a:rPr>
              <a:t>к юбке </a:t>
            </a:r>
            <a:r>
              <a:rPr lang="ru-RU" sz="2800" b="1" dirty="0" smtClean="0">
                <a:solidFill>
                  <a:srgbClr val="000000"/>
                </a:solidFill>
              </a:rPr>
              <a:t>фартук.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68143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218802" y="1662269"/>
            <a:ext cx="5188132" cy="685800"/>
            <a:chOff x="1296" y="1344"/>
            <a:chExt cx="2976" cy="432"/>
          </a:xfrm>
        </p:grpSpPr>
        <p:sp>
          <p:nvSpPr>
            <p:cNvPr id="5" name="AutoShape 5"/>
            <p:cNvSpPr>
              <a:spLocks noChangeArrowheads="1"/>
            </p:cNvSpPr>
            <p:nvPr/>
          </p:nvSpPr>
          <p:spPr bwMode="gray">
            <a:xfrm>
              <a:off x="1536" y="141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21B3E1">
                    <a:gamma/>
                    <a:tint val="21176"/>
                    <a:invGamma/>
                  </a:srgbClr>
                </a:gs>
                <a:gs pos="100000">
                  <a:srgbClr val="21B3E1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gray">
            <a:xfrm>
              <a:off x="1296" y="1344"/>
              <a:ext cx="432" cy="432"/>
            </a:xfrm>
            <a:prstGeom prst="diamond">
              <a:avLst/>
            </a:prstGeom>
            <a:gradFill rotWithShape="1">
              <a:gsLst>
                <a:gs pos="0">
                  <a:srgbClr val="21B3E1">
                    <a:gamma/>
                    <a:shade val="46275"/>
                    <a:invGamma/>
                  </a:srgbClr>
                </a:gs>
                <a:gs pos="100000">
                  <a:srgbClr val="21B3E1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gray">
            <a:xfrm>
              <a:off x="1680" y="1454"/>
              <a:ext cx="21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</a:t>
              </a:r>
              <a:r>
                <a:rPr kumimoji="0" 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Приклеиваем юбку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gray">
            <a:xfrm>
              <a:off x="1393" y="1406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</a:t>
              </a:r>
            </a:p>
          </p:txBody>
        </p:sp>
      </p:grpSp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180701" y="2531128"/>
            <a:ext cx="5188133" cy="685800"/>
            <a:chOff x="1296" y="1824"/>
            <a:chExt cx="2976" cy="432"/>
          </a:xfrm>
        </p:grpSpPr>
        <p:sp>
          <p:nvSpPr>
            <p:cNvPr id="10" name="AutoShape 10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CC00">
                    <a:gamma/>
                    <a:tint val="21176"/>
                    <a:invGamma/>
                  </a:srgbClr>
                </a:gs>
                <a:gs pos="100000">
                  <a:srgbClr val="99CC00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AutoShape 11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gradFill rotWithShape="1">
              <a:gsLst>
                <a:gs pos="0">
                  <a:srgbClr val="99CC00">
                    <a:gamma/>
                    <a:shade val="46275"/>
                    <a:invGamma/>
                  </a:srgbClr>
                </a:gs>
                <a:gs pos="100000">
                  <a:srgbClr val="99CC00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gray">
            <a:xfrm>
              <a:off x="1680" y="1934"/>
              <a:ext cx="21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</a:t>
              </a:r>
              <a:r>
                <a:rPr kumimoji="0" 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Одеваем рукава и клеим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Text Box 13"/>
            <p:cNvSpPr txBox="1">
              <a:spLocks noChangeArrowheads="1"/>
            </p:cNvSpPr>
            <p:nvPr/>
          </p:nvSpPr>
          <p:spPr bwMode="gray">
            <a:xfrm>
              <a:off x="1393" y="1886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</a:t>
              </a:r>
            </a:p>
          </p:txBody>
        </p:sp>
      </p:grpSp>
      <p:grpSp>
        <p:nvGrpSpPr>
          <p:cNvPr id="9" name="Group 32"/>
          <p:cNvGrpSpPr>
            <a:grpSpLocks/>
          </p:cNvGrpSpPr>
          <p:nvPr/>
        </p:nvGrpSpPr>
        <p:grpSpPr bwMode="auto">
          <a:xfrm>
            <a:off x="218802" y="3577885"/>
            <a:ext cx="5188132" cy="685800"/>
            <a:chOff x="1296" y="2304"/>
            <a:chExt cx="2976" cy="432"/>
          </a:xfrm>
        </p:grpSpPr>
        <p:sp>
          <p:nvSpPr>
            <p:cNvPr id="15" name="AutoShape 15"/>
            <p:cNvSpPr>
              <a:spLocks noChangeArrowheads="1"/>
            </p:cNvSpPr>
            <p:nvPr/>
          </p:nvSpPr>
          <p:spPr bwMode="gray">
            <a:xfrm>
              <a:off x="1536" y="237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33">
                    <a:gamma/>
                    <a:tint val="21176"/>
                    <a:invGamma/>
                  </a:srgbClr>
                </a:gs>
                <a:gs pos="100000">
                  <a:srgbClr val="FF9933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AutoShape 16"/>
            <p:cNvSpPr>
              <a:spLocks noChangeArrowheads="1"/>
            </p:cNvSpPr>
            <p:nvPr/>
          </p:nvSpPr>
          <p:spPr bwMode="gray">
            <a:xfrm>
              <a:off x="1296" y="2304"/>
              <a:ext cx="432" cy="432"/>
            </a:xfrm>
            <a:prstGeom prst="diamond">
              <a:avLst/>
            </a:prstGeom>
            <a:gradFill rotWithShape="1">
              <a:gsLst>
                <a:gs pos="0">
                  <a:srgbClr val="FF9933">
                    <a:gamma/>
                    <a:shade val="46275"/>
                    <a:invGamma/>
                  </a:srgbClr>
                </a:gs>
                <a:gs pos="100000">
                  <a:srgbClr val="FF9933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Text Box 17"/>
            <p:cNvSpPr txBox="1">
              <a:spLocks noChangeArrowheads="1"/>
            </p:cNvSpPr>
            <p:nvPr/>
          </p:nvSpPr>
          <p:spPr bwMode="gray">
            <a:xfrm>
              <a:off x="1656" y="2414"/>
              <a:ext cx="261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</a:t>
              </a:r>
              <a:r>
                <a:rPr kumimoji="0" lang="ru-RU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Из кружевной ленты делаем воротник</a:t>
              </a:r>
              <a:endPara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Text Box 18"/>
            <p:cNvSpPr txBox="1">
              <a:spLocks noChangeArrowheads="1"/>
            </p:cNvSpPr>
            <p:nvPr/>
          </p:nvSpPr>
          <p:spPr bwMode="gray">
            <a:xfrm>
              <a:off x="1393" y="2366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</a:t>
              </a:r>
            </a:p>
          </p:txBody>
        </p:sp>
      </p:grpSp>
      <p:grpSp>
        <p:nvGrpSpPr>
          <p:cNvPr id="14" name="Group 33"/>
          <p:cNvGrpSpPr>
            <a:grpSpLocks/>
          </p:cNvGrpSpPr>
          <p:nvPr/>
        </p:nvGrpSpPr>
        <p:grpSpPr bwMode="auto">
          <a:xfrm>
            <a:off x="218802" y="4534354"/>
            <a:ext cx="5986574" cy="685800"/>
            <a:chOff x="1296" y="2832"/>
            <a:chExt cx="3434" cy="432"/>
          </a:xfrm>
        </p:grpSpPr>
        <p:sp>
          <p:nvSpPr>
            <p:cNvPr id="20" name="AutoShape 20"/>
            <p:cNvSpPr>
              <a:spLocks noChangeArrowheads="1"/>
            </p:cNvSpPr>
            <p:nvPr/>
          </p:nvSpPr>
          <p:spPr bwMode="gray">
            <a:xfrm>
              <a:off x="1536" y="2907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E46ACD">
                    <a:gamma/>
                    <a:tint val="21176"/>
                    <a:invGamma/>
                  </a:srgbClr>
                </a:gs>
                <a:gs pos="100000">
                  <a:srgbClr val="E46ACD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AutoShape 21"/>
            <p:cNvSpPr>
              <a:spLocks noChangeArrowheads="1"/>
            </p:cNvSpPr>
            <p:nvPr/>
          </p:nvSpPr>
          <p:spPr bwMode="gray">
            <a:xfrm>
              <a:off x="1296" y="2832"/>
              <a:ext cx="432" cy="432"/>
            </a:xfrm>
            <a:prstGeom prst="diamond">
              <a:avLst/>
            </a:prstGeom>
            <a:gradFill rotWithShape="1">
              <a:gsLst>
                <a:gs pos="0">
                  <a:srgbClr val="E46ACD">
                    <a:gamma/>
                    <a:shade val="46275"/>
                    <a:invGamma/>
                  </a:srgbClr>
                </a:gs>
                <a:gs pos="100000">
                  <a:srgbClr val="E46ACD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Text Box 22"/>
            <p:cNvSpPr txBox="1">
              <a:spLocks noChangeArrowheads="1"/>
            </p:cNvSpPr>
            <p:nvPr/>
          </p:nvSpPr>
          <p:spPr bwMode="gray">
            <a:xfrm>
              <a:off x="1658" y="2942"/>
              <a:ext cx="307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</a:t>
              </a:r>
              <a:r>
                <a:rPr kumimoji="0" lang="ru-RU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Надеваем жилетку и сзади шов склеиваем</a:t>
              </a:r>
              <a:endPara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Text Box 23"/>
            <p:cNvSpPr txBox="1">
              <a:spLocks noChangeArrowheads="1"/>
            </p:cNvSpPr>
            <p:nvPr/>
          </p:nvSpPr>
          <p:spPr bwMode="gray">
            <a:xfrm>
              <a:off x="1393" y="289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</a:t>
              </a:r>
            </a:p>
          </p:txBody>
        </p:sp>
      </p:grpSp>
      <p:grpSp>
        <p:nvGrpSpPr>
          <p:cNvPr id="19" name="Group 34"/>
          <p:cNvGrpSpPr>
            <a:grpSpLocks/>
          </p:cNvGrpSpPr>
          <p:nvPr/>
        </p:nvGrpSpPr>
        <p:grpSpPr bwMode="auto">
          <a:xfrm>
            <a:off x="218802" y="5622709"/>
            <a:ext cx="5188132" cy="685800"/>
            <a:chOff x="1296" y="3360"/>
            <a:chExt cx="2976" cy="432"/>
          </a:xfrm>
        </p:grpSpPr>
        <p:sp>
          <p:nvSpPr>
            <p:cNvPr id="25" name="AutoShape 26"/>
            <p:cNvSpPr>
              <a:spLocks noChangeArrowheads="1"/>
            </p:cNvSpPr>
            <p:nvPr/>
          </p:nvSpPr>
          <p:spPr bwMode="gray">
            <a:xfrm>
              <a:off x="1536" y="3435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3366FF">
                    <a:gamma/>
                    <a:tint val="21176"/>
                    <a:invGamma/>
                  </a:srgbClr>
                </a:gs>
                <a:gs pos="100000">
                  <a:srgbClr val="3366FF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AutoShape 27"/>
            <p:cNvSpPr>
              <a:spLocks noChangeArrowheads="1"/>
            </p:cNvSpPr>
            <p:nvPr/>
          </p:nvSpPr>
          <p:spPr bwMode="gray">
            <a:xfrm>
              <a:off x="1296" y="3360"/>
              <a:ext cx="432" cy="432"/>
            </a:xfrm>
            <a:prstGeom prst="diamond">
              <a:avLst/>
            </a:prstGeom>
            <a:gradFill rotWithShape="1">
              <a:gsLst>
                <a:gs pos="0">
                  <a:srgbClr val="3366FF">
                    <a:gamma/>
                    <a:shade val="46275"/>
                    <a:invGamma/>
                  </a:srgbClr>
                </a:gs>
                <a:gs pos="100000">
                  <a:srgbClr val="3366FF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Text Box 28"/>
            <p:cNvSpPr txBox="1">
              <a:spLocks noChangeArrowheads="1"/>
            </p:cNvSpPr>
            <p:nvPr/>
          </p:nvSpPr>
          <p:spPr bwMode="gray">
            <a:xfrm>
              <a:off x="1680" y="3470"/>
              <a:ext cx="251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</a:t>
              </a:r>
              <a:r>
                <a:rPr kumimoji="0" lang="ru-RU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Из золотой бумаги делаем копыта</a:t>
              </a:r>
              <a:endPara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Text Box 29"/>
            <p:cNvSpPr txBox="1">
              <a:spLocks noChangeArrowheads="1"/>
            </p:cNvSpPr>
            <p:nvPr/>
          </p:nvSpPr>
          <p:spPr bwMode="gray">
            <a:xfrm>
              <a:off x="1393" y="3422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5</a:t>
              </a:r>
            </a:p>
          </p:txBody>
        </p:sp>
      </p:grpSp>
      <p:pic>
        <p:nvPicPr>
          <p:cNvPr id="6146" name="Picture 2" descr="C:\Users\кпекыыкп\Desktop\Хрюня\0-02-04-124837e6b1417d302a9e330f445b9092d4a0c7552a4b7704141060fd8a0de769_fu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61571" y="1662269"/>
            <a:ext cx="2579289" cy="464344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TextBox 1"/>
          <p:cNvSpPr txBox="1"/>
          <p:nvPr/>
        </p:nvSpPr>
        <p:spPr>
          <a:xfrm rot="19923459">
            <a:off x="7131140" y="5749680"/>
            <a:ext cx="19337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Розочка готова!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06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97971" y="905235"/>
            <a:ext cx="8948057" cy="8360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4000" b="1" dirty="0">
                <a:ln>
                  <a:solidFill>
                    <a:srgbClr val="2A69A2"/>
                  </a:solidFill>
                </a:ln>
                <a:solidFill>
                  <a:srgbClr val="002060"/>
                </a:solidFill>
              </a:rPr>
              <a:t>Если Вы сделаете символ наступающего года в виде ёлочной игрушки, то она не только </a:t>
            </a:r>
            <a:r>
              <a:rPr lang="ru-RU" sz="4000" b="1" dirty="0" smtClean="0">
                <a:ln>
                  <a:solidFill>
                    <a:srgbClr val="2A69A2"/>
                  </a:solidFill>
                </a:ln>
                <a:solidFill>
                  <a:srgbClr val="002060"/>
                </a:solidFill>
              </a:rPr>
              <a:t>украсит ёлку</a:t>
            </a:r>
            <a:r>
              <a:rPr lang="ru-RU" sz="4000" b="1" dirty="0">
                <a:ln>
                  <a:solidFill>
                    <a:srgbClr val="2A69A2"/>
                  </a:solidFill>
                </a:ln>
                <a:solidFill>
                  <a:srgbClr val="002060"/>
                </a:solidFill>
              </a:rPr>
              <a:t>, но и станет талисманом удачи в будущем </a:t>
            </a:r>
            <a:r>
              <a:rPr lang="ru-RU" sz="4000" b="1" dirty="0" smtClean="0">
                <a:ln>
                  <a:solidFill>
                    <a:srgbClr val="2A69A2"/>
                  </a:solidFill>
                </a:ln>
                <a:solidFill>
                  <a:srgbClr val="002060"/>
                </a:solidFill>
              </a:rPr>
              <a:t>году.</a:t>
            </a:r>
            <a:endParaRPr kumimoji="0" lang="ru-RU" sz="4000" b="0" i="0" u="none" strike="noStrike" kern="1200" cap="none" spc="0" normalizeH="0" baseline="0" noProof="0" dirty="0">
              <a:ln>
                <a:solidFill>
                  <a:srgbClr val="2A69A2"/>
                </a:solidFill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37782" y="5734592"/>
            <a:ext cx="646843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>
                <a:solidFill>
                  <a:srgbClr val="D93205"/>
                </a:solidFill>
                <a:latin typeface="Monotype Corsiva" panose="03010101010201010101" pitchFamily="66" charset="0"/>
              </a:rPr>
              <a:t>С НОВЫМ ГОДОМ!</a:t>
            </a:r>
            <a:endParaRPr lang="ru-RU" sz="6000" dirty="0">
              <a:solidFill>
                <a:srgbClr val="D93205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223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243</Words>
  <Application>Microsoft Office PowerPoint</Application>
  <PresentationFormat>Экран (4:3)</PresentationFormat>
  <Paragraphs>37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Monotype Corsiva</vt:lpstr>
      <vt:lpstr>Тема Office</vt:lpstr>
      <vt:lpstr>Ёлочное украшение  "Хрюшка Розочка"</vt:lpstr>
      <vt:lpstr>Для выполнения работы нам потребуется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User</cp:lastModifiedBy>
  <cp:revision>14</cp:revision>
  <dcterms:created xsi:type="dcterms:W3CDTF">2014-11-21T11:00:06Z</dcterms:created>
  <dcterms:modified xsi:type="dcterms:W3CDTF">2018-12-10T20:59:46Z</dcterms:modified>
</cp:coreProperties>
</file>