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5" r:id="rId3"/>
    <p:sldId id="266" r:id="rId4"/>
    <p:sldId id="267" r:id="rId5"/>
    <p:sldId id="262" r:id="rId6"/>
    <p:sldId id="263" r:id="rId7"/>
    <p:sldId id="264" r:id="rId8"/>
    <p:sldId id="261" r:id="rId9"/>
    <p:sldId id="269" r:id="rId10"/>
    <p:sldId id="271" r:id="rId11"/>
    <p:sldId id="272" r:id="rId12"/>
    <p:sldId id="276" r:id="rId13"/>
    <p:sldId id="274" r:id="rId14"/>
    <p:sldId id="277" r:id="rId15"/>
    <p:sldId id="275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A00"/>
    <a:srgbClr val="DCF0C6"/>
    <a:srgbClr val="009E00"/>
    <a:srgbClr val="FFFFFF"/>
    <a:srgbClr val="B6DF89"/>
    <a:srgbClr val="4F81BD"/>
    <a:srgbClr val="C6E6A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CCEC7-8AE7-4881-958C-DA3875F37DB3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8814-33AD-4495-BA2C-CDCF46C8A2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CCEC7-8AE7-4881-958C-DA3875F37DB3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8814-33AD-4495-BA2C-CDCF46C8A2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CCEC7-8AE7-4881-958C-DA3875F37DB3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8814-33AD-4495-BA2C-CDCF46C8A2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CCEC7-8AE7-4881-958C-DA3875F37DB3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8814-33AD-4495-BA2C-CDCF46C8A2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CCEC7-8AE7-4881-958C-DA3875F37DB3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8814-33AD-4495-BA2C-CDCF46C8A2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CCEC7-8AE7-4881-958C-DA3875F37DB3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8814-33AD-4495-BA2C-CDCF46C8A2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CCEC7-8AE7-4881-958C-DA3875F37DB3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8814-33AD-4495-BA2C-CDCF46C8A2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CCEC7-8AE7-4881-958C-DA3875F37DB3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8814-33AD-4495-BA2C-CDCF46C8A2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CCEC7-8AE7-4881-958C-DA3875F37DB3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8814-33AD-4495-BA2C-CDCF46C8A2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CCEC7-8AE7-4881-958C-DA3875F37DB3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8814-33AD-4495-BA2C-CDCF46C8A2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CCEC7-8AE7-4881-958C-DA3875F37DB3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8814-33AD-4495-BA2C-CDCF46C8A2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CCEC7-8AE7-4881-958C-DA3875F37DB3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38814-33AD-4495-BA2C-CDCF46C8A2F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Группа 9"/>
          <p:cNvGrpSpPr/>
          <p:nvPr userDrawn="1"/>
        </p:nvGrpSpPr>
        <p:grpSpPr>
          <a:xfrm>
            <a:off x="144016" y="198908"/>
            <a:ext cx="8892480" cy="6686476"/>
            <a:chOff x="144016" y="198908"/>
            <a:chExt cx="8892480" cy="6686476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144016" y="198908"/>
              <a:ext cx="8892480" cy="6552728"/>
            </a:xfrm>
            <a:prstGeom prst="roundRect">
              <a:avLst>
                <a:gd name="adj" fmla="val 8475"/>
              </a:avLst>
            </a:prstGeom>
            <a:solidFill>
              <a:srgbClr val="DCF0C6">
                <a:alpha val="89804"/>
              </a:srgbClr>
            </a:solidFill>
            <a:ln>
              <a:solidFill>
                <a:srgbClr val="B6DF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Picture 14" descr="http://img1.liveinternet.ru/images/attach/c/7/95/305/95305163_180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 flipV="1">
              <a:off x="216024" y="5599508"/>
              <a:ext cx="8784976" cy="1285876"/>
            </a:xfrm>
            <a:prstGeom prst="rect">
              <a:avLst/>
            </a:prstGeom>
            <a:noFill/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strips dir="r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bolshoyvopros.ru/questions/2793278-chto-simvoliziruet-svinja-porosenok-kaban-u-slavjan.html" TargetMode="External"/><Relationship Id="rId4" Type="http://schemas.openxmlformats.org/officeDocument/2006/relationships/hyperlink" Target="http://pedsovet.su/load/388-1-0-43033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500306"/>
            <a:ext cx="8858280" cy="114300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Book Antiqua" pitchFamily="18" charset="0"/>
                <a:ea typeface="Amperzand" pitchFamily="2" charset="0"/>
                <a:cs typeface="Andalus" pitchFamily="18" charset="-78"/>
              </a:rPr>
              <a:t>Мастер-класс </a:t>
            </a:r>
            <a:br>
              <a:rPr lang="ru-RU" sz="3200" b="1" dirty="0" smtClean="0">
                <a:solidFill>
                  <a:srgbClr val="C00000"/>
                </a:solidFill>
                <a:latin typeface="Book Antiqua" pitchFamily="18" charset="0"/>
                <a:ea typeface="Amperzand" pitchFamily="2" charset="0"/>
                <a:cs typeface="Andalus" pitchFamily="18" charset="-78"/>
              </a:rPr>
            </a:br>
            <a:r>
              <a:rPr lang="ru-RU" sz="3200" b="1" dirty="0" smtClean="0">
                <a:solidFill>
                  <a:srgbClr val="C00000"/>
                </a:solidFill>
                <a:latin typeface="Book Antiqua" pitchFamily="18" charset="0"/>
                <a:ea typeface="Amperzand" pitchFamily="2" charset="0"/>
                <a:cs typeface="Andalus" pitchFamily="18" charset="-78"/>
              </a:rPr>
              <a:t>«Новогодний сувенир, символ </a:t>
            </a:r>
            <a:r>
              <a:rPr lang="ru-RU" sz="3200" b="1" dirty="0" smtClean="0">
                <a:solidFill>
                  <a:srgbClr val="C00000"/>
                </a:solidFill>
                <a:latin typeface="Book Antiqua" pitchFamily="18" charset="0"/>
                <a:ea typeface="Amperzand" pitchFamily="2" charset="0"/>
                <a:cs typeface="Andalus" pitchFamily="18" charset="-78"/>
              </a:rPr>
              <a:t>2019года</a:t>
            </a:r>
            <a:r>
              <a:rPr lang="ru-RU" sz="3200" b="1" dirty="0" smtClean="0">
                <a:solidFill>
                  <a:srgbClr val="C00000"/>
                </a:solidFill>
                <a:latin typeface="Book Antiqua" pitchFamily="18" charset="0"/>
                <a:ea typeface="Amperzand" pitchFamily="2" charset="0"/>
                <a:cs typeface="Andalus" pitchFamily="18" charset="-78"/>
              </a:rPr>
              <a:t>»</a:t>
            </a:r>
            <a:endParaRPr lang="ru-RU" sz="3200" b="1" dirty="0">
              <a:solidFill>
                <a:srgbClr val="C00000"/>
              </a:solidFill>
              <a:latin typeface="Book Antiqua" pitchFamily="18" charset="0"/>
              <a:ea typeface="Amperzand" pitchFamily="2" charset="0"/>
              <a:cs typeface="Andalus" pitchFamily="18" charset="-78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71472" y="428604"/>
            <a:ext cx="821537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Муниципальное бюджетное учреждение дополнительного образования «Дом детского творчества»     г. Урень Нижегородской области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На 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ткрытый конкурс декоративно-прикладного, дизайнерского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медиа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творчества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"Зимние сказки"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г. Нижний Новгород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357158" y="4071942"/>
            <a:ext cx="8157337" cy="22368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b="1" i="0" u="none" strike="noStrike" kern="1200" cap="all" spc="0" normalizeH="0" baseline="0" noProof="0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r>
              <a:rPr lang="ru-RU" sz="1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1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ysClr val="windowText" lastClr="00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2071678"/>
            <a:ext cx="85011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Номинация:"Новогодний сувенир"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4000504"/>
            <a:ext cx="38576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Выполнила </a:t>
            </a:r>
            <a:r>
              <a:rPr lang="ru-RU" b="1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Волкова Анна, </a:t>
            </a:r>
            <a:r>
              <a:rPr lang="ru-RU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11 лет</a:t>
            </a:r>
            <a:r>
              <a:rPr lang="ru-RU" b="1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ТО «Калейдоскоп увлечений»</a:t>
            </a:r>
          </a:p>
          <a:p>
            <a:pPr algn="ctr">
              <a:defRPr/>
            </a:pPr>
            <a:r>
              <a:rPr lang="ru-RU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Руководитель: Куралова Светлана Анатольевна,</a:t>
            </a:r>
          </a:p>
          <a:p>
            <a:pPr algn="ctr">
              <a:defRPr/>
            </a:pPr>
            <a:r>
              <a:rPr lang="ru-RU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педагог дополнительного образования</a:t>
            </a:r>
          </a:p>
          <a:p>
            <a:pPr algn="ctr">
              <a:defRPr/>
            </a:pPr>
            <a:r>
              <a:rPr lang="ru-RU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2018год</a:t>
            </a:r>
            <a:endParaRPr lang="ru-RU" dirty="0"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pic>
        <p:nvPicPr>
          <p:cNvPr id="16386" name="Picture 2" descr="https://pp.userapi.com/c844722/v844722802/3ac57/laeuAHpW62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3786190"/>
            <a:ext cx="1857388" cy="2480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4900618" cy="5911873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Итак, в третьем ряду кабанчика меняем цвет бисера на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розовый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 делаем 4 яруса по 3 бисеринки в каждом. 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Делаем четвёртый ряд: в каждом ярусе по 4 бисеринки. Пятый - по 5 бисеринок, а в верхнем ярусе  первую и последнюю бисеринку набираем черного цвета – это глазки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Users\1\Desktop\порось\DSC09159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5857884" y="4000504"/>
            <a:ext cx="2286016" cy="1875588"/>
          </a:xfrm>
          <a:prstGeom prst="rect">
            <a:avLst/>
          </a:prstGeom>
          <a:noFill/>
          <a:ln>
            <a:solidFill>
              <a:srgbClr val="007A00"/>
            </a:solidFill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lum bright="20000" contrast="20000"/>
          </a:blip>
          <a:srcRect l="31840" t="23585" r="18631" b="24528"/>
          <a:stretch>
            <a:fillRect/>
          </a:stretch>
        </p:blipFill>
        <p:spPr bwMode="auto">
          <a:xfrm>
            <a:off x="5857884" y="357166"/>
            <a:ext cx="2286016" cy="1796156"/>
          </a:xfrm>
          <a:prstGeom prst="rect">
            <a:avLst/>
          </a:prstGeom>
          <a:noFill/>
          <a:ln w="9525">
            <a:solidFill>
              <a:srgbClr val="007A00"/>
            </a:solidFill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lum bright="20000" contrast="20000"/>
          </a:blip>
          <a:srcRect l="19448" t="23573" r="29282" b="24567"/>
          <a:stretch>
            <a:fillRect/>
          </a:stretch>
        </p:blipFill>
        <p:spPr bwMode="auto">
          <a:xfrm>
            <a:off x="5857884" y="2214554"/>
            <a:ext cx="2260039" cy="1714512"/>
          </a:xfrm>
          <a:prstGeom prst="rect">
            <a:avLst/>
          </a:prstGeom>
          <a:noFill/>
          <a:ln w="9525">
            <a:solidFill>
              <a:srgbClr val="007A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4900618" cy="591187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Шестой ряд- по 6 бисеринок в ярусе. Седьмой ряд ряд: в каждом ярусе по 6 бисеринок, в верхнем ярусе  с обеих сторон в 2 крайние бисерины вставляем дополнительные проволочки по 15 см и плетём ушки. Оба ушка плетутся параллельной техникой плетения, согласно такой схемы:</a:t>
            </a:r>
          </a:p>
          <a:p>
            <a:pPr algn="just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   1р — 3; 2р — 4; 3р – 3;        4р-2; 5р-1</a:t>
            </a:r>
          </a:p>
          <a:p>
            <a:endParaRPr lang="ru-RU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285728"/>
            <a:ext cx="1928826" cy="1897982"/>
          </a:xfrm>
          <a:prstGeom prst="rect">
            <a:avLst/>
          </a:prstGeom>
          <a:noFill/>
          <a:ln w="9525">
            <a:solidFill>
              <a:srgbClr val="007A00"/>
            </a:solidFill>
            <a:miter lim="800000"/>
            <a:headEnd/>
            <a:tailEnd/>
          </a:ln>
          <a:effectLst/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>
            <a:lum bright="20000" contrast="20000"/>
          </a:blip>
          <a:srcRect/>
          <a:stretch>
            <a:fillRect/>
          </a:stretch>
        </p:blipFill>
        <p:spPr bwMode="auto">
          <a:xfrm>
            <a:off x="5786446" y="2428869"/>
            <a:ext cx="2000264" cy="1655392"/>
          </a:xfrm>
          <a:prstGeom prst="rect">
            <a:avLst/>
          </a:prstGeom>
          <a:noFill/>
          <a:ln w="9525">
            <a:solidFill>
              <a:srgbClr val="007A00"/>
            </a:solidFill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lum bright="20000" contrast="20000"/>
          </a:blip>
          <a:srcRect/>
          <a:stretch>
            <a:fillRect/>
          </a:stretch>
        </p:blipFill>
        <p:spPr bwMode="auto">
          <a:xfrm>
            <a:off x="5786446" y="4286256"/>
            <a:ext cx="2000264" cy="1853080"/>
          </a:xfrm>
          <a:prstGeom prst="rect">
            <a:avLst/>
          </a:prstGeom>
          <a:noFill/>
          <a:ln w="9525">
            <a:solidFill>
              <a:srgbClr val="007A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5543560" cy="5768997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восьмого  по одиннадцатый  ряд в каждом ярусе по 6 бисеринок; двенадцатый и тринадцатый ряды - по 5 бисеринок; четырнадцатый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ряд-по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4; пятнадцатый ряд –по 3 бисеринки, а в верхнем ярусе этого ряда будет осуществляться плетение хвоста свиньи: на один из концов нанизываем 7 штучек бисера основного цвета, минуя заключительную из набранных, необходимо просунуть проволочку в противоположную сторону сквозь пять последующих бисерин 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</a:blip>
          <a:srcRect/>
          <a:stretch>
            <a:fillRect/>
          </a:stretch>
        </p:blipFill>
        <p:spPr bwMode="auto">
          <a:xfrm>
            <a:off x="6429388" y="714356"/>
            <a:ext cx="2243600" cy="2132530"/>
          </a:xfrm>
          <a:prstGeom prst="rect">
            <a:avLst/>
          </a:prstGeom>
          <a:noFill/>
          <a:ln w="9525">
            <a:solidFill>
              <a:srgbClr val="007A00"/>
            </a:solidFill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lum bright="20000" contrast="20000"/>
          </a:blip>
          <a:srcRect/>
          <a:stretch>
            <a:fillRect/>
          </a:stretch>
        </p:blipFill>
        <p:spPr bwMode="auto">
          <a:xfrm>
            <a:off x="6357951" y="3286124"/>
            <a:ext cx="2324080" cy="1743060"/>
          </a:xfrm>
          <a:prstGeom prst="rect">
            <a:avLst/>
          </a:prstGeom>
          <a:noFill/>
          <a:ln w="9525">
            <a:solidFill>
              <a:srgbClr val="007A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214290"/>
            <a:ext cx="6643734" cy="6357982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бусинки из последней низки придвигаются впритык к фигурке, а кончик проволочки стягивается. Таким образом, заключительные шесть бусинок  образовали хвостик фигурки, а начальная одна – стала половиной в текущем уровне корпуса. Следующим шагом, необходимо нанизать на эту же проволоку последующие 2 бисерины, чтобы завершить текущее плетение и просунуть второй кончик сквозь три бисерины в текущем ярусе, минуя бусины, которые служат хвостиком. Осталось стянуть процесс, таким образом завершив создание данного уровня с хвостиком.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</a:blip>
          <a:srcRect l="19231" t="25642" r="16666" b="18802"/>
          <a:stretch>
            <a:fillRect/>
          </a:stretch>
        </p:blipFill>
        <p:spPr bwMode="auto">
          <a:xfrm>
            <a:off x="6643702" y="2357430"/>
            <a:ext cx="2143108" cy="1393020"/>
          </a:xfrm>
          <a:prstGeom prst="rect">
            <a:avLst/>
          </a:prstGeom>
          <a:noFill/>
          <a:ln w="9525">
            <a:solidFill>
              <a:srgbClr val="007A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5829312" cy="635798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На этом этапе процесс бисероплетения корпуса маленькой свинки окончен. Осталось сплести ножки.</a:t>
            </a:r>
          </a:p>
          <a:p>
            <a:pPr algn="just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Для плетения передней пары ног применяются добавочные проволочки, которые вставляются под  седьмой и восьмой ряды. Далее плетём этой же техникой три ряда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розовым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бисером, а четвёртый бежевым цветом –копытце, в каждом ярусе этих рядов  по 1 бисерине. Кончики проволочек скрутить, подрезать, аккуратно подогнуть внутрь. Аналогично выполняем вторую переднюю ножку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6286512" y="2285992"/>
            <a:ext cx="2381265" cy="1785950"/>
          </a:xfrm>
          <a:prstGeom prst="rect">
            <a:avLst/>
          </a:prstGeom>
          <a:noFill/>
          <a:ln w="9525">
            <a:solidFill>
              <a:srgbClr val="007A00"/>
            </a:solidFill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lum bright="20000" contrast="10000"/>
          </a:blip>
          <a:srcRect l="17352" t="15424" r="19022" b="2313"/>
          <a:stretch>
            <a:fillRect/>
          </a:stretch>
        </p:blipFill>
        <p:spPr bwMode="auto">
          <a:xfrm>
            <a:off x="6286512" y="214289"/>
            <a:ext cx="2357454" cy="1928826"/>
          </a:xfrm>
          <a:prstGeom prst="rect">
            <a:avLst/>
          </a:prstGeom>
          <a:noFill/>
          <a:ln w="9525">
            <a:solidFill>
              <a:srgbClr val="007A00"/>
            </a:solidFill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 r="18847" b="17254"/>
          <a:stretch>
            <a:fillRect/>
          </a:stretch>
        </p:blipFill>
        <p:spPr bwMode="auto">
          <a:xfrm>
            <a:off x="6286512" y="4143380"/>
            <a:ext cx="2428892" cy="1857388"/>
          </a:xfrm>
          <a:prstGeom prst="rect">
            <a:avLst/>
          </a:prstGeom>
          <a:noFill/>
          <a:ln w="9525">
            <a:solidFill>
              <a:srgbClr val="007A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5900750" cy="5911873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плетения задних ножек свиньи также применяются добавочные проволочки, которые вставляются под тринадцатый и четырнадцатый ряды. Далее плетём этой же техникой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розовым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цветом два ряда по 2 бисерины в ярусе, третий ряд по1бисерине в ярусе, а четвёртый ряд бежевым цветом по 1 бисерине в ярусе – копытце.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Скручиваем и обрезаем лишнюю проволоку, оставшиеся кончики прячем среди бисерных рядов.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Аналогично выполняем вторую заднюю ножку. Наша свинка готова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lum bright="20000" contrast="10000"/>
          </a:blip>
          <a:srcRect l="22983" t="2357" b="15138"/>
          <a:stretch>
            <a:fillRect/>
          </a:stretch>
        </p:blipFill>
        <p:spPr bwMode="auto">
          <a:xfrm>
            <a:off x="6000760" y="3286124"/>
            <a:ext cx="2667441" cy="2143140"/>
          </a:xfrm>
          <a:prstGeom prst="rect">
            <a:avLst/>
          </a:prstGeom>
          <a:noFill/>
          <a:ln w="9525">
            <a:solidFill>
              <a:srgbClr val="007A00"/>
            </a:solidFill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lum bright="20000" contrast="10000"/>
          </a:blip>
          <a:srcRect/>
          <a:stretch>
            <a:fillRect/>
          </a:stretch>
        </p:blipFill>
        <p:spPr bwMode="auto">
          <a:xfrm>
            <a:off x="6064754" y="928670"/>
            <a:ext cx="2667018" cy="2000264"/>
          </a:xfrm>
          <a:prstGeom prst="rect">
            <a:avLst/>
          </a:prstGeom>
          <a:noFill/>
          <a:ln w="9525">
            <a:solidFill>
              <a:srgbClr val="007A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7166"/>
            <a:ext cx="5186370" cy="350046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ХРЮ-ХРЮ!!!</a:t>
            </a:r>
          </a:p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Счастья вам в Новом году!!!</a:t>
            </a:r>
          </a:p>
          <a:p>
            <a:pPr algn="ctr">
              <a:buNone/>
            </a:pPr>
            <a:r>
              <a:rPr lang="ru-RU" dirty="0" smtClean="0">
                <a:solidFill>
                  <a:srgbClr val="007A00"/>
                </a:solidFill>
                <a:latin typeface="Times New Roman" pitchFamily="18" charset="0"/>
                <a:cs typeface="Times New Roman" pitchFamily="18" charset="0"/>
              </a:rPr>
              <a:t>Схема плетения и фотографии МК авторские</a:t>
            </a:r>
          </a:p>
          <a:p>
            <a:pPr algn="ctr">
              <a:buNone/>
            </a:pPr>
            <a:r>
              <a:rPr lang="ru-RU" dirty="0" smtClean="0">
                <a:solidFill>
                  <a:srgbClr val="007A00"/>
                </a:solidFill>
                <a:latin typeface="Times New Roman" pitchFamily="18" charset="0"/>
                <a:cs typeface="Times New Roman" pitchFamily="18" charset="0"/>
              </a:rPr>
              <a:t> Приятного творчества!</a:t>
            </a:r>
          </a:p>
          <a:p>
            <a:pPr algn="ctr">
              <a:buNone/>
            </a:pP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</a:blip>
          <a:srcRect l="11765" t="5125" r="17647" b="12869"/>
          <a:stretch>
            <a:fillRect/>
          </a:stretch>
        </p:blipFill>
        <p:spPr bwMode="auto">
          <a:xfrm flipH="1">
            <a:off x="5357817" y="500042"/>
            <a:ext cx="3455814" cy="3071834"/>
          </a:xfrm>
          <a:prstGeom prst="rect">
            <a:avLst/>
          </a:prstGeom>
          <a:noFill/>
          <a:ln w="9525">
            <a:solidFill>
              <a:srgbClr val="007A00"/>
            </a:solidFill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85720" y="4500570"/>
            <a:ext cx="842968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A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Интернет-ресурсы</a:t>
            </a:r>
          </a:p>
          <a:p>
            <a:pPr>
              <a:buBlip>
                <a:blip r:embed="rId3"/>
              </a:buBlip>
            </a:pPr>
            <a:r>
              <a:rPr lang="en-US" dirty="0" smtClean="0">
                <a:solidFill>
                  <a:srgbClr val="007A0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http://pedsovet.su/load/388-1-0-43033</a:t>
            </a:r>
            <a:r>
              <a:rPr lang="ru-RU" dirty="0" smtClean="0">
                <a:solidFill>
                  <a:srgbClr val="007A00"/>
                </a:solidFill>
                <a:latin typeface="Times New Roman" pitchFamily="18" charset="0"/>
                <a:cs typeface="Times New Roman" pitchFamily="18" charset="0"/>
              </a:rPr>
              <a:t>  шаблон презентации</a:t>
            </a:r>
          </a:p>
          <a:p>
            <a:pPr>
              <a:buBlip>
                <a:blip r:embed="rId3"/>
              </a:buBlip>
            </a:pPr>
            <a:r>
              <a:rPr lang="en-US" dirty="0" smtClean="0">
                <a:solidFill>
                  <a:srgbClr val="007A0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http://www.bolshoyvopros.ru/questions/2793278-chto-simvoliziruet-svinja-porosenok-kaban-u-slavjan.html</a:t>
            </a:r>
            <a:r>
              <a:rPr lang="ru-RU" dirty="0" smtClean="0">
                <a:solidFill>
                  <a:srgbClr val="007A00"/>
                </a:solidFill>
                <a:latin typeface="Times New Roman" pitchFamily="18" charset="0"/>
                <a:cs typeface="Times New Roman" pitchFamily="18" charset="0"/>
              </a:rPr>
              <a:t>     информация о свинье</a:t>
            </a:r>
          </a:p>
          <a:p>
            <a:pPr>
              <a:buBlip>
                <a:blip r:embed="rId3"/>
              </a:buBlip>
            </a:pPr>
            <a:endParaRPr lang="ru-RU" dirty="0" smtClean="0">
              <a:solidFill>
                <a:srgbClr val="007A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3"/>
              </a:buBlip>
            </a:pPr>
            <a:endParaRPr lang="ru-RU" dirty="0" smtClean="0">
              <a:solidFill>
                <a:srgbClr val="007A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7166"/>
            <a:ext cx="8858280" cy="6000792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3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символизирует свинья в славянской символике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> 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Свинья - это очень интересное животное. На Руси ей приписывают неряшливость и неаккуратность. Говорят про человека: "испачкался, как свинья". Ещё бытует мнение, что такая неприятная черта в характере человека, как отсутствие благодарности тоже ассоциируется с этим животным. Можно услышать "неблагодарная свинья". Напрасно так плохо относятся к свинье. Она ведь не такая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грязнуля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, как думают, и не пачкает там, где ест. К счастью, не все считают свинью такой плохой. Есть те, кто убедился в сообразительности свинок и их аккуратности. Свинья также символизирует достаток и зажиточность.</a:t>
            </a:r>
          </a:p>
          <a:p>
            <a:pPr algn="just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   Символ Нового года Кабан (Свинья) это хороший знак, Новый год Свиньи обещает благополучие, свинья отличается неторопливостью, значит весь год миром будет править разум, а ответственные решения не будут принимать в спешке. По крайней мере хочется в это верить!</a:t>
            </a:r>
          </a:p>
          <a:p>
            <a:pPr>
              <a:buNone/>
            </a:pPr>
            <a:endParaRPr lang="ru-RU" sz="3600" dirty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Мастер-класс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928670"/>
            <a:ext cx="8501122" cy="5286412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плетения свинки мы будем использовать технику плетения, которая редко встречается в мастер-классах 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объёмное параллельное плетение на двух отрезках проволоки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что позволит получить жёсткий каркас и не требует дополнительной прошивки  или набивки, как при создании фигурок в технике объемного плетения на одном отрезке проволоки. Свинка, сделанная своими руками послужит отличным подарком и талисманом на весь год для ваших друзей  и близких!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4329114" cy="591187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smtClean="0">
                <a:solidFill>
                  <a:srgbClr val="007A00"/>
                </a:solidFill>
                <a:latin typeface="Times New Roman" pitchFamily="18" charset="0"/>
                <a:cs typeface="Times New Roman" pitchFamily="18" charset="0"/>
              </a:rPr>
              <a:t>Необходимые материалы: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бисер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розового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светло-бежевый и черного цветов под № 8;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проволока 0,3 миллиметра в диаметре.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Для плетения свинки берём два отрезка проволоки длиной по 120 см каждый. Плетение будем начинать с пятачка, а заканчивать его хвостиком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5000628" y="1000108"/>
            <a:ext cx="3754956" cy="2816217"/>
          </a:xfrm>
          <a:prstGeom prst="rect">
            <a:avLst/>
          </a:prstGeom>
          <a:noFill/>
          <a:ln w="9525">
            <a:solidFill>
              <a:srgbClr val="007A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4186238" cy="5840435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Берём один из отрезков проволоки, набираем на него 3 бисеринки светло-бежевого цвета и размещаем их на середине проволоки.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Придерживаем крайнюю бисеринку с одного из концов проволоки и пропускаем этот конец проволоки через 2 бисеринки со стороны другого конца проволоки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5072065" y="642918"/>
            <a:ext cx="2968341" cy="2000264"/>
          </a:xfrm>
          <a:prstGeom prst="rect">
            <a:avLst/>
          </a:prstGeom>
          <a:noFill/>
          <a:ln w="9525">
            <a:solidFill>
              <a:srgbClr val="007A00"/>
            </a:solidFill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5072066" y="2939610"/>
            <a:ext cx="3000396" cy="2495437"/>
          </a:xfrm>
          <a:prstGeom prst="rect">
            <a:avLst/>
          </a:prstGeom>
          <a:noFill/>
          <a:ln w="9525">
            <a:solidFill>
              <a:srgbClr val="007A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00042"/>
            <a:ext cx="5786478" cy="5983311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Затягиваем проволоку, стараясь, чтобы бисеринки оставались точно на её середине, и чтобы оба конца проволоки были равной длины. Сейчас у нас сплетено два ряда бисеринок: первый состоит из одной бисеринки, а второй - из двух бисеринок. Размещаем получившуюся заготовку для плетения на рабочем столе так, чтобы ряд из двух бисеринок находился снизу.  При дальнейшем объёмном плетении одиночная бисеринка будет составлять первый ряд нашей свинки, а две бисеринки - нижний ярус второго ряда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6500826" y="2143116"/>
            <a:ext cx="2427273" cy="2121923"/>
          </a:xfrm>
          <a:prstGeom prst="rect">
            <a:avLst/>
          </a:prstGeom>
          <a:noFill/>
          <a:ln w="9525">
            <a:solidFill>
              <a:srgbClr val="007A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5857884" cy="6643710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Далее берём второй отрезок проволоки, пропускаем его через бисеринку первого ряда и выравниваем концы этой проволоки.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Затем на этом новом отрезке проволоки плетём ряд, состоящий из двух бисеринок. При затягивании проволоки следим, чтобы её концы были равной длины.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Далее на концах проволоки, находящихся сейчас с левой стороны нашего изделия (эти концы проволоки изначально принадлежат разным отрезкам проволоки, но сейчас этот факт уже не имеет для нас значения), плетём ещё один ряд из 2 бисеринок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 t="22176" b="19497"/>
          <a:stretch>
            <a:fillRect/>
          </a:stretch>
        </p:blipFill>
        <p:spPr bwMode="auto">
          <a:xfrm>
            <a:off x="6286512" y="396342"/>
            <a:ext cx="2286017" cy="1032394"/>
          </a:xfrm>
          <a:prstGeom prst="rect">
            <a:avLst/>
          </a:prstGeom>
          <a:noFill/>
          <a:ln w="9525">
            <a:solidFill>
              <a:srgbClr val="007A00"/>
            </a:solidFill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 t="13722" b="13093"/>
          <a:stretch>
            <a:fillRect/>
          </a:stretch>
        </p:blipFill>
        <p:spPr bwMode="auto">
          <a:xfrm>
            <a:off x="6286512" y="1643050"/>
            <a:ext cx="2286016" cy="1219209"/>
          </a:xfrm>
          <a:prstGeom prst="rect">
            <a:avLst/>
          </a:prstGeom>
          <a:noFill/>
          <a:ln w="9525">
            <a:solidFill>
              <a:srgbClr val="007A00"/>
            </a:solidFill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lum bright="20000"/>
          </a:blip>
          <a:srcRect t="12447" b="17019"/>
          <a:stretch>
            <a:fillRect/>
          </a:stretch>
        </p:blipFill>
        <p:spPr bwMode="auto">
          <a:xfrm>
            <a:off x="6286512" y="3071810"/>
            <a:ext cx="2284397" cy="1214446"/>
          </a:xfrm>
          <a:prstGeom prst="rect">
            <a:avLst/>
          </a:prstGeom>
          <a:noFill/>
          <a:ln w="9525">
            <a:solidFill>
              <a:srgbClr val="007A00"/>
            </a:solidFill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lum bright="20000"/>
          </a:blip>
          <a:srcRect t="12555" b="12116"/>
          <a:stretch>
            <a:fillRect/>
          </a:stretch>
        </p:blipFill>
        <p:spPr bwMode="auto">
          <a:xfrm>
            <a:off x="6286512" y="4500570"/>
            <a:ext cx="2286016" cy="1328335"/>
          </a:xfrm>
          <a:prstGeom prst="rect">
            <a:avLst/>
          </a:prstGeom>
          <a:noFill/>
          <a:ln w="9525">
            <a:solidFill>
              <a:srgbClr val="007A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4686304" cy="5911873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Затягиваем проволоку - новый ряд лёг слева между верхним и нижним ярусами второго ряда; будем считать его левым ярусом второго ряда. Аналогично на концах проволоки, находящихся сейчас с правой стороны нашего изделия, плетём из 2 бисеринок правый ярус второго ряда. Таким образом, у нас получились 4 расположенных по окружности яруса второго ряда изделия – это пятачок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 l="38961" t="31169" r="12987" b="20346"/>
          <a:stretch>
            <a:fillRect/>
          </a:stretch>
        </p:blipFill>
        <p:spPr bwMode="auto">
          <a:xfrm>
            <a:off x="6072198" y="374544"/>
            <a:ext cx="2071702" cy="1567774"/>
          </a:xfrm>
          <a:prstGeom prst="rect">
            <a:avLst/>
          </a:prstGeom>
          <a:noFill/>
          <a:ln w="9525">
            <a:solidFill>
              <a:srgbClr val="007A00"/>
            </a:solidFill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 l="12821" t="17094" r="19870" b="10255"/>
          <a:stretch>
            <a:fillRect/>
          </a:stretch>
        </p:blipFill>
        <p:spPr bwMode="auto">
          <a:xfrm>
            <a:off x="6072198" y="2098892"/>
            <a:ext cx="2071702" cy="1677093"/>
          </a:xfrm>
          <a:prstGeom prst="rect">
            <a:avLst/>
          </a:prstGeom>
          <a:noFill/>
          <a:ln w="9525">
            <a:solidFill>
              <a:srgbClr val="007A00"/>
            </a:solidFill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lum bright="20000"/>
          </a:blip>
          <a:srcRect/>
          <a:stretch>
            <a:fillRect/>
          </a:stretch>
        </p:blipFill>
        <p:spPr bwMode="auto">
          <a:xfrm>
            <a:off x="6072198" y="3929066"/>
            <a:ext cx="2056108" cy="1852602"/>
          </a:xfrm>
          <a:prstGeom prst="rect">
            <a:avLst/>
          </a:prstGeom>
          <a:noFill/>
          <a:ln w="9525">
            <a:solidFill>
              <a:srgbClr val="007A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214290"/>
            <a:ext cx="6429420" cy="628654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Дальнейшее плетение ведём аналогичным образом из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розового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бисера, делая в каждом ряду по 4 яруса. Самое важное при этом - соблюдать последовательность плетения ярусов: сначала делаются нижний и верхний ярусы, и только затем - левый и правый ярусы.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Поскольку кабанчик в разрезе должен быть круглым, то в этом изделии все ярусы конкретного ряда будут состоять из одинакового количества бисеринок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lum bright="10000" contrast="10000"/>
          </a:blip>
          <a:srcRect/>
          <a:stretch>
            <a:fillRect/>
          </a:stretch>
        </p:blipFill>
        <p:spPr bwMode="auto">
          <a:xfrm>
            <a:off x="6286482" y="1928802"/>
            <a:ext cx="2475450" cy="2314257"/>
          </a:xfrm>
          <a:prstGeom prst="rect">
            <a:avLst/>
          </a:prstGeom>
          <a:noFill/>
          <a:ln w="9525">
            <a:solidFill>
              <a:srgbClr val="007A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1030</TotalTime>
  <Words>872</Words>
  <Application>Microsoft Office PowerPoint</Application>
  <PresentationFormat>Экран (4:3)</PresentationFormat>
  <Paragraphs>46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Мастер-класс  «Новогодний сувенир, символ 2019года»</vt:lpstr>
      <vt:lpstr>Слайд 2</vt:lpstr>
      <vt:lpstr>Мастер-класс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Гость</dc:creator>
  <cp:lastModifiedBy>1</cp:lastModifiedBy>
  <cp:revision>112</cp:revision>
  <dcterms:created xsi:type="dcterms:W3CDTF">2014-07-09T13:51:25Z</dcterms:created>
  <dcterms:modified xsi:type="dcterms:W3CDTF">2018-12-06T07:48:40Z</dcterms:modified>
</cp:coreProperties>
</file>