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313" r:id="rId3"/>
    <p:sldId id="316" r:id="rId4"/>
    <p:sldId id="317" r:id="rId5"/>
    <p:sldId id="318" r:id="rId6"/>
    <p:sldId id="320" r:id="rId7"/>
    <p:sldId id="343" r:id="rId8"/>
    <p:sldId id="344" r:id="rId9"/>
    <p:sldId id="345" r:id="rId10"/>
    <p:sldId id="328" r:id="rId11"/>
    <p:sldId id="329" r:id="rId12"/>
    <p:sldId id="331" r:id="rId13"/>
    <p:sldId id="335" r:id="rId14"/>
    <p:sldId id="337" r:id="rId15"/>
    <p:sldId id="339" r:id="rId16"/>
    <p:sldId id="341" r:id="rId17"/>
    <p:sldId id="342" r:id="rId18"/>
    <p:sldId id="31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7C"/>
    <a:srgbClr val="FBE994"/>
    <a:srgbClr val="000000"/>
    <a:srgbClr val="0B0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4D41-84CF-4669-805B-B4B468153C83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0A45-5BBE-42C6-A871-9625A1B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1"/>
          <p:cNvSpPr>
            <a:spLocks noGrp="1"/>
          </p:cNvSpPr>
          <p:nvPr>
            <p:ph type="pic" sz="quarter" idx="11" hasCustomPrompt="1"/>
          </p:nvPr>
        </p:nvSpPr>
        <p:spPr>
          <a:xfrm>
            <a:off x="-12700" y="0"/>
            <a:ext cx="12216000" cy="2689934"/>
          </a:xfr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6733" y="3629959"/>
            <a:ext cx="10515600" cy="11718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Текст 1"/>
          <p:cNvSpPr>
            <a:spLocks noGrp="1"/>
          </p:cNvSpPr>
          <p:nvPr>
            <p:ph type="body" sz="quarter" idx="13" hasCustomPrompt="1"/>
          </p:nvPr>
        </p:nvSpPr>
        <p:spPr>
          <a:xfrm>
            <a:off x="982133" y="3033456"/>
            <a:ext cx="5698067" cy="477838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Введите текст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82134" y="4801760"/>
            <a:ext cx="8352367" cy="1252537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Введите текст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90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5249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/>
          <p:cNvSpPr>
            <a:spLocks noGrp="1"/>
          </p:cNvSpPr>
          <p:nvPr>
            <p:ph type="title" idx="20" hasCustomPrompt="1"/>
          </p:nvPr>
        </p:nvSpPr>
        <p:spPr>
          <a:xfrm>
            <a:off x="932157" y="513116"/>
            <a:ext cx="10050203" cy="877822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40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  <a:sym typeface="Open Sans Condensed" panose="020B0806030504020204"/>
              </a:defRPr>
            </a:lvl1pPr>
          </a:lstStyle>
          <a:p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 panose="020B0806030504020204"/>
                <a:ea typeface="+mj-ea"/>
                <a:cs typeface="+mj-cs"/>
                <a:sym typeface="Open Sans Condensed" panose="020B0806030504020204"/>
              </a:rPr>
              <a:t>Введите заголовок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 panose="020B0806030504020204"/>
              <a:ea typeface="+mj-ea"/>
              <a:cs typeface="+mj-cs"/>
              <a:sym typeface="Open Sans Condensed" panose="020B0806030504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67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idx="10" hasCustomPrompt="1"/>
          </p:nvPr>
        </p:nvSpPr>
        <p:spPr>
          <a:xfrm>
            <a:off x="1063813" y="4659060"/>
            <a:ext cx="8985251" cy="156244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 idx="11" hasCustomPrompt="1"/>
          </p:nvPr>
        </p:nvSpPr>
        <p:spPr>
          <a:xfrm>
            <a:off x="1027953" y="3158814"/>
            <a:ext cx="9753600" cy="1100138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6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Open Sans Condensed"/>
              </a:defRPr>
            </a:lvl1pPr>
          </a:lstStyle>
          <a:p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/>
                <a:ea typeface="+mj-ea"/>
                <a:cs typeface="+mj-cs"/>
                <a:sym typeface="Open Sans Condensed"/>
              </a:rPr>
              <a:t>Введите заголовок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/>
              <a:ea typeface="+mj-ea"/>
              <a:cs typeface="+mj-cs"/>
              <a:sym typeface="Open Sans Condensed"/>
            </a:endParaRPr>
          </a:p>
        </p:txBody>
      </p:sp>
      <p:sp>
        <p:nvSpPr>
          <p:cNvPr id="5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005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5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idx="10" hasCustomPrompt="1"/>
          </p:nvPr>
        </p:nvSpPr>
        <p:spPr>
          <a:xfrm>
            <a:off x="834107" y="2913762"/>
            <a:ext cx="5143363" cy="293122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 idx="11" hasCustomPrompt="1"/>
          </p:nvPr>
        </p:nvSpPr>
        <p:spPr>
          <a:xfrm>
            <a:off x="823687" y="654425"/>
            <a:ext cx="5929725" cy="168707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6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Open Sans Condensed"/>
              </a:defRPr>
            </a:lvl1pPr>
          </a:lstStyle>
          <a:p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/>
                <a:ea typeface="+mj-ea"/>
                <a:cs typeface="+mj-cs"/>
                <a:sym typeface="Open Sans Condensed"/>
              </a:rPr>
              <a:t>Введите заголовок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/>
              <a:ea typeface="+mj-ea"/>
              <a:cs typeface="+mj-cs"/>
              <a:sym typeface="Open Sans Condensed"/>
            </a:endParaRPr>
          </a:p>
        </p:txBody>
      </p:sp>
      <p:sp>
        <p:nvSpPr>
          <p:cNvPr id="5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6653645" y="0"/>
            <a:ext cx="5538683" cy="6858000"/>
          </a:xfrm>
          <a:custGeom>
            <a:avLst/>
            <a:gdLst>
              <a:gd name="connsiteX0" fmla="*/ 0 w 4153766"/>
              <a:gd name="connsiteY0" fmla="*/ 6858000 h 6858000"/>
              <a:gd name="connsiteX1" fmla="*/ 1038442 w 4153766"/>
              <a:gd name="connsiteY1" fmla="*/ 0 h 6858000"/>
              <a:gd name="connsiteX2" fmla="*/ 4153766 w 4153766"/>
              <a:gd name="connsiteY2" fmla="*/ 0 h 6858000"/>
              <a:gd name="connsiteX3" fmla="*/ 3115325 w 4153766"/>
              <a:gd name="connsiteY3" fmla="*/ 6858000 h 6858000"/>
              <a:gd name="connsiteX4" fmla="*/ 0 w 4153766"/>
              <a:gd name="connsiteY4" fmla="*/ 6858000 h 6858000"/>
              <a:gd name="connsiteX0" fmla="*/ 0 w 4154012"/>
              <a:gd name="connsiteY0" fmla="*/ 6858000 h 6858000"/>
              <a:gd name="connsiteX1" fmla="*/ 1038442 w 4154012"/>
              <a:gd name="connsiteY1" fmla="*/ 0 h 6858000"/>
              <a:gd name="connsiteX2" fmla="*/ 4153766 w 4154012"/>
              <a:gd name="connsiteY2" fmla="*/ 0 h 6858000"/>
              <a:gd name="connsiteX3" fmla="*/ 4154012 w 4154012"/>
              <a:gd name="connsiteY3" fmla="*/ 6858000 h 6858000"/>
              <a:gd name="connsiteX4" fmla="*/ 0 w 41540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012" h="6858000">
                <a:moveTo>
                  <a:pt x="0" y="6858000"/>
                </a:moveTo>
                <a:lnTo>
                  <a:pt x="1038442" y="0"/>
                </a:lnTo>
                <a:lnTo>
                  <a:pt x="4153766" y="0"/>
                </a:lnTo>
                <a:lnTo>
                  <a:pt x="41540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22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idx="10" hasCustomPrompt="1"/>
          </p:nvPr>
        </p:nvSpPr>
        <p:spPr>
          <a:xfrm>
            <a:off x="2410805" y="4633963"/>
            <a:ext cx="5380646" cy="179373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 idx="11" hasCustomPrompt="1"/>
          </p:nvPr>
        </p:nvSpPr>
        <p:spPr>
          <a:xfrm>
            <a:off x="3350704" y="3865015"/>
            <a:ext cx="4364173" cy="768948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24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Open Sans Condensed" panose="020B0806030504020204"/>
                <a:ea typeface="+mn-ea"/>
                <a:cs typeface="+mn-cs"/>
                <a:sym typeface="Open Sans Condensed" panose="020B0806030504020204"/>
              </a:defRPr>
            </a:lvl1pPr>
          </a:lstStyle>
          <a:p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 panose="020B0806030504020204"/>
                <a:ea typeface="+mn-ea"/>
                <a:cs typeface="+mn-cs"/>
                <a:sym typeface="Open Sans Condensed" panose="020B0806030504020204"/>
              </a:rPr>
              <a:t>Введите заголовок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 panose="020B0806030504020204"/>
              <a:ea typeface="+mn-ea"/>
              <a:cs typeface="+mn-cs"/>
              <a:sym typeface="Open Sans Condensed" panose="020B0806030504020204"/>
            </a:endParaRPr>
          </a:p>
        </p:txBody>
      </p:sp>
      <p:sp>
        <p:nvSpPr>
          <p:cNvPr id="5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-18758" y="0"/>
            <a:ext cx="12248271" cy="6858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0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1"/>
          <p:cNvSpPr>
            <a:spLocks noGrp="1"/>
          </p:cNvSpPr>
          <p:nvPr>
            <p:ph type="pic" idx="10" hasCustomPrompt="1"/>
          </p:nvPr>
        </p:nvSpPr>
        <p:spPr>
          <a:xfrm>
            <a:off x="5108071" y="2174215"/>
            <a:ext cx="1800000" cy="1800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 hasCustomPrompt="1"/>
          </p:nvPr>
        </p:nvSpPr>
        <p:spPr>
          <a:xfrm>
            <a:off x="2029896" y="5556016"/>
            <a:ext cx="6963272" cy="737209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0" marR="0" indent="0" algn="l" rt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029892" y="4203974"/>
            <a:ext cx="7695133" cy="1352043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0" marR="0" indent="0" algn="l" rtl="0" eaLnBrk="1" fontAlgn="auto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8" name="Заголовок"/>
          <p:cNvSpPr>
            <a:spLocks noGrp="1"/>
          </p:cNvSpPr>
          <p:nvPr>
            <p:ph type="title" idx="20" hasCustomPrompt="1"/>
          </p:nvPr>
        </p:nvSpPr>
        <p:spPr>
          <a:xfrm>
            <a:off x="932157" y="513116"/>
            <a:ext cx="10050203" cy="877822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40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Open Sans Condensed" panose="020B0806030504020204"/>
              </a:defRPr>
            </a:lvl1pPr>
          </a:lstStyle>
          <a:p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 panose="020B0806030504020204"/>
                <a:ea typeface="+mj-ea"/>
                <a:cs typeface="+mj-cs"/>
                <a:sym typeface="Open Sans Condensed" panose="020B0806030504020204"/>
              </a:rPr>
              <a:t>Введите заголовок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 panose="020B0806030504020204"/>
              <a:ea typeface="+mj-ea"/>
              <a:cs typeface="+mj-cs"/>
              <a:sym typeface="Open Sans Condensed" panose="020B0806030504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0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1"/>
          <p:cNvSpPr>
            <a:spLocks noGrp="1"/>
          </p:cNvSpPr>
          <p:nvPr>
            <p:ph type="pic" idx="10" hasCustomPrompt="1"/>
          </p:nvPr>
        </p:nvSpPr>
        <p:spPr>
          <a:xfrm>
            <a:off x="6223195" y="-8879"/>
            <a:ext cx="5968805" cy="6876000"/>
          </a:xfr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1" hasCustomPrompt="1"/>
          </p:nvPr>
        </p:nvSpPr>
        <p:spPr>
          <a:xfrm>
            <a:off x="838992" y="2504986"/>
            <a:ext cx="4393037" cy="2964452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0" marR="0" indent="0" algn="l" rtl="0" eaLnBrk="1" fontAlgn="auto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title" idx="12" hasCustomPrompt="1"/>
          </p:nvPr>
        </p:nvSpPr>
        <p:spPr>
          <a:xfrm>
            <a:off x="820154" y="412377"/>
            <a:ext cx="5034545" cy="1515417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6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Open Sans Condensed"/>
              </a:defRPr>
            </a:lvl1pPr>
          </a:lstStyle>
          <a:p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/>
                <a:ea typeface="+mj-ea"/>
                <a:cs typeface="+mj-cs"/>
                <a:sym typeface="Open Sans Condensed"/>
              </a:rPr>
              <a:t>Введите заголовок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/>
              <a:ea typeface="+mj-ea"/>
              <a:cs typeface="+mj-cs"/>
              <a:sym typeface="Open Sans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1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idx="10" hasCustomPrompt="1"/>
          </p:nvPr>
        </p:nvSpPr>
        <p:spPr>
          <a:xfrm>
            <a:off x="562848" y="3234195"/>
            <a:ext cx="3480313" cy="2727334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400" b="0" i="0" u="none" strike="noStrike" kern="1200" cap="none" spc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Roboto" panose="02000000000000000000" pitchFamily="2" charset="0"/>
              </a:defRPr>
            </a:lvl1pPr>
          </a:lstStyle>
          <a:p>
            <a:pPr lvl="0"/>
            <a:r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+mn-ea"/>
                <a:cs typeface="+mn-cs"/>
                <a:sym typeface="Roboto" panose="02000000000000000000" pitchFamily="2" charset="0"/>
              </a:rPr>
              <a:t>Введите текст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+mn-ea"/>
              <a:cs typeface="+mn-cs"/>
              <a:sym typeface="Roboto" panose="02000000000000000000" pitchFamily="2" charset="0"/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 idx="11" hasCustomPrompt="1"/>
          </p:nvPr>
        </p:nvSpPr>
        <p:spPr>
          <a:xfrm>
            <a:off x="552427" y="600634"/>
            <a:ext cx="4303533" cy="2061298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600" b="0" i="0" u="none" strike="noStrike" kern="1200" cap="none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Open Sans Condensed"/>
              </a:defRPr>
            </a:lvl1pPr>
          </a:lstStyle>
          <a:p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Open Sans Condensed"/>
                <a:ea typeface="+mj-ea"/>
                <a:cs typeface="+mj-cs"/>
                <a:sym typeface="Open Sans Condensed"/>
              </a:rPr>
              <a:t>Введите заголовок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Open Sans Condensed"/>
              <a:ea typeface="+mj-ea"/>
              <a:cs typeface="+mj-cs"/>
              <a:sym typeface="Open Sans Condensed"/>
            </a:endParaRPr>
          </a:p>
        </p:txBody>
      </p:sp>
      <p:sp>
        <p:nvSpPr>
          <p:cNvPr id="5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4053583" y="0"/>
            <a:ext cx="8139864" cy="6869723"/>
          </a:xfrm>
          <a:custGeom>
            <a:avLst/>
            <a:gdLst>
              <a:gd name="connsiteX0" fmla="*/ 0 w 6103815"/>
              <a:gd name="connsiteY0" fmla="*/ 6869723 h 6869723"/>
              <a:gd name="connsiteX1" fmla="*/ 1535109 w 6103815"/>
              <a:gd name="connsiteY1" fmla="*/ 0 h 6869723"/>
              <a:gd name="connsiteX2" fmla="*/ 6103815 w 6103815"/>
              <a:gd name="connsiteY2" fmla="*/ 0 h 6869723"/>
              <a:gd name="connsiteX3" fmla="*/ 4568706 w 6103815"/>
              <a:gd name="connsiteY3" fmla="*/ 6869723 h 6869723"/>
              <a:gd name="connsiteX4" fmla="*/ 0 w 6103815"/>
              <a:gd name="connsiteY4" fmla="*/ 6869723 h 6869723"/>
              <a:gd name="connsiteX0" fmla="*/ 0 w 6150618"/>
              <a:gd name="connsiteY0" fmla="*/ 6869723 h 6906299"/>
              <a:gd name="connsiteX1" fmla="*/ 1535109 w 6150618"/>
              <a:gd name="connsiteY1" fmla="*/ 0 h 6906299"/>
              <a:gd name="connsiteX2" fmla="*/ 6103815 w 6150618"/>
              <a:gd name="connsiteY2" fmla="*/ 0 h 6906299"/>
              <a:gd name="connsiteX3" fmla="*/ 6150618 w 6150618"/>
              <a:gd name="connsiteY3" fmla="*/ 6906299 h 6906299"/>
              <a:gd name="connsiteX4" fmla="*/ 0 w 6150618"/>
              <a:gd name="connsiteY4" fmla="*/ 6869723 h 6906299"/>
              <a:gd name="connsiteX0" fmla="*/ 0 w 6104898"/>
              <a:gd name="connsiteY0" fmla="*/ 6869723 h 6869723"/>
              <a:gd name="connsiteX1" fmla="*/ 1535109 w 6104898"/>
              <a:gd name="connsiteY1" fmla="*/ 0 h 6869723"/>
              <a:gd name="connsiteX2" fmla="*/ 6103815 w 6104898"/>
              <a:gd name="connsiteY2" fmla="*/ 0 h 6869723"/>
              <a:gd name="connsiteX3" fmla="*/ 6104898 w 6104898"/>
              <a:gd name="connsiteY3" fmla="*/ 6860579 h 6869723"/>
              <a:gd name="connsiteX4" fmla="*/ 0 w 6104898"/>
              <a:gd name="connsiteY4" fmla="*/ 6869723 h 68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898" h="6869723">
                <a:moveTo>
                  <a:pt x="0" y="6869723"/>
                </a:moveTo>
                <a:lnTo>
                  <a:pt x="1535109" y="0"/>
                </a:lnTo>
                <a:lnTo>
                  <a:pt x="6103815" y="0"/>
                </a:lnTo>
                <a:lnTo>
                  <a:pt x="6104898" y="6860579"/>
                </a:lnTo>
                <a:lnTo>
                  <a:pt x="0" y="6869723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Нажмите на иконку чтобы добавить картинку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6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Введите заголовок</a:t>
            </a:r>
            <a:endParaRPr lang="en-US" dirty="0"/>
          </a:p>
        </p:txBody>
      </p:sp>
      <p:sp>
        <p:nvSpPr>
          <p:cNvPr id="3" name="Текст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Введите текст</a:t>
            </a:r>
            <a:endParaRPr lang="en-US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29295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70" r:id="rId4"/>
    <p:sldLayoutId id="2147483673" r:id="rId5"/>
    <p:sldLayoutId id="2147483681" r:id="rId6"/>
    <p:sldLayoutId id="2147483684" r:id="rId7"/>
    <p:sldLayoutId id="2147483690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"/>
          <p:cNvSpPr>
            <a:spLocks noGrp="1"/>
          </p:cNvSpPr>
          <p:nvPr>
            <p:ph type="title"/>
          </p:nvPr>
        </p:nvSpPr>
        <p:spPr>
          <a:xfrm>
            <a:off x="982134" y="3691383"/>
            <a:ext cx="10515600" cy="1171801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Тайны звездных миров</a:t>
            </a:r>
            <a:endParaRPr lang="ru-RU" sz="5400" dirty="0"/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1831975" y="100592"/>
            <a:ext cx="6117492" cy="74995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dirty="0">
              <a:solidFill>
                <a:srgbClr val="5B9BD5">
                  <a:lumMod val="20000"/>
                  <a:lumOff val="8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Линия 1"/>
          <p:cNvCxnSpPr/>
          <p:nvPr/>
        </p:nvCxnSpPr>
        <p:spPr>
          <a:xfrm>
            <a:off x="1090029" y="5356670"/>
            <a:ext cx="3063046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Картинка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12561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197734" y="5743977"/>
            <a:ext cx="783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Нижний Новгород, Московский район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МАОУ «Школа №172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>
                <a:solidFill>
                  <a:schemeClr val="bg1"/>
                </a:solidFill>
              </a:rPr>
              <a:t>Беспалова </a:t>
            </a:r>
            <a:r>
              <a:rPr lang="ru-RU" smtClean="0">
                <a:solidFill>
                  <a:schemeClr val="bg1"/>
                </a:solidFill>
              </a:rPr>
              <a:t>Ольга, 1 </a:t>
            </a:r>
            <a:r>
              <a:rPr lang="ru-RU" dirty="0" smtClean="0">
                <a:solidFill>
                  <a:schemeClr val="bg1"/>
                </a:solidFill>
              </a:rPr>
              <a:t>«В» </a:t>
            </a:r>
            <a:r>
              <a:rPr lang="ru-RU" dirty="0" smtClean="0">
                <a:solidFill>
                  <a:schemeClr val="bg1"/>
                </a:solidFill>
              </a:rPr>
              <a:t>класс, </a:t>
            </a:r>
            <a:r>
              <a:rPr lang="ru-RU" dirty="0" smtClean="0">
                <a:solidFill>
                  <a:schemeClr val="bg1"/>
                </a:solidFill>
              </a:rPr>
              <a:t>7 лет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Прокофьева Галина Николаевна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 снова о Космосе | Сетевое издание &quot;Наша История&quot;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r="138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528034" y="3560720"/>
            <a:ext cx="11333408" cy="329728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Roboto"/>
            </a:endParaRPr>
          </a:p>
        </p:txBody>
      </p:sp>
      <p:sp>
        <p:nvSpPr>
          <p:cNvPr id="5" name="Иконка 1"/>
          <p:cNvSpPr>
            <a:spLocks noChangeAspect="1" noEditPoints="1"/>
          </p:cNvSpPr>
          <p:nvPr/>
        </p:nvSpPr>
        <p:spPr bwMode="auto">
          <a:xfrm>
            <a:off x="2815397" y="4072886"/>
            <a:ext cx="271519" cy="408623"/>
          </a:xfrm>
          <a:custGeom>
            <a:avLst/>
            <a:gdLst>
              <a:gd name="T0" fmla="*/ 52 w 128"/>
              <a:gd name="T1" fmla="*/ 181 h 192"/>
              <a:gd name="T2" fmla="*/ 52 w 128"/>
              <a:gd name="T3" fmla="*/ 185 h 192"/>
              <a:gd name="T4" fmla="*/ 59 w 128"/>
              <a:gd name="T5" fmla="*/ 192 h 192"/>
              <a:gd name="T6" fmla="*/ 68 w 128"/>
              <a:gd name="T7" fmla="*/ 192 h 192"/>
              <a:gd name="T8" fmla="*/ 76 w 128"/>
              <a:gd name="T9" fmla="*/ 185 h 192"/>
              <a:gd name="T10" fmla="*/ 76 w 128"/>
              <a:gd name="T11" fmla="*/ 181 h 192"/>
              <a:gd name="T12" fmla="*/ 90 w 128"/>
              <a:gd name="T13" fmla="*/ 164 h 192"/>
              <a:gd name="T14" fmla="*/ 37 w 128"/>
              <a:gd name="T15" fmla="*/ 164 h 192"/>
              <a:gd name="T16" fmla="*/ 52 w 128"/>
              <a:gd name="T17" fmla="*/ 181 h 192"/>
              <a:gd name="T18" fmla="*/ 90 w 128"/>
              <a:gd name="T19" fmla="*/ 144 h 192"/>
              <a:gd name="T20" fmla="*/ 38 w 128"/>
              <a:gd name="T21" fmla="*/ 144 h 192"/>
              <a:gd name="T22" fmla="*/ 32 w 128"/>
              <a:gd name="T23" fmla="*/ 150 h 192"/>
              <a:gd name="T24" fmla="*/ 38 w 128"/>
              <a:gd name="T25" fmla="*/ 156 h 192"/>
              <a:gd name="T26" fmla="*/ 90 w 128"/>
              <a:gd name="T27" fmla="*/ 156 h 192"/>
              <a:gd name="T28" fmla="*/ 96 w 128"/>
              <a:gd name="T29" fmla="*/ 150 h 192"/>
              <a:gd name="T30" fmla="*/ 90 w 128"/>
              <a:gd name="T31" fmla="*/ 144 h 192"/>
              <a:gd name="T32" fmla="*/ 63 w 128"/>
              <a:gd name="T33" fmla="*/ 20 h 192"/>
              <a:gd name="T34" fmla="*/ 20 w 128"/>
              <a:gd name="T35" fmla="*/ 70 h 192"/>
              <a:gd name="T36" fmla="*/ 25 w 128"/>
              <a:gd name="T37" fmla="*/ 76 h 192"/>
              <a:gd name="T38" fmla="*/ 31 w 128"/>
              <a:gd name="T39" fmla="*/ 70 h 192"/>
              <a:gd name="T40" fmla="*/ 63 w 128"/>
              <a:gd name="T41" fmla="*/ 31 h 192"/>
              <a:gd name="T42" fmla="*/ 68 w 128"/>
              <a:gd name="T43" fmla="*/ 26 h 192"/>
              <a:gd name="T44" fmla="*/ 63 w 128"/>
              <a:gd name="T45" fmla="*/ 20 h 192"/>
              <a:gd name="T46" fmla="*/ 64 w 128"/>
              <a:gd name="T47" fmla="*/ 0 h 192"/>
              <a:gd name="T48" fmla="*/ 0 w 128"/>
              <a:gd name="T49" fmla="*/ 65 h 192"/>
              <a:gd name="T50" fmla="*/ 5 w 128"/>
              <a:gd name="T51" fmla="*/ 90 h 192"/>
              <a:gd name="T52" fmla="*/ 6 w 128"/>
              <a:gd name="T53" fmla="*/ 93 h 192"/>
              <a:gd name="T54" fmla="*/ 17 w 128"/>
              <a:gd name="T55" fmla="*/ 110 h 192"/>
              <a:gd name="T56" fmla="*/ 33 w 128"/>
              <a:gd name="T57" fmla="*/ 136 h 192"/>
              <a:gd name="T58" fmla="*/ 95 w 128"/>
              <a:gd name="T59" fmla="*/ 136 h 192"/>
              <a:gd name="T60" fmla="*/ 111 w 128"/>
              <a:gd name="T61" fmla="*/ 110 h 192"/>
              <a:gd name="T62" fmla="*/ 122 w 128"/>
              <a:gd name="T63" fmla="*/ 93 h 192"/>
              <a:gd name="T64" fmla="*/ 123 w 128"/>
              <a:gd name="T65" fmla="*/ 90 h 192"/>
              <a:gd name="T66" fmla="*/ 128 w 128"/>
              <a:gd name="T67" fmla="*/ 65 h 192"/>
              <a:gd name="T68" fmla="*/ 64 w 128"/>
              <a:gd name="T69" fmla="*/ 0 h 192"/>
              <a:gd name="T70" fmla="*/ 112 w 128"/>
              <a:gd name="T71" fmla="*/ 85 h 192"/>
              <a:gd name="T72" fmla="*/ 111 w 128"/>
              <a:gd name="T73" fmla="*/ 88 h 192"/>
              <a:gd name="T74" fmla="*/ 102 w 128"/>
              <a:gd name="T75" fmla="*/ 102 h 192"/>
              <a:gd name="T76" fmla="*/ 101 w 128"/>
              <a:gd name="T77" fmla="*/ 102 h 192"/>
              <a:gd name="T78" fmla="*/ 101 w 128"/>
              <a:gd name="T79" fmla="*/ 103 h 192"/>
              <a:gd name="T80" fmla="*/ 88 w 128"/>
              <a:gd name="T81" fmla="*/ 124 h 192"/>
              <a:gd name="T82" fmla="*/ 40 w 128"/>
              <a:gd name="T83" fmla="*/ 124 h 192"/>
              <a:gd name="T84" fmla="*/ 27 w 128"/>
              <a:gd name="T85" fmla="*/ 103 h 192"/>
              <a:gd name="T86" fmla="*/ 27 w 128"/>
              <a:gd name="T87" fmla="*/ 102 h 192"/>
              <a:gd name="T88" fmla="*/ 26 w 128"/>
              <a:gd name="T89" fmla="*/ 102 h 192"/>
              <a:gd name="T90" fmla="*/ 17 w 128"/>
              <a:gd name="T91" fmla="*/ 88 h 192"/>
              <a:gd name="T92" fmla="*/ 16 w 128"/>
              <a:gd name="T93" fmla="*/ 85 h 192"/>
              <a:gd name="T94" fmla="*/ 12 w 128"/>
              <a:gd name="T95" fmla="*/ 65 h 192"/>
              <a:gd name="T96" fmla="*/ 64 w 128"/>
              <a:gd name="T97" fmla="*/ 12 h 192"/>
              <a:gd name="T98" fmla="*/ 116 w 128"/>
              <a:gd name="T99" fmla="*/ 65 h 192"/>
              <a:gd name="T100" fmla="*/ 112 w 128"/>
              <a:gd name="T101" fmla="*/ 8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" h="192">
                <a:moveTo>
                  <a:pt x="52" y="181"/>
                </a:moveTo>
                <a:cubicBezTo>
                  <a:pt x="52" y="185"/>
                  <a:pt x="52" y="185"/>
                  <a:pt x="52" y="185"/>
                </a:cubicBezTo>
                <a:cubicBezTo>
                  <a:pt x="52" y="189"/>
                  <a:pt x="55" y="192"/>
                  <a:pt x="59" y="192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2" y="192"/>
                  <a:pt x="76" y="189"/>
                  <a:pt x="76" y="185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4" y="181"/>
                  <a:pt x="90" y="172"/>
                  <a:pt x="90" y="164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44" y="180"/>
                  <a:pt x="52" y="181"/>
                </a:cubicBezTo>
                <a:close/>
                <a:moveTo>
                  <a:pt x="90" y="144"/>
                </a:moveTo>
                <a:cubicBezTo>
                  <a:pt x="38" y="144"/>
                  <a:pt x="38" y="144"/>
                  <a:pt x="38" y="144"/>
                </a:cubicBezTo>
                <a:cubicBezTo>
                  <a:pt x="35" y="144"/>
                  <a:pt x="32" y="147"/>
                  <a:pt x="32" y="150"/>
                </a:cubicBezTo>
                <a:cubicBezTo>
                  <a:pt x="32" y="153"/>
                  <a:pt x="35" y="156"/>
                  <a:pt x="38" y="156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3" y="156"/>
                  <a:pt x="96" y="153"/>
                  <a:pt x="96" y="150"/>
                </a:cubicBezTo>
                <a:cubicBezTo>
                  <a:pt x="96" y="147"/>
                  <a:pt x="93" y="144"/>
                  <a:pt x="90" y="144"/>
                </a:cubicBezTo>
                <a:close/>
                <a:moveTo>
                  <a:pt x="63" y="20"/>
                </a:moveTo>
                <a:cubicBezTo>
                  <a:pt x="37" y="20"/>
                  <a:pt x="20" y="38"/>
                  <a:pt x="20" y="70"/>
                </a:cubicBezTo>
                <a:cubicBezTo>
                  <a:pt x="20" y="73"/>
                  <a:pt x="22" y="76"/>
                  <a:pt x="25" y="76"/>
                </a:cubicBezTo>
                <a:cubicBezTo>
                  <a:pt x="28" y="76"/>
                  <a:pt x="31" y="73"/>
                  <a:pt x="31" y="70"/>
                </a:cubicBezTo>
                <a:cubicBezTo>
                  <a:pt x="31" y="44"/>
                  <a:pt x="43" y="31"/>
                  <a:pt x="63" y="31"/>
                </a:cubicBezTo>
                <a:cubicBezTo>
                  <a:pt x="66" y="31"/>
                  <a:pt x="68" y="29"/>
                  <a:pt x="68" y="26"/>
                </a:cubicBezTo>
                <a:cubicBezTo>
                  <a:pt x="68" y="22"/>
                  <a:pt x="66" y="20"/>
                  <a:pt x="63" y="2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74"/>
                  <a:pt x="2" y="82"/>
                  <a:pt x="5" y="90"/>
                </a:cubicBezTo>
                <a:cubicBezTo>
                  <a:pt x="5" y="91"/>
                  <a:pt x="5" y="92"/>
                  <a:pt x="6" y="93"/>
                </a:cubicBezTo>
                <a:cubicBezTo>
                  <a:pt x="9" y="99"/>
                  <a:pt x="12" y="105"/>
                  <a:pt x="17" y="110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6" y="105"/>
                  <a:pt x="119" y="99"/>
                  <a:pt x="122" y="93"/>
                </a:cubicBezTo>
                <a:cubicBezTo>
                  <a:pt x="123" y="92"/>
                  <a:pt x="123" y="91"/>
                  <a:pt x="123" y="90"/>
                </a:cubicBezTo>
                <a:cubicBezTo>
                  <a:pt x="126" y="82"/>
                  <a:pt x="128" y="74"/>
                  <a:pt x="128" y="65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112" y="85"/>
                </a:moveTo>
                <a:cubicBezTo>
                  <a:pt x="112" y="86"/>
                  <a:pt x="111" y="87"/>
                  <a:pt x="111" y="88"/>
                </a:cubicBezTo>
                <a:cubicBezTo>
                  <a:pt x="109" y="93"/>
                  <a:pt x="106" y="97"/>
                  <a:pt x="102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2" y="97"/>
                  <a:pt x="19" y="93"/>
                  <a:pt x="17" y="88"/>
                </a:cubicBezTo>
                <a:cubicBezTo>
                  <a:pt x="17" y="87"/>
                  <a:pt x="16" y="86"/>
                  <a:pt x="16" y="85"/>
                </a:cubicBezTo>
                <a:cubicBezTo>
                  <a:pt x="13" y="79"/>
                  <a:pt x="12" y="72"/>
                  <a:pt x="12" y="65"/>
                </a:cubicBezTo>
                <a:cubicBezTo>
                  <a:pt x="12" y="36"/>
                  <a:pt x="35" y="12"/>
                  <a:pt x="64" y="12"/>
                </a:cubicBezTo>
                <a:cubicBezTo>
                  <a:pt x="93" y="12"/>
                  <a:pt x="116" y="36"/>
                  <a:pt x="116" y="65"/>
                </a:cubicBezTo>
                <a:cubicBezTo>
                  <a:pt x="116" y="72"/>
                  <a:pt x="115" y="79"/>
                  <a:pt x="112" y="85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ru-RU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6" name="Линия 1"/>
          <p:cNvCxnSpPr/>
          <p:nvPr/>
        </p:nvCxnSpPr>
        <p:spPr>
          <a:xfrm>
            <a:off x="2184199" y="3560719"/>
            <a:ext cx="8598100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"/>
          <p:cNvSpPr>
            <a:spLocks noGrp="1"/>
          </p:cNvSpPr>
          <p:nvPr>
            <p:ph type="body" idx="10"/>
          </p:nvPr>
        </p:nvSpPr>
        <p:spPr>
          <a:xfrm>
            <a:off x="695459" y="4633963"/>
            <a:ext cx="11024316" cy="1793733"/>
          </a:xfrm>
        </p:spPr>
        <p:txBody>
          <a:bodyPr>
            <a:noAutofit/>
          </a:bodyPr>
          <a:lstStyle/>
          <a:p>
            <a:r>
              <a:rPr lang="ru-RU" sz="2800"/>
              <a:t>Помимо множества этих и других тайн вселенной есть другие загадки – немыслимые планеты и галактики, которые нарушают все известные физические законы Земли и являются первыми или единственными в космосе</a:t>
            </a:r>
            <a:endParaRPr lang="ru-RU" sz="2800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idx="1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Знаете ли вы?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Линия 1"/>
          <p:cNvCxnSpPr/>
          <p:nvPr/>
        </p:nvCxnSpPr>
        <p:spPr>
          <a:xfrm>
            <a:off x="887863" y="4628896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731931" y="4963860"/>
            <a:ext cx="10728137" cy="156244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Самая черная планета </a:t>
            </a:r>
            <a:r>
              <a:rPr lang="ru-RU" sz="2000" dirty="0"/>
              <a:t>из всех известных по состоянию на </a:t>
            </a:r>
            <a:r>
              <a:rPr lang="ru-RU" sz="2000" dirty="0" smtClean="0"/>
              <a:t>2020 </a:t>
            </a:r>
            <a:r>
              <a:rPr lang="ru-RU" sz="2000" dirty="0"/>
              <a:t>год. TrES-2 b оказалась </a:t>
            </a:r>
            <a:r>
              <a:rPr lang="ru-RU" sz="2000" b="1" dirty="0" err="1">
                <a:solidFill>
                  <a:srgbClr val="FFC000"/>
                </a:solidFill>
              </a:rPr>
              <a:t>чернее</a:t>
            </a:r>
            <a:r>
              <a:rPr lang="ru-RU" sz="2000" b="1" dirty="0">
                <a:solidFill>
                  <a:srgbClr val="FFC000"/>
                </a:solidFill>
              </a:rPr>
              <a:t> угля</a:t>
            </a:r>
            <a:r>
              <a:rPr lang="ru-RU" sz="2000" dirty="0"/>
              <a:t>. Измерения показали, что черный газовый гигант отражает меньше одного процента падающего извне солнечного света, а температура его атмосферы - более 980 °C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idx="11"/>
          </p:nvPr>
        </p:nvSpPr>
        <p:spPr>
          <a:xfrm>
            <a:off x="731931" y="3696241"/>
            <a:ext cx="9753600" cy="1100138"/>
          </a:xfrm>
        </p:spPr>
        <p:txBody>
          <a:bodyPr/>
          <a:lstStyle/>
          <a:p>
            <a:r>
              <a:rPr lang="ru-RU" b="1" dirty="0" err="1" smtClean="0"/>
              <a:t>Трес</a:t>
            </a:r>
            <a:r>
              <a:rPr lang="ru-RU" b="1" dirty="0" smtClean="0"/>
              <a:t> -2 би (</a:t>
            </a:r>
            <a:r>
              <a:rPr lang="en-US" b="1" dirty="0" smtClean="0"/>
              <a:t>TrES-2 b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ru-RU" b="1" dirty="0" err="1"/>
              <a:t>чернее</a:t>
            </a:r>
            <a:r>
              <a:rPr lang="ru-RU" b="1" dirty="0"/>
              <a:t> угля</a:t>
            </a:r>
          </a:p>
        </p:txBody>
      </p:sp>
      <p:pic>
        <p:nvPicPr>
          <p:cNvPr id="9218" name="Picture 2" descr="20 самых загадочных планет за пределами Солнечной системы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14" t="-78" r="1473" b="704"/>
          <a:stretch/>
        </p:blipFill>
        <p:spPr bwMode="auto">
          <a:xfrm>
            <a:off x="0" y="0"/>
            <a:ext cx="12192000" cy="3905250"/>
          </a:xfrm>
          <a:prstGeom prst="rect">
            <a:avLst/>
          </a:prstGeom>
          <a:solidFill>
            <a:srgbClr val="FBE994"/>
          </a:solidFill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65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Линия 1"/>
          <p:cNvCxnSpPr/>
          <p:nvPr/>
        </p:nvCxnSpPr>
        <p:spPr>
          <a:xfrm>
            <a:off x="887863" y="4628896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731931" y="4963860"/>
            <a:ext cx="10728137" cy="1562447"/>
          </a:xfrm>
        </p:spPr>
        <p:txBody>
          <a:bodyPr>
            <a:noAutofit/>
          </a:bodyPr>
          <a:lstStyle/>
          <a:p>
            <a:r>
              <a:rPr lang="ru-RU" sz="2000" dirty="0" smtClean="0"/>
              <a:t>W2246-0526 </a:t>
            </a:r>
            <a:r>
              <a:rPr lang="ru-RU" sz="2000" b="1" dirty="0" smtClean="0">
                <a:solidFill>
                  <a:srgbClr val="FFC000"/>
                </a:solidFill>
              </a:rPr>
              <a:t>поглощает </a:t>
            </a:r>
            <a:r>
              <a:rPr lang="ru-RU" sz="2000" b="1" dirty="0">
                <a:solidFill>
                  <a:srgbClr val="FFC000"/>
                </a:solidFill>
              </a:rPr>
              <a:t>около половины массы трех соседних галактик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Это </a:t>
            </a:r>
            <a:r>
              <a:rPr lang="ru-RU" sz="2000" dirty="0"/>
              <a:t>наблюдение является самым отдаленным прямым снимком </a:t>
            </a:r>
            <a:r>
              <a:rPr lang="ru-RU" sz="2000" b="1" dirty="0">
                <a:solidFill>
                  <a:srgbClr val="FFC000"/>
                </a:solidFill>
              </a:rPr>
              <a:t>галактического каннибализма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/>
              <a:t>и единственным известным примером того, как галактика «высасывает» более одного соседа одновременно.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 idx="11"/>
          </p:nvPr>
        </p:nvSpPr>
        <p:spPr>
          <a:xfrm>
            <a:off x="731931" y="3696241"/>
            <a:ext cx="9753600" cy="1100138"/>
          </a:xfrm>
        </p:spPr>
        <p:txBody>
          <a:bodyPr/>
          <a:lstStyle/>
          <a:p>
            <a:r>
              <a:rPr lang="en-US" b="1" dirty="0" smtClean="0"/>
              <a:t>W2246-0526 – </a:t>
            </a:r>
            <a:r>
              <a:rPr lang="ru-RU" b="1" dirty="0" smtClean="0"/>
              <a:t>галактика-вампир</a:t>
            </a:r>
            <a:endParaRPr lang="ru-RU" b="1" dirty="0"/>
          </a:p>
        </p:txBody>
      </p:sp>
      <p:pic>
        <p:nvPicPr>
          <p:cNvPr id="10242" name="Picture 2" descr="https://hightech.fm/wp-content/uploads/2020/09/1-amachinelear-2.jpg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5427" r="-156" b="10217"/>
          <a:stretch/>
        </p:blipFill>
        <p:spPr bwMode="auto">
          <a:xfrm>
            <a:off x="0" y="0"/>
            <a:ext cx="12192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4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Линия 1"/>
          <p:cNvCxnSpPr/>
          <p:nvPr/>
        </p:nvCxnSpPr>
        <p:spPr>
          <a:xfrm>
            <a:off x="887863" y="4628896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476251" y="4796380"/>
            <a:ext cx="11525250" cy="1729928"/>
          </a:xfrm>
        </p:spPr>
        <p:txBody>
          <a:bodyPr>
            <a:noAutofit/>
          </a:bodyPr>
          <a:lstStyle/>
          <a:p>
            <a:r>
              <a:rPr lang="ru-RU" sz="2000" dirty="0"/>
              <a:t>Ярко-голубой газовый гигант в созвездии Лисички, на расстоянии 62 световых лет от Земли. В атмосфере </a:t>
            </a:r>
            <a:r>
              <a:rPr lang="ru-RU" sz="2000" dirty="0" err="1"/>
              <a:t>экзопланеты</a:t>
            </a:r>
            <a:r>
              <a:rPr lang="ru-RU" sz="2000" dirty="0"/>
              <a:t> содержится большое количество частиц кремния, которые рассеивают голубой свет. Когда температура повышается (нередко до 900 °C), частицы кремния превращаются в стекло, и начинается </a:t>
            </a:r>
            <a:r>
              <a:rPr lang="ru-RU" sz="2000" b="1" dirty="0">
                <a:solidFill>
                  <a:srgbClr val="FFC000"/>
                </a:solidFill>
              </a:rPr>
              <a:t>дождь из стекла (осколки летят во все стороны со скоростью до 6500 километров в час</a:t>
            </a:r>
            <a:r>
              <a:rPr lang="ru-RU" sz="2000" b="1" dirty="0" smtClean="0">
                <a:solidFill>
                  <a:srgbClr val="FFC000"/>
                </a:solidFill>
              </a:rPr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idx="11"/>
          </p:nvPr>
        </p:nvSpPr>
        <p:spPr>
          <a:xfrm>
            <a:off x="731930" y="3696241"/>
            <a:ext cx="11460069" cy="1100138"/>
          </a:xfrm>
        </p:spPr>
        <p:txBody>
          <a:bodyPr>
            <a:normAutofit/>
          </a:bodyPr>
          <a:lstStyle/>
          <a:p>
            <a:r>
              <a:rPr lang="en-US" b="1" dirty="0" smtClean="0"/>
              <a:t>HD 189733b </a:t>
            </a:r>
            <a:r>
              <a:rPr lang="ru-RU" b="1" dirty="0" smtClean="0"/>
              <a:t>– дождь из стекла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44" r="-37272"/>
          <a:stretch/>
        </p:blipFill>
        <p:spPr bwMode="auto">
          <a:xfrm>
            <a:off x="0" y="0"/>
            <a:ext cx="12192000" cy="3981450"/>
          </a:xfrm>
          <a:prstGeom prst="rect">
            <a:avLst/>
          </a:prstGeom>
          <a:solidFill>
            <a:schemeClr val="tx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27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Линия 1"/>
          <p:cNvCxnSpPr/>
          <p:nvPr/>
        </p:nvCxnSpPr>
        <p:spPr>
          <a:xfrm>
            <a:off x="887863" y="4628896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731931" y="4963860"/>
            <a:ext cx="10728137" cy="1562447"/>
          </a:xfrm>
        </p:spPr>
        <p:txBody>
          <a:bodyPr>
            <a:noAutofit/>
          </a:bodyPr>
          <a:lstStyle/>
          <a:p>
            <a:r>
              <a:rPr lang="ru-RU" sz="2000" dirty="0" err="1"/>
              <a:t>Экзопланета</a:t>
            </a:r>
            <a:r>
              <a:rPr lang="ru-RU" sz="2000" dirty="0"/>
              <a:t> у звезды Kepler-438 в созвездии Лира на расстоянии 470 световых лет от Солнца. Эта </a:t>
            </a:r>
            <a:r>
              <a:rPr lang="ru-RU" sz="2000" dirty="0" err="1"/>
              <a:t>экзопланета</a:t>
            </a:r>
            <a:r>
              <a:rPr lang="ru-RU" sz="2000" dirty="0"/>
              <a:t> не только очень </a:t>
            </a:r>
            <a:r>
              <a:rPr lang="ru-RU" sz="2000" b="1" dirty="0">
                <a:solidFill>
                  <a:srgbClr val="FFC000"/>
                </a:solidFill>
              </a:rPr>
              <a:t>похожа по своим параметрам на Землю</a:t>
            </a:r>
            <a:r>
              <a:rPr lang="ru-RU" sz="2000" dirty="0"/>
              <a:t>, но и </a:t>
            </a:r>
            <a:r>
              <a:rPr lang="ru-RU" sz="2000" b="1" dirty="0">
                <a:solidFill>
                  <a:srgbClr val="FFC000"/>
                </a:solidFill>
              </a:rPr>
              <a:t>находится в области звездной системы, где условия близки к земным</a:t>
            </a:r>
            <a:r>
              <a:rPr lang="ru-RU" sz="2000" dirty="0"/>
              <a:t>. Kepler-438 b по размерам больше Земли на 12 </a:t>
            </a:r>
            <a:r>
              <a:rPr lang="ru-RU" sz="2000" dirty="0" smtClean="0"/>
              <a:t>%.</a:t>
            </a:r>
            <a:endParaRPr lang="ru-RU" sz="2000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idx="11"/>
          </p:nvPr>
        </p:nvSpPr>
        <p:spPr>
          <a:xfrm>
            <a:off x="731930" y="3696241"/>
            <a:ext cx="11460069" cy="1100138"/>
          </a:xfrm>
        </p:spPr>
        <p:txBody>
          <a:bodyPr>
            <a:normAutofit/>
          </a:bodyPr>
          <a:lstStyle/>
          <a:p>
            <a:r>
              <a:rPr lang="ru-RU" b="1" dirty="0" smtClean="0"/>
              <a:t>Кеплер 438-би (</a:t>
            </a:r>
            <a:r>
              <a:rPr lang="en-US" b="1" dirty="0" smtClean="0"/>
              <a:t>Kepler-438b</a:t>
            </a:r>
            <a:r>
              <a:rPr lang="ru-RU" b="1" dirty="0"/>
              <a:t>)</a:t>
            </a:r>
            <a:r>
              <a:rPr lang="en-US" b="1" dirty="0" smtClean="0"/>
              <a:t> – </a:t>
            </a:r>
            <a:r>
              <a:rPr lang="ru-RU" b="1" dirty="0" smtClean="0"/>
              <a:t>двойник Земли</a:t>
            </a:r>
            <a:endParaRPr lang="ru-RU" b="1" dirty="0"/>
          </a:p>
        </p:txBody>
      </p:sp>
      <p:pic>
        <p:nvPicPr>
          <p:cNvPr id="15362" name="Picture 2" descr="20 самых загадочных планет за пределами Солнечной системы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43" t="2404" r="-28967" b="5678"/>
          <a:stretch/>
        </p:blipFill>
        <p:spPr bwMode="auto">
          <a:xfrm>
            <a:off x="0" y="0"/>
            <a:ext cx="12192000" cy="3962400"/>
          </a:xfrm>
          <a:prstGeom prst="rect">
            <a:avLst/>
          </a:prstGeom>
          <a:solidFill>
            <a:srgbClr val="000000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59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8700" y="1181100"/>
            <a:ext cx="99631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А сейчас самая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необычная тайна…</a:t>
            </a:r>
          </a:p>
          <a:p>
            <a:endParaRPr lang="ru-RU" sz="5400" dirty="0">
              <a:solidFill>
                <a:schemeClr val="bg1"/>
              </a:solidFill>
            </a:endParaRP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Космос – это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машина времени!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1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толпы творения» - новое культовое фото в высоком разрешении от НАСА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4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Линия 1"/>
          <p:cNvCxnSpPr/>
          <p:nvPr/>
        </p:nvCxnSpPr>
        <p:spPr>
          <a:xfrm>
            <a:off x="282777" y="985914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"/>
          <p:cNvSpPr>
            <a:spLocks noGrp="1"/>
          </p:cNvSpPr>
          <p:nvPr>
            <p:ph type="title" idx="11"/>
          </p:nvPr>
        </p:nvSpPr>
        <p:spPr>
          <a:xfrm>
            <a:off x="130249" y="144196"/>
            <a:ext cx="5295923" cy="20612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Столпы Творения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Текст 1"/>
          <p:cNvSpPr txBox="1">
            <a:spLocks/>
          </p:cNvSpPr>
          <p:nvPr/>
        </p:nvSpPr>
        <p:spPr>
          <a:xfrm>
            <a:off x="0" y="1314450"/>
            <a:ext cx="6223195" cy="5314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Название «Столпы Творения» объекты на фотографии получили потому, что </a:t>
            </a:r>
            <a:r>
              <a:rPr lang="ru-RU" sz="2400" b="1" dirty="0">
                <a:solidFill>
                  <a:srgbClr val="FFC000"/>
                </a:solidFill>
              </a:rPr>
              <a:t>газ и пыль в них </a:t>
            </a:r>
            <a:r>
              <a:rPr lang="ru-RU" sz="2400" b="1" dirty="0" smtClean="0">
                <a:solidFill>
                  <a:srgbClr val="FFC000"/>
                </a:solidFill>
              </a:rPr>
              <a:t>формируют новые звёзды </a:t>
            </a:r>
            <a:r>
              <a:rPr lang="ru-RU" sz="2400" b="1" dirty="0">
                <a:solidFill>
                  <a:srgbClr val="FFC000"/>
                </a:solidFill>
              </a:rPr>
              <a:t>с одновременным </a:t>
            </a:r>
            <a:r>
              <a:rPr lang="ru-RU" sz="2400" b="1" dirty="0" smtClean="0">
                <a:solidFill>
                  <a:srgbClr val="FFC000"/>
                </a:solidFill>
              </a:rPr>
              <a:t>разрушением.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Столпы Творения уже не существуют</a:t>
            </a:r>
            <a:r>
              <a:rPr lang="ru-RU" sz="2400" dirty="0" smtClean="0"/>
              <a:t>, но между нами огромное расстояние в 7000 </a:t>
            </a:r>
            <a:r>
              <a:rPr lang="ru-RU" sz="2400" dirty="0"/>
              <a:t>св. </a:t>
            </a:r>
            <a:r>
              <a:rPr lang="ru-RU" sz="2400" dirty="0" smtClean="0"/>
              <a:t>лет. И из-за </a:t>
            </a:r>
            <a:r>
              <a:rPr lang="ru-RU" sz="2400" dirty="0"/>
              <a:t>конечной скорости света их </a:t>
            </a:r>
            <a:r>
              <a:rPr lang="ru-RU" sz="2400" b="1" dirty="0">
                <a:solidFill>
                  <a:srgbClr val="FFC000"/>
                </a:solidFill>
              </a:rPr>
              <a:t>разрушение можно будет наблюдать на Земле лишь через тысячу </a:t>
            </a:r>
            <a:r>
              <a:rPr lang="ru-RU" sz="2400" b="1" dirty="0" smtClean="0">
                <a:solidFill>
                  <a:srgbClr val="FFC000"/>
                </a:solidFill>
              </a:rPr>
              <a:t>лет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Находясь в настоящем смотрим в прошлое. </a:t>
            </a:r>
            <a:r>
              <a:rPr lang="ru-RU" sz="2400" b="1" dirty="0" smtClean="0">
                <a:solidFill>
                  <a:srgbClr val="FFC000"/>
                </a:solidFill>
              </a:rPr>
              <a:t>Разве это не машина времени?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3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508000" y="1974875"/>
            <a:ext cx="11219543" cy="4498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нашем мире и в целой вселенной до сих пор </a:t>
            </a:r>
            <a:r>
              <a:rPr lang="ru-RU" sz="2800" smtClean="0"/>
              <a:t>есть неразгаданные </a:t>
            </a:r>
            <a:r>
              <a:rPr lang="ru-RU" sz="2800" dirty="0" smtClean="0"/>
              <a:t>тайны и фантастические миры.</a:t>
            </a:r>
          </a:p>
          <a:p>
            <a:r>
              <a:rPr lang="ru-RU" sz="2800" dirty="0" smtClean="0"/>
              <a:t>Возможно, именно тебе предстоит сделать новые открытия и стать великим ученым!</a:t>
            </a:r>
          </a:p>
          <a:p>
            <a:r>
              <a:rPr lang="ru-RU" sz="2800" dirty="0" smtClean="0"/>
              <a:t>Но перед этим…</a:t>
            </a:r>
          </a:p>
          <a:p>
            <a:r>
              <a:rPr lang="ru-RU" sz="2800" dirty="0" smtClean="0"/>
              <a:t>Хорошо учись, узнай нашу планету и постигай знания, именно они помогут в великих открытиях!</a:t>
            </a:r>
            <a:endParaRPr lang="ru-RU" sz="2800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cxnSp>
        <p:nvCxnSpPr>
          <p:cNvPr id="12" name="Линия 1"/>
          <p:cNvCxnSpPr/>
          <p:nvPr/>
        </p:nvCxnSpPr>
        <p:spPr>
          <a:xfrm>
            <a:off x="1058888" y="1422049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122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"/>
          <p:cNvSpPr>
            <a:spLocks noGrp="1"/>
          </p:cNvSpPr>
          <p:nvPr>
            <p:ph type="title" idx="12"/>
          </p:nvPr>
        </p:nvSpPr>
        <p:spPr>
          <a:xfrm>
            <a:off x="839204" y="2671412"/>
            <a:ext cx="5034545" cy="1515417"/>
          </a:xfrm>
        </p:spPr>
        <p:txBody>
          <a:bodyPr anchor="ctr">
            <a:no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r="21136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90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Платон</a:t>
            </a:r>
            <a:endParaRPr lang="ru-RU" sz="2800" b="1" dirty="0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/>
              <a:t>Астрономия заставляет душу смотреть вверх и ведет нас из этого мира в другой</a:t>
            </a:r>
            <a:endParaRPr lang="ru-RU" sz="3200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r>
              <a:rPr lang="ru-RU" dirty="0" smtClean="0"/>
              <a:t>Цитаты великих людей</a:t>
            </a:r>
            <a:endParaRPr lang="ru-RU" dirty="0"/>
          </a:p>
        </p:txBody>
      </p:sp>
      <p:sp>
        <p:nvSpPr>
          <p:cNvPr id="19" name="Текст 1"/>
          <p:cNvSpPr txBox="1">
            <a:spLocks/>
          </p:cNvSpPr>
          <p:nvPr/>
        </p:nvSpPr>
        <p:spPr>
          <a:xfrm>
            <a:off x="1274063" y="3572723"/>
            <a:ext cx="561110" cy="1323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0" dirty="0">
                <a:solidFill>
                  <a:srgbClr val="44546A">
                    <a:lumMod val="20000"/>
                    <a:lumOff val="80000"/>
                  </a:srgbClr>
                </a:solidFill>
                <a:latin typeface="+mj-lt"/>
              </a:rPr>
              <a:t>«</a:t>
            </a:r>
          </a:p>
        </p:txBody>
      </p:sp>
      <p:cxnSp>
        <p:nvCxnSpPr>
          <p:cNvPr id="12" name="Линия 1"/>
          <p:cNvCxnSpPr/>
          <p:nvPr/>
        </p:nvCxnSpPr>
        <p:spPr>
          <a:xfrm>
            <a:off x="1058888" y="1422049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flipV="1">
            <a:off x="9713286" y="4969786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8000" dirty="0">
                <a:solidFill>
                  <a:srgbClr val="44546A">
                    <a:lumMod val="20000"/>
                    <a:lumOff val="80000"/>
                  </a:srgbClr>
                </a:solidFill>
                <a:latin typeface="Open Sans Condensed Bold"/>
              </a:rPr>
              <a:t>«</a:t>
            </a:r>
          </a:p>
        </p:txBody>
      </p:sp>
      <p:pic>
        <p:nvPicPr>
          <p:cNvPr id="2054" name="Picture 6" descr="Трудности изучения эстетики Платона (Алексей Лосев) | Гости и друзья | Сайт  Светланы Коппел-Ковтун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b="4124"/>
          <a:stretch>
            <a:fillRect/>
          </a:stretch>
        </p:blipFill>
        <p:spPr bwMode="auto">
          <a:xfrm>
            <a:off x="4724400" y="1703441"/>
            <a:ext cx="2571750" cy="2571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37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Линия 1"/>
          <p:cNvCxnSpPr/>
          <p:nvPr/>
        </p:nvCxnSpPr>
        <p:spPr>
          <a:xfrm>
            <a:off x="360565" y="2337345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"/>
          <p:cNvSpPr>
            <a:spLocks noGrp="1"/>
          </p:cNvSpPr>
          <p:nvPr>
            <p:ph type="title" idx="11"/>
          </p:nvPr>
        </p:nvSpPr>
        <p:spPr>
          <a:xfrm>
            <a:off x="199573" y="445905"/>
            <a:ext cx="5777897" cy="1687075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Как называется планета, на которой мы живем?</a:t>
            </a:r>
            <a:endParaRPr lang="ru-RU" sz="4400" b="1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3"/>
          <a:stretch/>
        </p:blipFill>
        <p:spPr>
          <a:xfrm>
            <a:off x="4519879" y="0"/>
            <a:ext cx="7672121" cy="6857999"/>
          </a:xfrm>
        </p:spPr>
      </p:pic>
      <p:sp>
        <p:nvSpPr>
          <p:cNvPr id="6" name="Текст 1"/>
          <p:cNvSpPr>
            <a:spLocks noGrp="1"/>
          </p:cNvSpPr>
          <p:nvPr>
            <p:ph type="body" idx="10"/>
          </p:nvPr>
        </p:nvSpPr>
        <p:spPr>
          <a:xfrm>
            <a:off x="199573" y="2472571"/>
            <a:ext cx="5143363" cy="4045837"/>
          </a:xfrm>
        </p:spPr>
        <p:txBody>
          <a:bodyPr>
            <a:noAutofit/>
          </a:bodyPr>
          <a:lstStyle/>
          <a:p>
            <a:r>
              <a:rPr lang="ru-RU" sz="2000" dirty="0"/>
              <a:t>Наша Земля — голубая планета,</a:t>
            </a:r>
            <a:br>
              <a:rPr lang="ru-RU" sz="2000" dirty="0"/>
            </a:br>
            <a:r>
              <a:rPr lang="ru-RU" sz="2000" dirty="0"/>
              <a:t>Воздухом свежим и солнцем одета.</a:t>
            </a:r>
            <a:br>
              <a:rPr lang="ru-RU" sz="2000" dirty="0"/>
            </a:br>
            <a:r>
              <a:rPr lang="ru-RU" sz="2000" dirty="0"/>
              <a:t>Нет, вы поверьте</a:t>
            </a:r>
            <a:r>
              <a:rPr lang="ru-RU" sz="2000" dirty="0" smtClean="0"/>
              <a:t>, Земли </a:t>
            </a:r>
            <a:r>
              <a:rPr lang="ru-RU" sz="2000" dirty="0"/>
              <a:t>голубей</a:t>
            </a:r>
            <a:br>
              <a:rPr lang="ru-RU" sz="2000" dirty="0"/>
            </a:br>
            <a:r>
              <a:rPr lang="ru-RU" sz="2000" dirty="0"/>
              <a:t>От синевы рек, озёр и морей.</a:t>
            </a:r>
            <a:br>
              <a:rPr lang="ru-RU" sz="2000" dirty="0"/>
            </a:br>
            <a:r>
              <a:rPr lang="ru-RU" sz="2000" dirty="0"/>
              <a:t>Горы, равнины, леса и поля —</a:t>
            </a:r>
            <a:br>
              <a:rPr lang="ru-RU" sz="2000" dirty="0"/>
            </a:br>
            <a:r>
              <a:rPr lang="ru-RU" sz="2000" dirty="0"/>
              <a:t>Всё это наша планета Земля.</a:t>
            </a:r>
            <a:br>
              <a:rPr lang="ru-RU" sz="2000" dirty="0"/>
            </a:br>
            <a:r>
              <a:rPr lang="ru-RU" sz="2000" dirty="0"/>
              <a:t>Ветры поют, с облаками играя,</a:t>
            </a:r>
            <a:br>
              <a:rPr lang="ru-RU" sz="2000" dirty="0"/>
            </a:br>
            <a:r>
              <a:rPr lang="ru-RU" sz="2000" dirty="0"/>
              <a:t>Ливни шумят</a:t>
            </a:r>
            <a:r>
              <a:rPr lang="ru-RU" sz="2000" dirty="0" smtClean="0"/>
              <a:t>… И </a:t>
            </a:r>
            <a:r>
              <a:rPr lang="ru-RU" sz="2000" dirty="0"/>
              <a:t>от края до края</a:t>
            </a:r>
            <a:br>
              <a:rPr lang="ru-RU" sz="2000" dirty="0"/>
            </a:br>
            <a:r>
              <a:rPr lang="ru-RU" sz="2000" dirty="0"/>
              <a:t>Вы не найдёте чудесней на свете</a:t>
            </a:r>
            <a:br>
              <a:rPr lang="ru-RU" sz="2000" dirty="0"/>
            </a:br>
            <a:r>
              <a:rPr lang="ru-RU" sz="2000" dirty="0"/>
              <a:t>Нашей прекрасной и доброй планеты!!!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21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Линия 1"/>
          <p:cNvCxnSpPr/>
          <p:nvPr/>
        </p:nvCxnSpPr>
        <p:spPr>
          <a:xfrm>
            <a:off x="360565" y="2337345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1"/>
          <p:cNvSpPr>
            <a:spLocks noGrp="1"/>
          </p:cNvSpPr>
          <p:nvPr>
            <p:ph type="body" idx="10"/>
          </p:nvPr>
        </p:nvSpPr>
        <p:spPr>
          <a:xfrm>
            <a:off x="199573" y="2472571"/>
            <a:ext cx="5143363" cy="4045837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Свети нам, солнышко, свети,</a:t>
            </a:r>
          </a:p>
          <a:p>
            <a:r>
              <a:rPr lang="ru-RU" sz="2000" dirty="0" smtClean="0"/>
              <a:t>Легко с тобой живется!</a:t>
            </a:r>
          </a:p>
          <a:p>
            <a:r>
              <a:rPr lang="ru-RU" sz="2000" dirty="0" smtClean="0"/>
              <a:t>И даже песенка в пути</a:t>
            </a:r>
          </a:p>
          <a:p>
            <a:r>
              <a:rPr lang="ru-RU" sz="2000" dirty="0" smtClean="0"/>
              <a:t>Сама собой поется.</a:t>
            </a:r>
          </a:p>
          <a:p>
            <a:r>
              <a:rPr lang="ru-RU" sz="2000" dirty="0" smtClean="0"/>
              <a:t>От нас за тучи-облака</a:t>
            </a:r>
          </a:p>
          <a:p>
            <a:r>
              <a:rPr lang="ru-RU" sz="2000" dirty="0" smtClean="0"/>
              <a:t>Не уходи, не надо!</a:t>
            </a:r>
          </a:p>
          <a:p>
            <a:r>
              <a:rPr lang="ru-RU" sz="2000" dirty="0" smtClean="0"/>
              <a:t>И лес, и поле, и река</a:t>
            </a:r>
          </a:p>
          <a:p>
            <a:r>
              <a:rPr lang="ru-RU" sz="2000" dirty="0" smtClean="0"/>
              <a:t>Теплу и солнцу рады</a:t>
            </a:r>
            <a:endParaRPr lang="ru-RU" sz="2000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idx="11"/>
          </p:nvPr>
        </p:nvSpPr>
        <p:spPr>
          <a:xfrm>
            <a:off x="199573" y="445905"/>
            <a:ext cx="5840619" cy="1687075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Как называется ближайшая к нам звезда?</a:t>
            </a:r>
            <a:endParaRPr lang="ru-RU" sz="4400" b="1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20991"/>
          <a:stretch/>
        </p:blipFill>
        <p:spPr>
          <a:xfrm>
            <a:off x="4519879" y="0"/>
            <a:ext cx="8053122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67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idx="11"/>
          </p:nvPr>
        </p:nvSpPr>
        <p:spPr>
          <a:xfrm>
            <a:off x="161473" y="0"/>
            <a:ext cx="12201977" cy="137590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Из чего состоит солнечная система, </a:t>
            </a:r>
            <a:br>
              <a:rPr lang="ru-RU" sz="4400" b="1" dirty="0" smtClean="0"/>
            </a:br>
            <a:r>
              <a:rPr lang="ru-RU" sz="4400" b="1" dirty="0" smtClean="0"/>
              <a:t>в которой мы живем?</a:t>
            </a:r>
            <a:endParaRPr lang="ru-RU" sz="4400" b="1" dirty="0"/>
          </a:p>
        </p:txBody>
      </p:sp>
      <p:pic>
        <p:nvPicPr>
          <p:cNvPr id="4098" name="Picture 2" descr="Солнечная система с соблюдением масштаба: kiri2ll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12192000" cy="53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Линия 1"/>
          <p:cNvCxnSpPr/>
          <p:nvPr/>
        </p:nvCxnSpPr>
        <p:spPr>
          <a:xfrm>
            <a:off x="161473" y="1485900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33600" y="3086100"/>
            <a:ext cx="476250" cy="628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2 8"/>
          <p:cNvSpPr/>
          <p:nvPr/>
        </p:nvSpPr>
        <p:spPr>
          <a:xfrm>
            <a:off x="3314700" y="1924050"/>
            <a:ext cx="1695450" cy="7810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646"/>
              <a:gd name="adj6" fmla="val -556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Это наша планета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6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 небанальных фактов про нашу родную галактику Млечный путь | Популярная  наука | Яндекс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b="5840"/>
          <a:stretch/>
        </p:blipFill>
        <p:spPr bwMode="auto">
          <a:xfrm>
            <a:off x="0" y="1166357"/>
            <a:ext cx="12192000" cy="56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"/>
          <p:cNvSpPr>
            <a:spLocks noGrp="1"/>
          </p:cNvSpPr>
          <p:nvPr>
            <p:ph type="title" idx="11"/>
          </p:nvPr>
        </p:nvSpPr>
        <p:spPr>
          <a:xfrm>
            <a:off x="142423" y="-358885"/>
            <a:ext cx="12201977" cy="137590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Наша галактика – Млечный путь</a:t>
            </a:r>
            <a:endParaRPr lang="ru-RU" sz="4400" b="1" dirty="0"/>
          </a:p>
        </p:txBody>
      </p:sp>
      <p:cxnSp>
        <p:nvCxnSpPr>
          <p:cNvPr id="4" name="Линия 1"/>
          <p:cNvCxnSpPr/>
          <p:nvPr/>
        </p:nvCxnSpPr>
        <p:spPr>
          <a:xfrm>
            <a:off x="275773" y="1166357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955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Линия 1"/>
          <p:cNvCxnSpPr/>
          <p:nvPr/>
        </p:nvCxnSpPr>
        <p:spPr>
          <a:xfrm>
            <a:off x="339927" y="1766964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"/>
          <p:cNvSpPr>
            <a:spLocks noGrp="1"/>
          </p:cNvSpPr>
          <p:nvPr>
            <p:ph type="title" idx="11"/>
          </p:nvPr>
        </p:nvSpPr>
        <p:spPr>
          <a:xfrm>
            <a:off x="152377" y="-580466"/>
            <a:ext cx="5295923" cy="2061298"/>
          </a:xfrm>
        </p:spPr>
        <p:txBody>
          <a:bodyPr/>
          <a:lstStyle/>
          <a:p>
            <a:r>
              <a:rPr lang="ru-RU" b="1" dirty="0"/>
              <a:t>Тайна вселенной </a:t>
            </a:r>
            <a:r>
              <a:rPr lang="ru-RU" b="1" dirty="0" smtClean="0"/>
              <a:t>№ 1.</a:t>
            </a:r>
            <a:br>
              <a:rPr lang="ru-RU" b="1" dirty="0" smtClean="0"/>
            </a:br>
            <a:r>
              <a:rPr lang="ru-RU" b="1" dirty="0" smtClean="0"/>
              <a:t>Размер вселенной</a:t>
            </a:r>
            <a:endParaRPr lang="ru-RU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12458"/>
          <a:stretch/>
        </p:blipFill>
        <p:spPr>
          <a:xfrm>
            <a:off x="4053583" y="0"/>
            <a:ext cx="8138417" cy="6858000"/>
          </a:xfrm>
        </p:spPr>
      </p:pic>
      <p:sp>
        <p:nvSpPr>
          <p:cNvPr id="8" name="Текст 1"/>
          <p:cNvSpPr>
            <a:spLocks noGrp="1"/>
          </p:cNvSpPr>
          <p:nvPr>
            <p:ph type="body" idx="10"/>
          </p:nvPr>
        </p:nvSpPr>
        <p:spPr>
          <a:xfrm>
            <a:off x="114725" y="2205494"/>
            <a:ext cx="4514425" cy="4347705"/>
          </a:xfrm>
        </p:spPr>
        <p:txBody>
          <a:bodyPr>
            <a:noAutofit/>
          </a:bodyPr>
          <a:lstStyle/>
          <a:p>
            <a:r>
              <a:rPr lang="ru-RU" sz="2400" dirty="0"/>
              <a:t>Ответ на этот вопрос тщетно пытаются найти многие ученые и </a:t>
            </a:r>
            <a:r>
              <a:rPr lang="ru-RU" sz="2400" dirty="0" smtClean="0"/>
              <a:t>исследователи. В </a:t>
            </a:r>
            <a:r>
              <a:rPr lang="ru-RU" sz="2400" dirty="0"/>
              <a:t>одной только нашей галактике существует более 200 миллиардов солнечных систем, а во Вселенной может существовать около 150 миллиардов галактик.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Линия 1"/>
          <p:cNvCxnSpPr/>
          <p:nvPr/>
        </p:nvCxnSpPr>
        <p:spPr>
          <a:xfrm>
            <a:off x="339927" y="1766964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"/>
          <p:cNvSpPr>
            <a:spLocks noGrp="1"/>
          </p:cNvSpPr>
          <p:nvPr>
            <p:ph type="title" idx="11"/>
          </p:nvPr>
        </p:nvSpPr>
        <p:spPr>
          <a:xfrm>
            <a:off x="152377" y="-580466"/>
            <a:ext cx="5295923" cy="2061298"/>
          </a:xfrm>
        </p:spPr>
        <p:txBody>
          <a:bodyPr/>
          <a:lstStyle/>
          <a:p>
            <a:r>
              <a:rPr lang="ru-RU" b="1" dirty="0"/>
              <a:t>Тайна вселенной № </a:t>
            </a:r>
            <a:r>
              <a:rPr lang="ru-RU" b="1" dirty="0" smtClean="0"/>
              <a:t>2.</a:t>
            </a:r>
            <a:br>
              <a:rPr lang="ru-RU" b="1" dirty="0" smtClean="0"/>
            </a:br>
            <a:r>
              <a:rPr lang="ru-RU" b="1" dirty="0" smtClean="0"/>
              <a:t>Черные </a:t>
            </a:r>
            <a:r>
              <a:rPr lang="ru-RU" b="1" dirty="0"/>
              <a:t>дыры</a:t>
            </a:r>
            <a:endParaRPr lang="ru-RU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20537"/>
          <a:stretch/>
        </p:blipFill>
        <p:spPr>
          <a:xfrm>
            <a:off x="4053583" y="0"/>
            <a:ext cx="8138418" cy="6858000"/>
          </a:xfrm>
        </p:spPr>
      </p:pic>
      <p:sp>
        <p:nvSpPr>
          <p:cNvPr id="8" name="Текст 1"/>
          <p:cNvSpPr>
            <a:spLocks noGrp="1"/>
          </p:cNvSpPr>
          <p:nvPr>
            <p:ph type="body" idx="10"/>
          </p:nvPr>
        </p:nvSpPr>
        <p:spPr>
          <a:xfrm>
            <a:off x="114725" y="2205494"/>
            <a:ext cx="4514425" cy="4347705"/>
          </a:xfrm>
        </p:spPr>
        <p:txBody>
          <a:bodyPr>
            <a:noAutofit/>
          </a:bodyPr>
          <a:lstStyle/>
          <a:p>
            <a:r>
              <a:rPr lang="ru-RU" sz="2400" dirty="0"/>
              <a:t>Черные дыры являются одной из самых таинственных загадок Вселенной. Некоторые ученые считают, что </a:t>
            </a:r>
            <a:r>
              <a:rPr lang="ru-RU" sz="2400" dirty="0" smtClean="0"/>
              <a:t>для </a:t>
            </a:r>
            <a:r>
              <a:rPr lang="ru-RU" sz="2400" dirty="0"/>
              <a:t>них характерны очень высокие и мощные уровни гравитации, способные поглотить в себя все, в том числе свет.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23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Линия 1"/>
          <p:cNvCxnSpPr/>
          <p:nvPr/>
        </p:nvCxnSpPr>
        <p:spPr>
          <a:xfrm>
            <a:off x="339927" y="1766964"/>
            <a:ext cx="1328603" cy="0"/>
          </a:xfrm>
          <a:prstGeom prst="line">
            <a:avLst/>
          </a:prstGeom>
          <a:ln w="508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"/>
          <p:cNvSpPr>
            <a:spLocks noGrp="1"/>
          </p:cNvSpPr>
          <p:nvPr>
            <p:ph type="title" idx="11"/>
          </p:nvPr>
        </p:nvSpPr>
        <p:spPr>
          <a:xfrm>
            <a:off x="152377" y="-580466"/>
            <a:ext cx="5295923" cy="2061298"/>
          </a:xfrm>
        </p:spPr>
        <p:txBody>
          <a:bodyPr/>
          <a:lstStyle/>
          <a:p>
            <a:r>
              <a:rPr lang="ru-RU" b="1" dirty="0"/>
              <a:t>Тайна вселенной </a:t>
            </a:r>
            <a:r>
              <a:rPr lang="ru-RU" b="1"/>
              <a:t>№ </a:t>
            </a:r>
            <a:r>
              <a:rPr lang="ru-RU" b="1" smtClean="0"/>
              <a:t>3.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Луна</a:t>
            </a:r>
            <a:endParaRPr lang="ru-RU" dirty="0"/>
          </a:p>
        </p:txBody>
      </p:sp>
      <p:pic>
        <p:nvPicPr>
          <p:cNvPr id="3" name="Картинка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4731" r="19469" b="2817"/>
          <a:stretch/>
        </p:blipFill>
        <p:spPr>
          <a:xfrm>
            <a:off x="4053583" y="-19050"/>
            <a:ext cx="8138418" cy="6877050"/>
          </a:xfrm>
        </p:spPr>
      </p:pic>
      <p:sp>
        <p:nvSpPr>
          <p:cNvPr id="8" name="Текст 1"/>
          <p:cNvSpPr>
            <a:spLocks noGrp="1"/>
          </p:cNvSpPr>
          <p:nvPr>
            <p:ph type="body" idx="10"/>
          </p:nvPr>
        </p:nvSpPr>
        <p:spPr>
          <a:xfrm>
            <a:off x="114726" y="2012309"/>
            <a:ext cx="4444395" cy="4347705"/>
          </a:xfrm>
        </p:spPr>
        <p:txBody>
          <a:bodyPr>
            <a:noAutofit/>
          </a:bodyPr>
          <a:lstStyle/>
          <a:p>
            <a:r>
              <a:rPr lang="ru-RU" sz="2400" dirty="0"/>
              <a:t>На самом деле никто не знает, откуда появилась Луна. Несмотря на </a:t>
            </a:r>
            <a:r>
              <a:rPr lang="ru-RU" sz="2400" dirty="0" smtClean="0"/>
              <a:t>исследования</a:t>
            </a:r>
            <a:r>
              <a:rPr lang="ru-RU" sz="2400" dirty="0"/>
              <a:t>, ответ на этот вопрос до сих пор найден и все остается на уровне </a:t>
            </a:r>
            <a:r>
              <a:rPr lang="ru-RU" sz="2400" dirty="0" smtClean="0"/>
              <a:t>теорий. Некоторые ученые говорят, что это астероид, застрявший в нашей гравитации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35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DC7C77"/>
      </a:accent3>
      <a:accent4>
        <a:srgbClr val="4472C4"/>
      </a:accent4>
      <a:accent5>
        <a:srgbClr val="AD79A9"/>
      </a:accent5>
      <a:accent6>
        <a:srgbClr val="7D76BD"/>
      </a:accent6>
      <a:hlink>
        <a:srgbClr val="0563C1"/>
      </a:hlink>
      <a:folHlink>
        <a:srgbClr val="954F72"/>
      </a:folHlink>
    </a:clrScheme>
    <a:fontScheme name="Dark">
      <a:majorFont>
        <a:latin typeface="Open Sans Condensed 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00FEB5B1-C549-49D9-A9CF-6B3E9ABD80E2}" vid="{71664689-D821-4053-8975-EFF153F8A0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650</Words>
  <Application>Microsoft Office PowerPoint</Application>
  <PresentationFormat>Широкоэкранный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 Condensed</vt:lpstr>
      <vt:lpstr>Open Sans Condensed Bold</vt:lpstr>
      <vt:lpstr>Roboto</vt:lpstr>
      <vt:lpstr>Theme</vt:lpstr>
      <vt:lpstr>Тайны звездных миров</vt:lpstr>
      <vt:lpstr>Цитаты великих людей</vt:lpstr>
      <vt:lpstr>Как называется планета, на которой мы живем?</vt:lpstr>
      <vt:lpstr>Как называется ближайшая к нам звезда?</vt:lpstr>
      <vt:lpstr>Из чего состоит солнечная система,  в которой мы живем?</vt:lpstr>
      <vt:lpstr>Наша галактика – Млечный путь</vt:lpstr>
      <vt:lpstr>Тайна вселенной № 1. Размер вселенной</vt:lpstr>
      <vt:lpstr>Тайна вселенной № 2. Черные дыры</vt:lpstr>
      <vt:lpstr>Тайна вселенной № 3. Луна</vt:lpstr>
      <vt:lpstr>Знаете ли вы?</vt:lpstr>
      <vt:lpstr>Трес -2 би (TrES-2 b) - чернее угля</vt:lpstr>
      <vt:lpstr>W2246-0526 – галактика-вампир</vt:lpstr>
      <vt:lpstr>HD 189733b – дождь из стекла</vt:lpstr>
      <vt:lpstr>Кеплер 438-би (Kepler-438b) – двойник Земли</vt:lpstr>
      <vt:lpstr>Презентация PowerPoint</vt:lpstr>
      <vt:lpstr>Столпы Творения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звездных миров</dc:title>
  <dc:creator>Беспалова Ксения Вадимовна</dc:creator>
  <cp:lastModifiedBy>Беспалова Ксения Вадимовна</cp:lastModifiedBy>
  <cp:revision>33</cp:revision>
  <dcterms:created xsi:type="dcterms:W3CDTF">2021-01-27T07:57:46Z</dcterms:created>
  <dcterms:modified xsi:type="dcterms:W3CDTF">2021-02-08T10:03:57Z</dcterms:modified>
</cp:coreProperties>
</file>