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5" r:id="rId2"/>
    <p:sldId id="257" r:id="rId3"/>
    <p:sldId id="258" r:id="rId4"/>
    <p:sldId id="267" r:id="rId5"/>
    <p:sldId id="268" r:id="rId6"/>
    <p:sldId id="269" r:id="rId7"/>
    <p:sldId id="261" r:id="rId8"/>
    <p:sldId id="270" r:id="rId9"/>
    <p:sldId id="262" r:id="rId10"/>
    <p:sldId id="271" r:id="rId11"/>
    <p:sldId id="263" r:id="rId12"/>
    <p:sldId id="264" r:id="rId13"/>
    <p:sldId id="273" r:id="rId14"/>
    <p:sldId id="274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D9B556E4-E8AF-4204-B1D1-DA99D8D7AEA4}">
          <p14:sldIdLst>
            <p14:sldId id="275"/>
            <p14:sldId id="257"/>
            <p14:sldId id="258"/>
            <p14:sldId id="267"/>
            <p14:sldId id="268"/>
            <p14:sldId id="269"/>
            <p14:sldId id="261"/>
            <p14:sldId id="270"/>
            <p14:sldId id="262"/>
            <p14:sldId id="271"/>
            <p14:sldId id="263"/>
            <p14:sldId id="264"/>
            <p14:sldId id="273"/>
            <p14:sldId id="27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92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36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B3D0F6-0952-4915-90BC-2BD80E63A53A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8207DB-8710-4F94-ADF2-484940C8D8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1553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207DB-8710-4F94-ADF2-484940C8D80F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1383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DBD9C-EC17-42BF-93E7-C7C23CCC47B6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FD33A-27E7-43B6-AF74-5068633BA0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394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pageCurlDouble"/>
      </p:transition>
    </mc:Choice>
    <mc:Fallback xmlns="">
      <p:transition spd="slow" advClick="0" advTm="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DBD9C-EC17-42BF-93E7-C7C23CCC47B6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FD33A-27E7-43B6-AF74-5068633BA0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86489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pageCurlDouble"/>
      </p:transition>
    </mc:Choice>
    <mc:Fallback xmlns="">
      <p:transition spd="slow" advClick="0" advTm="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DBD9C-EC17-42BF-93E7-C7C23CCC47B6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FD33A-27E7-43B6-AF74-5068633BA0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70118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pageCurlDouble"/>
      </p:transition>
    </mc:Choice>
    <mc:Fallback xmlns="">
      <p:transition spd="slow" advClick="0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DBD9C-EC17-42BF-93E7-C7C23CCC47B6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FD33A-27E7-43B6-AF74-5068633BA0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86480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pageCurlDouble"/>
      </p:transition>
    </mc:Choice>
    <mc:Fallback xmlns="">
      <p:transition spd="slow" advClick="0"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DBD9C-EC17-42BF-93E7-C7C23CCC47B6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FD33A-27E7-43B6-AF74-5068633BA0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14100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pageCurlDouble"/>
      </p:transition>
    </mc:Choice>
    <mc:Fallback xmlns="">
      <p:transition spd="slow" advClick="0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DBD9C-EC17-42BF-93E7-C7C23CCC47B6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FD33A-27E7-43B6-AF74-5068633BA0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6068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pageCurlDouble"/>
      </p:transition>
    </mc:Choice>
    <mc:Fallback xmlns="">
      <p:transition spd="slow" advClick="0" advTm="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DBD9C-EC17-42BF-93E7-C7C23CCC47B6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FD33A-27E7-43B6-AF74-5068633BA0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90575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pageCurlDouble"/>
      </p:transition>
    </mc:Choice>
    <mc:Fallback xmlns="">
      <p:transition spd="slow" advClick="0"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DBD9C-EC17-42BF-93E7-C7C23CCC47B6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FD33A-27E7-43B6-AF74-5068633BA0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38575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pageCurlDouble"/>
      </p:transition>
    </mc:Choice>
    <mc:Fallback xmlns="">
      <p:transition spd="slow" advClick="0"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DBD9C-EC17-42BF-93E7-C7C23CCC47B6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FD33A-27E7-43B6-AF74-5068633BA0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1960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pageCurlDouble"/>
      </p:transition>
    </mc:Choice>
    <mc:Fallback xmlns="">
      <p:transition spd="slow" advClick="0" advTm="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DBD9C-EC17-42BF-93E7-C7C23CCC47B6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FD33A-27E7-43B6-AF74-5068633BA0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45240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pageCurlDouble"/>
      </p:transition>
    </mc:Choice>
    <mc:Fallback xmlns="">
      <p:transition spd="slow" advClick="0" advTm="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DBD9C-EC17-42BF-93E7-C7C23CCC47B6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FD33A-27E7-43B6-AF74-5068633BA0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31684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pageCurlDouble"/>
      </p:transition>
    </mc:Choice>
    <mc:Fallback xmlns="">
      <p:transition spd="slow" advClick="0"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DBD9C-EC17-42BF-93E7-C7C23CCC47B6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AFD33A-27E7-43B6-AF74-5068633BA0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3572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pageCurlDouble"/>
      </p:transition>
    </mc:Choice>
    <mc:Fallback xmlns="">
      <p:transition spd="slow" advClick="0" advTm="5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7" Type="http://schemas.openxmlformats.org/officeDocument/2006/relationships/image" Target="../media/image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.jp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.mp3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itexts.net/avtor-lev-aleksandrovich-danilkin/220929-yuriy-gagarin-lev-danilkin/read/page-33.html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yandex.ru/images/search?from=tabbar&amp;text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21087358">
            <a:off x="222110" y="2632842"/>
            <a:ext cx="11947019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bliqueTopLeft"/>
              <a:lightRig rig="threePt" dir="t"/>
            </a:scene3d>
          </a:bodyPr>
          <a:lstStyle/>
          <a:p>
            <a:r>
              <a:rPr lang="ru-RU" sz="7200" b="1" dirty="0" smtClean="0">
                <a:ln w="22225">
                  <a:solidFill>
                    <a:schemeClr val="accent1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Гагарин </a:t>
            </a:r>
            <a:r>
              <a:rPr lang="ru-RU" sz="7200" b="1" dirty="0">
                <a:ln w="22225">
                  <a:solidFill>
                    <a:schemeClr val="accent1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как связь поколений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003178" y="3985815"/>
            <a:ext cx="4188823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ru-RU" sz="2000" b="1" dirty="0">
                <a:ln/>
                <a:solidFill>
                  <a:schemeClr val="accent4"/>
                </a:solidFill>
              </a:rPr>
              <a:t>Работу выполнил: Лебедев Даниил</a:t>
            </a:r>
          </a:p>
          <a:p>
            <a:r>
              <a:rPr lang="ru-RU" sz="2000" b="1" dirty="0" smtClean="0">
                <a:ln/>
                <a:solidFill>
                  <a:schemeClr val="accent4"/>
                </a:solidFill>
              </a:rPr>
              <a:t>Ученик 7 </a:t>
            </a:r>
            <a:r>
              <a:rPr lang="ru-RU" sz="2000" b="1" dirty="0">
                <a:ln/>
                <a:solidFill>
                  <a:schemeClr val="accent4"/>
                </a:solidFill>
              </a:rPr>
              <a:t>«А» класс</a:t>
            </a:r>
          </a:p>
          <a:p>
            <a:r>
              <a:rPr lang="ru-RU" sz="2000" b="1" dirty="0">
                <a:ln/>
                <a:solidFill>
                  <a:schemeClr val="accent4"/>
                </a:solidFill>
              </a:rPr>
              <a:t>Руководитель: </a:t>
            </a:r>
            <a:r>
              <a:rPr lang="ru-RU" sz="2000" b="1" dirty="0" err="1">
                <a:ln/>
                <a:solidFill>
                  <a:schemeClr val="accent4"/>
                </a:solidFill>
              </a:rPr>
              <a:t>Адамян</a:t>
            </a:r>
            <a:r>
              <a:rPr lang="ru-RU" sz="2000" b="1" dirty="0">
                <a:ln/>
                <a:solidFill>
                  <a:schemeClr val="accent4"/>
                </a:solidFill>
              </a:rPr>
              <a:t> Ирина Артуровна </a:t>
            </a:r>
          </a:p>
        </p:txBody>
      </p:sp>
      <p:pic>
        <p:nvPicPr>
          <p:cNvPr id="4" name="1ba90b76643af1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5" name="746b10e90f71d30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87977" y="3063240"/>
            <a:ext cx="609600" cy="609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21087358">
            <a:off x="410268" y="890663"/>
            <a:ext cx="9844644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bliqueTopLeft"/>
              <a:lightRig rig="threePt" dir="t"/>
            </a:scene3d>
          </a:bodyPr>
          <a:lstStyle/>
          <a:p>
            <a:pPr algn="ctr"/>
            <a:r>
              <a:rPr lang="ru-RU" sz="3600" b="1" dirty="0" smtClean="0">
                <a:ln w="22225">
                  <a:solidFill>
                    <a:schemeClr val="accent1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Открытый городской конкурс творческих работ «Первый в космосе »</a:t>
            </a:r>
          </a:p>
          <a:p>
            <a:pPr algn="ctr"/>
            <a:r>
              <a:rPr lang="ru-RU" sz="1400" dirty="0" smtClean="0">
                <a:ln w="22225">
                  <a:solidFill>
                    <a:schemeClr val="accent1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Посвященный 60-летию первого полета человека в космос </a:t>
            </a:r>
            <a:endParaRPr lang="ru-RU" sz="1400" dirty="0">
              <a:ln w="22225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78922" y="5720474"/>
            <a:ext cx="5886995" cy="95410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2800" b="1" dirty="0">
                <a:ln/>
                <a:solidFill>
                  <a:schemeClr val="accent4"/>
                </a:solidFill>
              </a:rPr>
              <a:t>МБОУ Школа № 26</a:t>
            </a:r>
          </a:p>
          <a:p>
            <a:pPr algn="ctr"/>
            <a:r>
              <a:rPr lang="ru-RU" sz="2800" b="1" dirty="0">
                <a:ln/>
                <a:solidFill>
                  <a:schemeClr val="accent4"/>
                </a:solidFill>
              </a:rPr>
              <a:t>(</a:t>
            </a:r>
            <a:r>
              <a:rPr lang="ru-RU" sz="2800" b="1" dirty="0" err="1">
                <a:ln/>
                <a:solidFill>
                  <a:schemeClr val="accent4"/>
                </a:solidFill>
              </a:rPr>
              <a:t>Сормовский</a:t>
            </a:r>
            <a:r>
              <a:rPr lang="ru-RU" sz="2800" b="1" dirty="0">
                <a:ln/>
                <a:solidFill>
                  <a:schemeClr val="accent4"/>
                </a:solidFill>
              </a:rPr>
              <a:t> р-н г. </a:t>
            </a:r>
            <a:r>
              <a:rPr lang="ru-RU" sz="2800" b="1" dirty="0" err="1">
                <a:ln/>
                <a:solidFill>
                  <a:schemeClr val="accent4"/>
                </a:solidFill>
              </a:rPr>
              <a:t>Н.Новгород</a:t>
            </a:r>
            <a:r>
              <a:rPr lang="ru-RU" sz="2800" b="1" dirty="0">
                <a:ln/>
                <a:solidFill>
                  <a:schemeClr val="accent4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31076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 numSld="999" showWhenStopped="0">
                <p:cTn id="1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5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398" y="4490977"/>
            <a:ext cx="3020317" cy="200599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19801" y="6519169"/>
            <a:ext cx="18115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Юрий Гагарин в Лондоне</a:t>
            </a:r>
            <a:endParaRPr lang="ru-RU" sz="11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5207" y="4505044"/>
            <a:ext cx="2880293" cy="19778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28611" y="6496970"/>
            <a:ext cx="17334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Визит Гагарина в Японию</a:t>
            </a:r>
            <a:endParaRPr lang="ru-RU" sz="11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213" y="149726"/>
            <a:ext cx="2079168" cy="303286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16822" y="3182587"/>
            <a:ext cx="21375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/>
              <a:t>«</a:t>
            </a:r>
            <a:r>
              <a:rPr lang="ru-RU" sz="1100" dirty="0" smtClean="0"/>
              <a:t>Известия» 14 </a:t>
            </a:r>
            <a:r>
              <a:rPr lang="ru-RU" sz="1100" dirty="0"/>
              <a:t>апреля 1961 года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088" y="4513176"/>
            <a:ext cx="2533448" cy="197609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01243" y="6491631"/>
            <a:ext cx="20245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/>
              <a:t>Фидель Кастро и </a:t>
            </a:r>
            <a:r>
              <a:rPr lang="ru-RU" sz="1100" dirty="0" smtClean="0"/>
              <a:t>Юрий, Куба</a:t>
            </a:r>
            <a:endParaRPr lang="ru-RU" sz="1100" dirty="0"/>
          </a:p>
        </p:txBody>
      </p:sp>
      <p:sp>
        <p:nvSpPr>
          <p:cNvPr id="12" name="TextBox 11"/>
          <p:cNvSpPr txBox="1"/>
          <p:nvPr/>
        </p:nvSpPr>
        <p:spPr>
          <a:xfrm>
            <a:off x="1460664" y="3569492"/>
            <a:ext cx="973472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Почти через месяц после полёта Юрия Гагарина отправили в первую зарубежную поездку с «Миссией мира</a:t>
            </a:r>
            <a:r>
              <a:rPr lang="ru-RU" sz="1400" dirty="0" smtClean="0"/>
              <a:t>».</a:t>
            </a:r>
          </a:p>
          <a:p>
            <a:pPr algn="ctr"/>
            <a:r>
              <a:rPr lang="ru-RU" sz="1400" dirty="0" smtClean="0"/>
              <a:t> </a:t>
            </a:r>
            <a:r>
              <a:rPr lang="ru-RU" sz="1400" dirty="0"/>
              <a:t>Первый космонавт посетил Чехословакию, Финляндию, Англию, Болгарию и Египет. </a:t>
            </a:r>
            <a:endParaRPr lang="ru-RU" sz="1400" dirty="0" smtClean="0"/>
          </a:p>
          <a:p>
            <a:pPr algn="ctr"/>
            <a:r>
              <a:rPr lang="ru-RU" sz="1400" dirty="0" smtClean="0"/>
              <a:t>Всего </a:t>
            </a:r>
            <a:r>
              <a:rPr lang="ru-RU" sz="1400" dirty="0"/>
              <a:t>Юрий Гагарин в рамках зарубежных визитов посетил около 30 стран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86678" y="338029"/>
            <a:ext cx="4350841" cy="246221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/>
              <a:t>После полета Гагарина Н.С</a:t>
            </a:r>
            <a:r>
              <a:rPr lang="ru-RU" sz="1400" dirty="0"/>
              <a:t>. Хрущев позвонил министру обороны маршалу Малиновскому и попросил </a:t>
            </a:r>
            <a:r>
              <a:rPr lang="ru-RU" sz="1400" dirty="0" smtClean="0"/>
              <a:t>присвоить  первому космонавту  </a:t>
            </a:r>
            <a:r>
              <a:rPr lang="ru-RU" sz="1400" dirty="0"/>
              <a:t>звание майора</a:t>
            </a:r>
            <a:r>
              <a:rPr lang="ru-RU" sz="1400" dirty="0" smtClean="0"/>
              <a:t>.</a:t>
            </a:r>
          </a:p>
          <a:p>
            <a:pPr algn="just"/>
            <a:r>
              <a:rPr lang="ru-RU" sz="1400" dirty="0"/>
              <a:t>В качестве премиальных первый космонавт получил от Правительства СССР:</a:t>
            </a:r>
          </a:p>
          <a:p>
            <a:pPr algn="just"/>
            <a:r>
              <a:rPr lang="ru-RU" sz="1400" dirty="0"/>
              <a:t>-    15 000 рублей,</a:t>
            </a:r>
          </a:p>
          <a:p>
            <a:pPr algn="just"/>
            <a:r>
              <a:rPr lang="ru-RU" sz="1400" dirty="0"/>
              <a:t> -   автомобиль «Волга» (номер 78-78 МОД),</a:t>
            </a:r>
          </a:p>
          <a:p>
            <a:pPr algn="just"/>
            <a:r>
              <a:rPr lang="ru-RU" sz="1400" dirty="0"/>
              <a:t> -   четырёхкомнатную квартиру по месту службы с меблировкой,</a:t>
            </a:r>
          </a:p>
          <a:p>
            <a:pPr algn="just"/>
            <a:r>
              <a:rPr lang="ru-RU" sz="1400" dirty="0"/>
              <a:t>  - множество </a:t>
            </a:r>
            <a:r>
              <a:rPr lang="ru-RU" sz="1400" dirty="0" smtClean="0"/>
              <a:t>подарков</a:t>
            </a:r>
            <a:endParaRPr lang="ru-RU" sz="1400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5557" y="299477"/>
            <a:ext cx="4374451" cy="265747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625557" y="3082251"/>
            <a:ext cx="41666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Волга, подаренная Гагарину.  Хранится на территории</a:t>
            </a:r>
          </a:p>
          <a:p>
            <a:r>
              <a:rPr lang="ru-RU" sz="1100" dirty="0" smtClean="0"/>
              <a:t>Дом-музея первого космонавта г. Гагарин Смоленская обл.</a:t>
            </a:r>
            <a:endParaRPr lang="ru-RU" sz="1100" dirty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93443" y="4490675"/>
            <a:ext cx="2639909" cy="202109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9812782" y="6529378"/>
            <a:ext cx="181316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Встреча в Хельсинки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5696813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5000">
        <p15:prstTrans prst="pageCurlDouble"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5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40795" y="213756"/>
            <a:ext cx="5413766" cy="32778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sz="1100" dirty="0" smtClean="0"/>
          </a:p>
          <a:p>
            <a:pPr algn="just"/>
            <a:r>
              <a:rPr lang="ru-RU" sz="1400" dirty="0"/>
              <a:t>27 марта 1968 года Гагарин </a:t>
            </a:r>
            <a:r>
              <a:rPr lang="ru-RU" sz="1400" dirty="0" smtClean="0"/>
              <a:t> выполняя </a:t>
            </a:r>
            <a:r>
              <a:rPr lang="ru-RU" sz="1400" dirty="0"/>
              <a:t>тренировочный полёт на </a:t>
            </a:r>
            <a:r>
              <a:rPr lang="ru-RU" sz="1400" dirty="0" smtClean="0"/>
              <a:t>самолёте МиГ-15УТИ </a:t>
            </a:r>
            <a:r>
              <a:rPr lang="ru-RU" sz="1400" dirty="0"/>
              <a:t>под руководством опытного </a:t>
            </a:r>
            <a:r>
              <a:rPr lang="ru-RU" sz="1400" dirty="0" smtClean="0"/>
              <a:t>инструктора В. С. Серегина. </a:t>
            </a:r>
          </a:p>
          <a:p>
            <a:pPr algn="just"/>
            <a:r>
              <a:rPr lang="ru-RU" sz="1400" dirty="0" smtClean="0"/>
              <a:t> В </a:t>
            </a:r>
            <a:r>
              <a:rPr lang="ru-RU" sz="1400" dirty="0"/>
              <a:t>10:18 утра лётчики взлетели с подмосковного аэродрома в Щёлкове. Погода была плохая, тем не менее полёт состоялся, хотя и в укороченном формате</a:t>
            </a:r>
            <a:r>
              <a:rPr lang="ru-RU" sz="1400" dirty="0" smtClean="0"/>
              <a:t>.</a:t>
            </a:r>
          </a:p>
          <a:p>
            <a:pPr algn="just"/>
            <a:r>
              <a:rPr lang="ru-RU" sz="1400" dirty="0" smtClean="0"/>
              <a:t> </a:t>
            </a:r>
            <a:r>
              <a:rPr lang="ru-RU" sz="1400" dirty="0"/>
              <a:t>Через 13 минут после вылета Гагарин вышел на связь и доложил, что учебное задание выполнено и они возвращаются на аэродром. После этого на связь лётчики уже не выходили. На земле сильно занервничали, когда самолёт не вернулся на базу. Когда, согласно расчётам специалистов, у самолёта должно было закончиться топливо, организовали поисковую операцию. На поиски пропавших пилотов ушло около трёх часов. В 14:50 поисковый вертолёт обнаружил во Владимирской области обломки самолёта.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64968" y="3604913"/>
            <a:ext cx="34913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 smtClean="0"/>
              <a:t> </a:t>
            </a:r>
            <a:endParaRPr lang="ru-RU" sz="14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7091" y="3682456"/>
            <a:ext cx="3901631" cy="261280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787740" y="6295260"/>
            <a:ext cx="31588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Некрополь у кремлевской стены</a:t>
            </a:r>
            <a:endParaRPr lang="en-US" sz="1100" dirty="0" smtClean="0"/>
          </a:p>
          <a:p>
            <a:r>
              <a:rPr lang="ru-RU" sz="1100" dirty="0" smtClean="0"/>
              <a:t> Могила В.С. Серегина и Ю.А. Гагарина</a:t>
            </a:r>
            <a:endParaRPr lang="ru-RU" sz="11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031" y="3604913"/>
            <a:ext cx="4061553" cy="282135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56259" y="6458703"/>
            <a:ext cx="32367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Мемориал на месте гибели Серегина и Гагарина</a:t>
            </a:r>
            <a:endParaRPr lang="ru-RU" sz="1100" dirty="0"/>
          </a:p>
        </p:txBody>
      </p:sp>
      <p:sp>
        <p:nvSpPr>
          <p:cNvPr id="13" name="TextBox 12"/>
          <p:cNvSpPr txBox="1"/>
          <p:nvPr/>
        </p:nvSpPr>
        <p:spPr>
          <a:xfrm>
            <a:off x="247165" y="871962"/>
            <a:ext cx="5535152" cy="20313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1400" dirty="0"/>
              <a:t>3 сентября 1961 года Юрий Гагарин поступил в Военно-воздушную инженерную академию им. Жуковского, </a:t>
            </a:r>
            <a:r>
              <a:rPr lang="ru-RU" sz="1400" dirty="0" smtClean="0"/>
              <a:t>поэтому некоторое время не имел </a:t>
            </a:r>
            <a:r>
              <a:rPr lang="ru-RU" sz="1400" dirty="0"/>
              <a:t>летной практики. </a:t>
            </a:r>
            <a:endParaRPr lang="ru-RU" sz="1400" dirty="0" smtClean="0"/>
          </a:p>
          <a:p>
            <a:pPr algn="just"/>
            <a:r>
              <a:rPr lang="ru-RU" sz="1400" dirty="0" smtClean="0"/>
              <a:t>Первый </a:t>
            </a:r>
            <a:r>
              <a:rPr lang="ru-RU" sz="1400" dirty="0"/>
              <a:t>после перерыва самостоятельный вылет на МиГ-17 Гагарин совершил в начале декабря 1967 года</a:t>
            </a:r>
            <a:r>
              <a:rPr lang="ru-RU" sz="1400" dirty="0" smtClean="0"/>
              <a:t>.</a:t>
            </a:r>
          </a:p>
          <a:p>
            <a:pPr algn="just"/>
            <a:r>
              <a:rPr lang="ru-RU" sz="1400" dirty="0" smtClean="0"/>
              <a:t> </a:t>
            </a:r>
            <a:r>
              <a:rPr lang="ru-RU" sz="1400" dirty="0"/>
              <a:t>Приземлился со второго захода из-за неверного расчёта на посадку, характерного для лётчиков низкого роста, имевших перерыв в полётах. Это стало поводом для опасений властей потерять популярного героя в случае аварии.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05642" y="225631"/>
            <a:ext cx="53676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+mj-lt"/>
              </a:rPr>
              <a:t>Гибель Юрия Гагарина </a:t>
            </a:r>
            <a:r>
              <a:rPr lang="ru-RU" sz="1400" b="1" dirty="0" smtClean="0"/>
              <a:t>[2]</a:t>
            </a:r>
            <a:endParaRPr lang="ru-RU" sz="1400" b="1" dirty="0"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20324" y="3692751"/>
            <a:ext cx="3262898" cy="26776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1400" dirty="0"/>
              <a:t> Тела Гагарина и </a:t>
            </a:r>
            <a:r>
              <a:rPr lang="ru-RU" sz="1400" dirty="0" err="1"/>
              <a:t>Серёгина</a:t>
            </a:r>
            <a:r>
              <a:rPr lang="ru-RU" sz="1400" dirty="0"/>
              <a:t> были кремированы. </a:t>
            </a:r>
            <a:endParaRPr lang="en-US" sz="1400" dirty="0" smtClean="0"/>
          </a:p>
          <a:p>
            <a:pPr algn="just"/>
            <a:r>
              <a:rPr lang="ru-RU" sz="1400" dirty="0" smtClean="0"/>
              <a:t>Прощание </a:t>
            </a:r>
            <a:r>
              <a:rPr lang="ru-RU" sz="1400" dirty="0"/>
              <a:t>с Гагариным и </a:t>
            </a:r>
            <a:r>
              <a:rPr lang="ru-RU" sz="1400" dirty="0" err="1"/>
              <a:t>Серёгиным</a:t>
            </a:r>
            <a:r>
              <a:rPr lang="ru-RU" sz="1400" dirty="0"/>
              <a:t> состоялось 30 марта 1968 года, в Центральном Доме Советской Армии были установлены урны с их прахом, на Красной площади состоялся траурный митинг, в стране была объявлена минута молчания, урны с прахом Гагарина и </a:t>
            </a:r>
            <a:r>
              <a:rPr lang="ru-RU" sz="1400" dirty="0" err="1"/>
              <a:t>Серёгина</a:t>
            </a:r>
            <a:r>
              <a:rPr lang="ru-RU" sz="1400" dirty="0"/>
              <a:t> были захоронены в Кремлёвской стене с воинскими </a:t>
            </a:r>
            <a:r>
              <a:rPr lang="ru-RU" sz="1400" dirty="0" smtClean="0"/>
              <a:t>почестями</a:t>
            </a:r>
            <a:r>
              <a:rPr lang="en-US" sz="1400" dirty="0"/>
              <a:t>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6864804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40000">
        <p15:prstTrans prst="pageCurlDouble"/>
      </p:transition>
    </mc:Choice>
    <mc:Fallback xmlns="">
      <p:transition spd="slow" advClick="0" advTm="4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5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446" y="2258341"/>
            <a:ext cx="2828032" cy="422029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52773" y="166255"/>
            <a:ext cx="51236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+mj-lt"/>
              </a:rPr>
              <a:t>Семья Гагарина </a:t>
            </a:r>
            <a:r>
              <a:rPr lang="ru-RU" sz="1400" b="1" dirty="0" smtClean="0"/>
              <a:t>[2,3,4]</a:t>
            </a:r>
            <a:endParaRPr lang="ru-RU" sz="1400" b="1" dirty="0"/>
          </a:p>
          <a:p>
            <a:r>
              <a:rPr lang="ru-RU" sz="3600" b="1" dirty="0" smtClean="0">
                <a:latin typeface="+mj-lt"/>
              </a:rPr>
              <a:t> </a:t>
            </a:r>
            <a:endParaRPr lang="ru-RU" sz="3600" b="1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6800" y="812586"/>
            <a:ext cx="462895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У Гагарина осталась семья: </a:t>
            </a:r>
          </a:p>
          <a:p>
            <a:pPr marL="285750" indent="-285750">
              <a:buFontTx/>
              <a:buChar char="-"/>
            </a:pPr>
            <a:r>
              <a:rPr lang="ru-RU" sz="1400" dirty="0" smtClean="0"/>
              <a:t>Жена </a:t>
            </a:r>
            <a:r>
              <a:rPr lang="ru-RU" sz="1400" dirty="0"/>
              <a:t>Валентина Ивановна Гагарина, урождённая Горячева (поженились в 1957 году в Оренбурге; 1935—2020</a:t>
            </a:r>
            <a:r>
              <a:rPr lang="ru-RU" sz="1400" dirty="0" smtClean="0"/>
              <a:t>)</a:t>
            </a:r>
          </a:p>
          <a:p>
            <a:pPr marL="285750" indent="-285750">
              <a:buFontTx/>
              <a:buChar char="-"/>
            </a:pPr>
            <a:r>
              <a:rPr lang="ru-RU" sz="1400" dirty="0" smtClean="0"/>
              <a:t>Дочь Елена Юрьевна Гагарина </a:t>
            </a:r>
            <a:r>
              <a:rPr lang="ru-RU" sz="1400" dirty="0"/>
              <a:t>(род. 17 апреля </a:t>
            </a:r>
            <a:r>
              <a:rPr lang="ru-RU" sz="1400" dirty="0" smtClean="0"/>
              <a:t>1959 г)</a:t>
            </a:r>
          </a:p>
          <a:p>
            <a:pPr marL="285750" indent="-285750">
              <a:buFontTx/>
              <a:buChar char="-"/>
            </a:pPr>
            <a:r>
              <a:rPr lang="ru-RU" sz="1400" dirty="0" smtClean="0"/>
              <a:t>Дочь Галина </a:t>
            </a:r>
            <a:r>
              <a:rPr lang="ru-RU" sz="1400" dirty="0"/>
              <a:t>Юрьевна Гагарина </a:t>
            </a:r>
            <a:r>
              <a:rPr lang="ru-RU" sz="1400" dirty="0" smtClean="0"/>
              <a:t>(род.7 марта 1961 г)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129362" y="6510352"/>
            <a:ext cx="30638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/>
              <a:t>Гагарины </a:t>
            </a:r>
            <a:r>
              <a:rPr lang="ru-RU" sz="1100" dirty="0" smtClean="0"/>
              <a:t>Юрий, Валентина, Елена и Галина</a:t>
            </a:r>
            <a:endParaRPr lang="ru-RU" sz="1100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1488" y="166255"/>
            <a:ext cx="2615411" cy="261541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5243" y="3579223"/>
            <a:ext cx="7340220" cy="277183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341488" y="6403282"/>
            <a:ext cx="228006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Дочь Елена и дочь Галина</a:t>
            </a:r>
            <a:endParaRPr lang="ru-RU" sz="1100" dirty="0"/>
          </a:p>
        </p:txBody>
      </p:sp>
      <p:sp>
        <p:nvSpPr>
          <p:cNvPr id="15" name="TextBox 14"/>
          <p:cNvSpPr txBox="1"/>
          <p:nvPr/>
        </p:nvSpPr>
        <p:spPr>
          <a:xfrm>
            <a:off x="7676838" y="2891413"/>
            <a:ext cx="20900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Жена Валентина (1935-2020г)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13857922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pageCurlDouble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5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67601" y="204181"/>
            <a:ext cx="4286991" cy="116955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/>
              <a:t>Именем </a:t>
            </a:r>
            <a:r>
              <a:rPr lang="ru-RU" sz="1400" dirty="0"/>
              <a:t>Гагарина названы многие </a:t>
            </a:r>
            <a:r>
              <a:rPr lang="ru-RU" sz="1400" dirty="0" smtClean="0"/>
              <a:t>бульвары, улицы, проспекты, площади, районы Советского Союза. Город </a:t>
            </a:r>
            <a:r>
              <a:rPr lang="ru-RU" sz="1400" dirty="0" err="1"/>
              <a:t>Гжатск</a:t>
            </a:r>
            <a:r>
              <a:rPr lang="ru-RU" sz="1400" dirty="0"/>
              <a:t> и </a:t>
            </a:r>
            <a:r>
              <a:rPr lang="ru-RU" sz="1400" dirty="0" err="1"/>
              <a:t>Гжатский</a:t>
            </a:r>
            <a:r>
              <a:rPr lang="ru-RU" sz="1400" dirty="0"/>
              <a:t> район переименованы в </a:t>
            </a:r>
            <a:r>
              <a:rPr lang="ru-RU" sz="1400" dirty="0" smtClean="0"/>
              <a:t>город Гагарин и Гагаринский район. Паркам, Дворцам культуры, Школам присвоено имя Гагарина.</a:t>
            </a:r>
            <a:endParaRPr lang="ru-RU" sz="1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7338" y="1520674"/>
            <a:ext cx="2857500" cy="15144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447314" y="3069541"/>
            <a:ext cx="356259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/>
              <a:t>Научно-исследовательское судно «Космонавт Юрий Гагарин», работавшее в Атлантическом океане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22568" y="2740192"/>
            <a:ext cx="430480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Юрий Гагарин увековечен в скульптурной композиции «Павший астронавт» — первой и пока единственной художественной инсталляции на Луне.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0796" y="204181"/>
            <a:ext cx="2503393" cy="250339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82377" y="196419"/>
            <a:ext cx="3065772" cy="651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+mj-lt"/>
              </a:rPr>
              <a:t>Память </a:t>
            </a:r>
            <a:r>
              <a:rPr lang="ru-RU" sz="1400" b="1" dirty="0"/>
              <a:t>[</a:t>
            </a:r>
            <a:r>
              <a:rPr lang="ru-RU" sz="1400" b="1" dirty="0" smtClean="0"/>
              <a:t>2]</a:t>
            </a:r>
            <a:endParaRPr lang="ru-RU" sz="3600" b="1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5381" y="912910"/>
            <a:ext cx="35372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</a:rPr>
              <a:t>12 апреля</a:t>
            </a:r>
            <a:endParaRPr lang="ru-RU" sz="2400" b="1" i="1" dirty="0" smtClean="0"/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День </a:t>
            </a:r>
            <a:r>
              <a:rPr lang="ru-RU" sz="2400" b="1" dirty="0">
                <a:solidFill>
                  <a:srgbClr val="FF0000"/>
                </a:solidFill>
              </a:rPr>
              <a:t>космонавтики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68640" y="3647370"/>
            <a:ext cx="2286198" cy="228619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629403" y="6086596"/>
            <a:ext cx="347947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/>
              <a:t>Юбилейная золотая монета номиналом в 1000 рублей, отчеканенная 2011 году к 50-летию первого полёта человека в космос 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573" y="3772261"/>
            <a:ext cx="3572766" cy="266840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31273" y="6440671"/>
            <a:ext cx="292133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/>
              <a:t>Памятник С. П. Королёву и Ю. А. </a:t>
            </a:r>
            <a:r>
              <a:rPr lang="ru-RU" sz="1100" dirty="0" smtClean="0"/>
              <a:t>Гагарину</a:t>
            </a:r>
          </a:p>
          <a:p>
            <a:r>
              <a:rPr lang="ru-RU" sz="1100" dirty="0" smtClean="0"/>
              <a:t> г Энгельс </a:t>
            </a:r>
            <a:r>
              <a:rPr lang="ru-RU" sz="1100" dirty="0"/>
              <a:t>Саратовской области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481072" y="3858970"/>
            <a:ext cx="356259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Юрий </a:t>
            </a:r>
            <a:r>
              <a:rPr lang="ru-RU" b="1" i="1" dirty="0">
                <a:solidFill>
                  <a:srgbClr val="FF0000"/>
                </a:solidFill>
              </a:rPr>
              <a:t>Алексеевич Гагарин совершил великий подвиг, изменивший жизнь всего мира! </a:t>
            </a:r>
            <a:endParaRPr lang="ru-RU" b="1" i="1" dirty="0" smtClean="0">
              <a:solidFill>
                <a:srgbClr val="FF0000"/>
              </a:solidFill>
            </a:endParaRPr>
          </a:p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Мы </a:t>
            </a:r>
            <a:r>
              <a:rPr lang="ru-RU" b="1" i="1" dirty="0">
                <a:solidFill>
                  <a:srgbClr val="FF0000"/>
                </a:solidFill>
              </a:rPr>
              <a:t>должны хранить память об этом легендарном и мужественном  человеке и передавать ее последующим поколениям!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817" y="1862804"/>
            <a:ext cx="1128639" cy="168953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093982" y="2407491"/>
            <a:ext cx="14329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Почтовый блок СССР (1976) </a:t>
            </a:r>
          </a:p>
        </p:txBody>
      </p:sp>
    </p:spTree>
    <p:extLst>
      <p:ext uri="{BB962C8B-B14F-4D97-AF65-F5344CB8AC3E}">
        <p14:creationId xmlns:p14="http://schemas.microsoft.com/office/powerpoint/2010/main" val="23704005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5000">
        <p15:prstTrans prst="pageCurlDouble"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9264" y="3583974"/>
            <a:ext cx="11148554" cy="310854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+mj-lt"/>
              </a:rPr>
              <a:t>Источники информации:</a:t>
            </a:r>
          </a:p>
          <a:p>
            <a:pPr marL="342900" indent="-342900">
              <a:buAutoNum type="arabicPeriod"/>
            </a:pPr>
            <a:r>
              <a:rPr lang="en-US" sz="2800" dirty="0" smtClean="0">
                <a:latin typeface="+mj-lt"/>
              </a:rPr>
              <a:t>https</a:t>
            </a:r>
            <a:r>
              <a:rPr lang="en-US" sz="2800" dirty="0">
                <a:latin typeface="+mj-lt"/>
              </a:rPr>
              <a:t>://</a:t>
            </a:r>
            <a:r>
              <a:rPr lang="en-US" sz="2800" dirty="0" smtClean="0">
                <a:latin typeface="+mj-lt"/>
              </a:rPr>
              <a:t>spacegid.com/kosmonavtika-v-rossii.html</a:t>
            </a:r>
            <a:endParaRPr lang="en-US" sz="2800" dirty="0">
              <a:latin typeface="+mj-lt"/>
            </a:endParaRPr>
          </a:p>
          <a:p>
            <a:pPr marL="342900" indent="-342900">
              <a:buAutoNum type="arabicPeriod"/>
            </a:pPr>
            <a:r>
              <a:rPr lang="en-US" sz="2800" dirty="0" smtClean="0">
                <a:latin typeface="+mj-lt"/>
              </a:rPr>
              <a:t>https</a:t>
            </a:r>
            <a:r>
              <a:rPr lang="en-US" sz="2800" dirty="0">
                <a:latin typeface="+mj-lt"/>
              </a:rPr>
              <a:t>://ru.wikipedia.org/wiki/</a:t>
            </a:r>
            <a:r>
              <a:rPr lang="ru-RU" sz="2800" dirty="0">
                <a:latin typeface="+mj-lt"/>
              </a:rPr>
              <a:t>Гагарин,_</a:t>
            </a:r>
            <a:r>
              <a:rPr lang="ru-RU" sz="2800" dirty="0" err="1" smtClean="0">
                <a:latin typeface="+mj-lt"/>
              </a:rPr>
              <a:t>Юрий_Алексеевич</a:t>
            </a:r>
            <a:endParaRPr lang="ru-RU" sz="2800" dirty="0" smtClean="0">
              <a:latin typeface="+mj-lt"/>
            </a:endParaRPr>
          </a:p>
          <a:p>
            <a:pPr marL="342900" indent="-342900">
              <a:buFontTx/>
              <a:buAutoNum type="arabicPeriod"/>
            </a:pPr>
            <a:r>
              <a:rPr lang="en-US" sz="2800" dirty="0" smtClean="0">
                <a:latin typeface="+mj-lt"/>
                <a:hlinkClick r:id="rId3"/>
              </a:rPr>
              <a:t>https</a:t>
            </a:r>
            <a:r>
              <a:rPr lang="en-US" sz="2800" dirty="0">
                <a:latin typeface="+mj-lt"/>
                <a:hlinkClick r:id="rId3"/>
              </a:rPr>
              <a:t>://</a:t>
            </a:r>
            <a:r>
              <a:rPr lang="en-US" sz="2800" dirty="0" smtClean="0">
                <a:latin typeface="+mj-lt"/>
                <a:hlinkClick r:id="rId3"/>
              </a:rPr>
              <a:t>itexts.net/avtor-lev-aleksandrovich-danilkin/220929-yuriy-gagarin-lev-danilkin/read/page-33.html</a:t>
            </a:r>
            <a:endParaRPr lang="ru-RU" sz="2800" dirty="0" smtClean="0">
              <a:latin typeface="+mj-lt"/>
            </a:endParaRPr>
          </a:p>
          <a:p>
            <a:pPr marL="342900" indent="-342900">
              <a:buFontTx/>
              <a:buAutoNum type="arabicPeriod"/>
            </a:pPr>
            <a:r>
              <a:rPr lang="en-US" sz="2800" dirty="0">
                <a:latin typeface="+mj-lt"/>
                <a:hlinkClick r:id="rId4"/>
              </a:rPr>
              <a:t>https://</a:t>
            </a:r>
            <a:r>
              <a:rPr lang="en-US" sz="2800" dirty="0" smtClean="0">
                <a:latin typeface="+mj-lt"/>
                <a:hlinkClick r:id="rId4"/>
              </a:rPr>
              <a:t>yandex.ru/images/search?from=tabbar&amp;text</a:t>
            </a:r>
            <a:r>
              <a:rPr lang="ru-RU" sz="2800" dirty="0" smtClean="0">
                <a:latin typeface="+mj-lt"/>
              </a:rPr>
              <a:t> (по запросам)</a:t>
            </a:r>
          </a:p>
          <a:p>
            <a:pPr marL="342900" indent="-342900">
              <a:buFontTx/>
              <a:buAutoNum type="arabicPeriod"/>
            </a:pPr>
            <a:r>
              <a:rPr lang="ru-RU" sz="2800" dirty="0">
                <a:latin typeface="+mj-lt"/>
              </a:rPr>
              <a:t>А. Твардовский «Памяти Гагарина</a:t>
            </a:r>
            <a:r>
              <a:rPr lang="ru-RU" sz="2800" dirty="0" smtClean="0">
                <a:latin typeface="+mj-lt"/>
              </a:rPr>
              <a:t>»</a:t>
            </a:r>
            <a:endParaRPr lang="ru-RU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223842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pageCurlDouble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5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62" y="149212"/>
            <a:ext cx="10515600" cy="686819"/>
          </a:xfrm>
        </p:spPr>
        <p:txBody>
          <a:bodyPr>
            <a:normAutofit/>
          </a:bodyPr>
          <a:lstStyle/>
          <a:p>
            <a:r>
              <a:rPr lang="ru-RU" sz="3600" b="1" dirty="0"/>
              <a:t>Хронология развития отечественной </a:t>
            </a:r>
            <a:r>
              <a:rPr lang="ru-RU" sz="3600" b="1" dirty="0" smtClean="0"/>
              <a:t>космонавтики </a:t>
            </a:r>
            <a:r>
              <a:rPr lang="ru-RU" sz="1400" b="1" dirty="0" smtClean="0"/>
              <a:t>[1,4]</a:t>
            </a:r>
            <a:endParaRPr lang="ru-RU" sz="1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37762" y="769245"/>
            <a:ext cx="2544809" cy="166199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1946г</a:t>
            </a:r>
            <a:r>
              <a:rPr lang="ru-RU" dirty="0"/>
              <a:t> </a:t>
            </a:r>
            <a:r>
              <a:rPr lang="ru-RU" sz="1400" dirty="0"/>
              <a:t>– начало </a:t>
            </a:r>
            <a:r>
              <a:rPr lang="ru-RU" sz="1400" dirty="0" smtClean="0"/>
              <a:t>развития </a:t>
            </a:r>
            <a:r>
              <a:rPr lang="ru-RU" sz="1400" dirty="0"/>
              <a:t>отечественной </a:t>
            </a:r>
            <a:r>
              <a:rPr lang="ru-RU" sz="1400" dirty="0" smtClean="0"/>
              <a:t>космонавтики. Основано Опытно-конструкторское </a:t>
            </a:r>
            <a:r>
              <a:rPr lang="ru-RU" sz="1400" dirty="0"/>
              <a:t>бюро №</a:t>
            </a:r>
            <a:r>
              <a:rPr lang="ru-RU" sz="1400" dirty="0" smtClean="0"/>
              <a:t>1.</a:t>
            </a:r>
          </a:p>
          <a:p>
            <a:r>
              <a:rPr lang="ru-RU" sz="1400" dirty="0" smtClean="0"/>
              <a:t>Цель </a:t>
            </a:r>
            <a:r>
              <a:rPr lang="ru-RU" sz="1400" dirty="0"/>
              <a:t>ОКБ – разработка баллистических ракет, ракет-носителей, а также спутников.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745278" y="726262"/>
            <a:ext cx="3928345" cy="209288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rgbClr val="FF0000"/>
                </a:solidFill>
              </a:rPr>
              <a:t>1956-1957г </a:t>
            </a:r>
            <a:r>
              <a:rPr lang="ru-RU" sz="1400" dirty="0"/>
              <a:t>-спроектирована ракета-носитель межконтинентальная баллистическая ракета Р-7, при помощи которой 4 октября 1957 года на орбиту Земли был выведен первый искусственный спутник «Спутник-1». </a:t>
            </a:r>
          </a:p>
          <a:p>
            <a:pPr algn="just"/>
            <a:r>
              <a:rPr lang="ru-RU" sz="1400" dirty="0"/>
              <a:t>Запуск состоялся на научно-исследовательском полигоне «</a:t>
            </a:r>
            <a:r>
              <a:rPr lang="ru-RU" sz="1400" dirty="0" err="1"/>
              <a:t>Тюра</a:t>
            </a:r>
            <a:r>
              <a:rPr lang="ru-RU" sz="1400" dirty="0"/>
              <a:t>-Там», который был разработан специально для этой цели, и который позже будет назван «Байконур».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86349" y="1864425"/>
            <a:ext cx="1638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345" y="726262"/>
            <a:ext cx="3376503" cy="207338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67583" y="5586450"/>
            <a:ext cx="3145660" cy="8002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rgbClr val="FF0000"/>
                </a:solidFill>
              </a:rPr>
              <a:t>3  ноября 1957 г  </a:t>
            </a:r>
            <a:r>
              <a:rPr lang="ru-RU" sz="1400" dirty="0"/>
              <a:t>запуск второго спутника Земли с живым существом на борту – собакой  Лайка.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83" y="2809396"/>
            <a:ext cx="3112331" cy="255850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997460" y="5579622"/>
            <a:ext cx="2991230" cy="8002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rgbClr val="FF0000"/>
                </a:solidFill>
              </a:rPr>
              <a:t>1958г</a:t>
            </a:r>
            <a:r>
              <a:rPr lang="ru-RU" sz="1400" b="1" dirty="0">
                <a:solidFill>
                  <a:srgbClr val="FF0000"/>
                </a:solidFill>
              </a:rPr>
              <a:t> </a:t>
            </a:r>
            <a:r>
              <a:rPr lang="ru-RU" sz="1400" dirty="0"/>
              <a:t>начались запуски межпланетных компактных станций для изучения Луны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006" y="2953219"/>
            <a:ext cx="2991231" cy="236058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192021" y="5586450"/>
            <a:ext cx="22914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rgbClr val="FF0000"/>
                </a:solidFill>
              </a:rPr>
              <a:t> </a:t>
            </a:r>
            <a:endParaRPr lang="ru-RU" sz="1100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023" y="2899123"/>
            <a:ext cx="3826600" cy="246877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7484558" y="5536692"/>
            <a:ext cx="4310742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rgbClr val="FF0000"/>
                </a:solidFill>
              </a:rPr>
              <a:t>12 апреля 1961 г </a:t>
            </a:r>
            <a:r>
              <a:rPr lang="ru-RU" sz="1400" dirty="0" smtClean="0"/>
              <a:t>–стартовал </a:t>
            </a:r>
            <a:r>
              <a:rPr lang="ru-RU" sz="1400" dirty="0"/>
              <a:t>первый пилотируемый космический корабль «Восток-1». Первый полет человека в космос.</a:t>
            </a:r>
          </a:p>
          <a:p>
            <a:pPr algn="just"/>
            <a:r>
              <a:rPr lang="ru-RU" sz="1400" b="1" dirty="0" smtClean="0">
                <a:solidFill>
                  <a:srgbClr val="FF0000"/>
                </a:solidFill>
              </a:rPr>
              <a:t>Летчик-космонавт </a:t>
            </a:r>
            <a:r>
              <a:rPr lang="ru-RU" sz="1400" b="1" dirty="0">
                <a:solidFill>
                  <a:srgbClr val="FF0000"/>
                </a:solidFill>
              </a:rPr>
              <a:t>Юрий Алексеевич Гагарин</a:t>
            </a:r>
          </a:p>
        </p:txBody>
      </p:sp>
    </p:spTree>
    <p:extLst>
      <p:ext uri="{BB962C8B-B14F-4D97-AF65-F5344CB8AC3E}">
        <p14:creationId xmlns:p14="http://schemas.microsoft.com/office/powerpoint/2010/main" val="10073251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30000">
        <p15:prstTrans prst="curtains"/>
      </p:transition>
    </mc:Choice>
    <mc:Fallback xmlns="">
      <p:transition spd="slow" advClick="0" advTm="3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5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3152" y="291390"/>
            <a:ext cx="10391899" cy="690377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Детство и юность Ю.А. </a:t>
            </a:r>
            <a:r>
              <a:rPr lang="ru-RU" sz="3600" b="1" dirty="0"/>
              <a:t>Гагарина </a:t>
            </a:r>
            <a:r>
              <a:rPr lang="ru-RU" sz="1400" b="1" dirty="0" smtClean="0"/>
              <a:t>[2,3,4]</a:t>
            </a:r>
            <a:endParaRPr lang="ru-RU" sz="14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179" y="1090339"/>
            <a:ext cx="3097287" cy="26796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70862" y="1503680"/>
            <a:ext cx="2679340" cy="18158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400" dirty="0"/>
              <a:t> Юрий Алексеевич Гагарин родился 9 марта 1934 года в деревне </a:t>
            </a:r>
            <a:r>
              <a:rPr lang="ru-RU" sz="1400" dirty="0" err="1"/>
              <a:t>Клушино</a:t>
            </a:r>
            <a:r>
              <a:rPr lang="ru-RU" sz="1400" dirty="0"/>
              <a:t> </a:t>
            </a:r>
            <a:r>
              <a:rPr lang="ru-RU" sz="1400" dirty="0" err="1"/>
              <a:t>Гжатского</a:t>
            </a:r>
            <a:r>
              <a:rPr lang="ru-RU" sz="1400" dirty="0"/>
              <a:t> района Западной области РСФСР (ныне Гагаринский район Смоленской области), неподалёку от города </a:t>
            </a:r>
            <a:r>
              <a:rPr lang="ru-RU" sz="1400" dirty="0" err="1"/>
              <a:t>Гжатск</a:t>
            </a:r>
            <a:r>
              <a:rPr lang="ru-RU" sz="1400" dirty="0"/>
              <a:t> (ныне Гагарин).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1532" y="3782354"/>
            <a:ext cx="24156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/>
              <a:t>Дом Гагариных в деревне </a:t>
            </a:r>
            <a:r>
              <a:rPr lang="ru-RU" sz="1100" dirty="0" err="1"/>
              <a:t>Клушино</a:t>
            </a:r>
            <a:endParaRPr lang="ru-RU" sz="1100" dirty="0"/>
          </a:p>
        </p:txBody>
      </p:sp>
      <p:sp>
        <p:nvSpPr>
          <p:cNvPr id="8" name="TextBox 7"/>
          <p:cNvSpPr txBox="1"/>
          <p:nvPr/>
        </p:nvSpPr>
        <p:spPr>
          <a:xfrm>
            <a:off x="7126097" y="3190574"/>
            <a:ext cx="19356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/>
              <a:t>Гагарина</a:t>
            </a:r>
            <a:r>
              <a:rPr lang="ru-RU" sz="1100" dirty="0"/>
              <a:t> Анна Тимофеевна (1903-1984).</a:t>
            </a:r>
          </a:p>
          <a:p>
            <a:pPr algn="ctr"/>
            <a:r>
              <a:rPr lang="ru-RU" sz="1100" dirty="0" smtClean="0"/>
              <a:t>Мать - </a:t>
            </a:r>
            <a:r>
              <a:rPr lang="ru-RU" sz="1100" dirty="0"/>
              <a:t>работница молочно-товарной фермы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5299" y="1166433"/>
            <a:ext cx="1518107" cy="202414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1050" y="1166433"/>
            <a:ext cx="1631965" cy="2024141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9610040" y="3253256"/>
            <a:ext cx="1815011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dirty="0" smtClean="0"/>
              <a:t>Гагарин Алексей </a:t>
            </a:r>
            <a:r>
              <a:rPr lang="ru-RU" sz="1100" dirty="0"/>
              <a:t>Иванович </a:t>
            </a:r>
            <a:r>
              <a:rPr lang="ru-RU" sz="1100" dirty="0" smtClean="0"/>
              <a:t>(</a:t>
            </a:r>
            <a:r>
              <a:rPr lang="ru-RU" sz="1100" dirty="0"/>
              <a:t>1902-1973</a:t>
            </a:r>
            <a:r>
              <a:rPr lang="ru-RU" sz="1100" dirty="0" smtClean="0"/>
              <a:t>)</a:t>
            </a:r>
          </a:p>
          <a:p>
            <a:pPr algn="ctr"/>
            <a:r>
              <a:rPr lang="ru-RU" sz="1100" dirty="0" smtClean="0"/>
              <a:t> </a:t>
            </a:r>
            <a:r>
              <a:rPr lang="ru-RU" sz="1100" dirty="0"/>
              <a:t>Отец-плотник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162848" y="4565877"/>
            <a:ext cx="3053998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1400" dirty="0"/>
              <a:t>Детство </a:t>
            </a:r>
            <a:r>
              <a:rPr lang="ru-RU" sz="1400" dirty="0" smtClean="0"/>
              <a:t>Гагарин провел </a:t>
            </a:r>
            <a:r>
              <a:rPr lang="ru-RU" sz="1400" dirty="0"/>
              <a:t>в деревне </a:t>
            </a:r>
            <a:r>
              <a:rPr lang="ru-RU" sz="1400" dirty="0" err="1"/>
              <a:t>Клушино</a:t>
            </a:r>
            <a:r>
              <a:rPr lang="ru-RU" sz="1400" dirty="0"/>
              <a:t>. </a:t>
            </a:r>
            <a:endParaRPr lang="ru-RU" sz="1400" dirty="0" smtClean="0"/>
          </a:p>
          <a:p>
            <a:pPr algn="just"/>
            <a:r>
              <a:rPr lang="ru-RU" sz="1400" dirty="0" smtClean="0"/>
              <a:t>В </a:t>
            </a:r>
            <a:r>
              <a:rPr lang="ru-RU" sz="1400" dirty="0"/>
              <a:t>1941 г пошел в школу, но деревня оказалась в оккупации и учеба прервалась. Возобновилась после освобождения деревни в 1943г.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680863" y="789025"/>
            <a:ext cx="115190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Родители </a:t>
            </a:r>
            <a:endParaRPr lang="ru-RU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684" y="4222231"/>
            <a:ext cx="1670291" cy="212127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27804" y="6343502"/>
            <a:ext cx="1900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/>
              <a:t>Гагарин-подросток. </a:t>
            </a:r>
            <a:r>
              <a:rPr lang="ru-RU" sz="900" dirty="0" err="1"/>
              <a:t>Гжатск</a:t>
            </a:r>
            <a:r>
              <a:rPr lang="ru-RU" sz="900" dirty="0" smtClean="0"/>
              <a:t>.</a:t>
            </a:r>
          </a:p>
          <a:p>
            <a:r>
              <a:rPr lang="ru-RU" sz="900" dirty="0" smtClean="0"/>
              <a:t> </a:t>
            </a:r>
            <a:r>
              <a:rPr lang="ru-RU" sz="900" dirty="0"/>
              <a:t>Вторая половина 1940-х гг.</a:t>
            </a: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9101" y="4074297"/>
            <a:ext cx="1793993" cy="231700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150202" y="6361564"/>
            <a:ext cx="21361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Гагарин осваивает ремесло литейщика. Люберцы 1950г</a:t>
            </a:r>
            <a:endParaRPr lang="ru-RU" sz="1100" dirty="0"/>
          </a:p>
        </p:txBody>
      </p:sp>
      <p:sp>
        <p:nvSpPr>
          <p:cNvPr id="14" name="TextBox 13"/>
          <p:cNvSpPr txBox="1"/>
          <p:nvPr/>
        </p:nvSpPr>
        <p:spPr>
          <a:xfrm>
            <a:off x="8330541" y="4177714"/>
            <a:ext cx="3336965" cy="224676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/>
              <a:t>1945г – семья переехала в </a:t>
            </a:r>
            <a:r>
              <a:rPr lang="ru-RU" sz="1400" dirty="0" err="1" smtClean="0"/>
              <a:t>Гжатск</a:t>
            </a:r>
            <a:r>
              <a:rPr lang="ru-RU" sz="1400" dirty="0" smtClean="0"/>
              <a:t>.</a:t>
            </a:r>
          </a:p>
          <a:p>
            <a:pPr algn="just"/>
            <a:r>
              <a:rPr lang="ru-RU" sz="1400" dirty="0" smtClean="0"/>
              <a:t>Юрий решил продолжить учебу в Москве. </a:t>
            </a:r>
          </a:p>
          <a:p>
            <a:pPr algn="just"/>
            <a:r>
              <a:rPr lang="ru-RU" sz="1400" dirty="0" smtClean="0"/>
              <a:t>В 1949г поступил в </a:t>
            </a:r>
            <a:r>
              <a:rPr lang="ru-RU" sz="1400" dirty="0" err="1" smtClean="0"/>
              <a:t>Любертское</a:t>
            </a:r>
            <a:r>
              <a:rPr lang="ru-RU" sz="1400" dirty="0" smtClean="0"/>
              <a:t> ремесленное училище № 10. Одновременно поступил в вечернюю школу рабочей молодежи.</a:t>
            </a:r>
          </a:p>
          <a:p>
            <a:pPr algn="just"/>
            <a:r>
              <a:rPr lang="ru-RU" sz="1400" dirty="0" smtClean="0"/>
              <a:t> В 1951г окончил вечернюю школу и с отличием училище по </a:t>
            </a:r>
            <a:r>
              <a:rPr lang="ru-RU" sz="1400" dirty="0"/>
              <a:t>с</a:t>
            </a:r>
            <a:r>
              <a:rPr lang="ru-RU" sz="1400" dirty="0" smtClean="0"/>
              <a:t>пециальности формовщик-литейщик.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9237141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0">
        <p15:prstTrans prst="pageCurlDouble"/>
      </p:transition>
    </mc:Choice>
    <mc:Fallback xmlns="">
      <p:transition spd="slow" advClick="0" advTm="3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5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7100" y="402961"/>
            <a:ext cx="3731889" cy="283623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797" y="686664"/>
            <a:ext cx="1866237" cy="259092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9985" y="2917066"/>
            <a:ext cx="2979596" cy="366298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26354" y="1225664"/>
            <a:ext cx="2125012" cy="116955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/>
              <a:t>В августе 1951г Гагарин поступил в Саратовский индустриальный техникум на литейное отделение</a:t>
            </a:r>
            <a:endParaRPr lang="ru-RU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164797" y="3361194"/>
            <a:ext cx="20066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Студент Саратовского индустриального техникума</a:t>
            </a:r>
            <a:endParaRPr lang="ru-RU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4481871" y="624815"/>
            <a:ext cx="3564724" cy="20313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1400" dirty="0"/>
              <a:t>25 октября 1954 </a:t>
            </a:r>
            <a:r>
              <a:rPr lang="ru-RU" sz="1400" dirty="0" smtClean="0"/>
              <a:t>года Юрий  </a:t>
            </a:r>
            <a:r>
              <a:rPr lang="ru-RU" sz="1400" dirty="0"/>
              <a:t>впервые пришёл в Саратовский аэроклуб ДОСААФ СССР</a:t>
            </a:r>
            <a:r>
              <a:rPr lang="ru-RU" sz="1400" dirty="0" smtClean="0"/>
              <a:t>.</a:t>
            </a:r>
          </a:p>
          <a:p>
            <a:pPr algn="just"/>
            <a:r>
              <a:rPr lang="ru-RU" sz="1400" dirty="0" smtClean="0"/>
              <a:t> </a:t>
            </a:r>
            <a:r>
              <a:rPr lang="ru-RU" sz="1400" dirty="0"/>
              <a:t>В 1955 </a:t>
            </a:r>
            <a:r>
              <a:rPr lang="ru-RU" sz="1400" dirty="0" smtClean="0"/>
              <a:t> он добился </a:t>
            </a:r>
            <a:r>
              <a:rPr lang="ru-RU" sz="1400" dirty="0"/>
              <a:t>значительных успехов, окончил с отличием учёбу и совершил первый самостоятельный полёт на самолёте Як-18. </a:t>
            </a:r>
            <a:endParaRPr lang="ru-RU" sz="1400" dirty="0" smtClean="0"/>
          </a:p>
          <a:p>
            <a:pPr algn="just"/>
            <a:r>
              <a:rPr lang="ru-RU" sz="1400" dirty="0" smtClean="0"/>
              <a:t>Всего </a:t>
            </a:r>
            <a:r>
              <a:rPr lang="ru-RU" sz="1400" dirty="0"/>
              <a:t>в аэроклубе Юрий Гагарин выполнил 196 полётов и налетал 42 часа 23 </a:t>
            </a:r>
            <a:r>
              <a:rPr lang="ru-RU" sz="1400" dirty="0" smtClean="0"/>
              <a:t>мин. </a:t>
            </a:r>
            <a:endParaRPr lang="ru-RU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8935459" y="3314940"/>
            <a:ext cx="29362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Занятия в аэроклубе. Саратов 1955 г.</a:t>
            </a:r>
            <a:endParaRPr lang="ru-RU" sz="1100" dirty="0"/>
          </a:p>
        </p:txBody>
      </p:sp>
      <p:sp>
        <p:nvSpPr>
          <p:cNvPr id="15" name="TextBox 14"/>
          <p:cNvSpPr txBox="1"/>
          <p:nvPr/>
        </p:nvSpPr>
        <p:spPr>
          <a:xfrm>
            <a:off x="285361" y="4243569"/>
            <a:ext cx="3491345" cy="18158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1400" dirty="0"/>
              <a:t>27 октября 1955 года Гагарин был призван в Советскую армию и направлен в г. Оренбург (в то время — город Чкалов) в 1-е военное авиационное училище лётчиков имени К. Е. Ворошилова. </a:t>
            </a:r>
            <a:endParaRPr lang="ru-RU" sz="1400" dirty="0" smtClean="0"/>
          </a:p>
          <a:p>
            <a:pPr algn="just"/>
            <a:r>
              <a:rPr lang="ru-RU" sz="1400" dirty="0" smtClean="0"/>
              <a:t>В </a:t>
            </a:r>
            <a:r>
              <a:rPr lang="ru-RU" sz="1400" dirty="0"/>
              <a:t>военном училище Юрия Гагарина назначили помощником командира взвода.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691847" y="3637768"/>
            <a:ext cx="4140864" cy="31085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400" dirty="0"/>
              <a:t>В учёбе Юрий по всем дисциплинам имел самые высокие баллы</a:t>
            </a:r>
            <a:r>
              <a:rPr lang="ru-RU" sz="1400" dirty="0" smtClean="0"/>
              <a:t>.</a:t>
            </a:r>
          </a:p>
          <a:p>
            <a:r>
              <a:rPr lang="ru-RU" sz="1400" dirty="0" smtClean="0"/>
              <a:t> </a:t>
            </a:r>
            <a:r>
              <a:rPr lang="ru-RU" sz="1400" dirty="0"/>
              <a:t>Не удавалось ему освоить только момент посадки — самолёт то и дело клевал носом. Руководство училища приняло решение об отчислении. </a:t>
            </a:r>
            <a:endParaRPr lang="ru-RU" sz="1400" dirty="0" smtClean="0"/>
          </a:p>
          <a:p>
            <a:r>
              <a:rPr lang="ru-RU" sz="1400" dirty="0" smtClean="0"/>
              <a:t>Но </a:t>
            </a:r>
            <a:r>
              <a:rPr lang="ru-RU" sz="1400" dirty="0"/>
              <a:t>приказ не подписывали, потому что Юрий плакал, говорил, что без неба не может жить. </a:t>
            </a:r>
            <a:endParaRPr lang="ru-RU" sz="1400" dirty="0" smtClean="0"/>
          </a:p>
          <a:p>
            <a:r>
              <a:rPr lang="ru-RU" sz="1400" dirty="0" smtClean="0"/>
              <a:t>В </a:t>
            </a:r>
            <a:r>
              <a:rPr lang="ru-RU" sz="1400" dirty="0"/>
              <a:t>последний момент начальник училища обратил внимание на маленький рост Гагарина, что влияло на угол обзора и снижало чувство земли. Гагарину подложили на кресло толстую подкладку, после чего он справился с </a:t>
            </a:r>
            <a:r>
              <a:rPr lang="ru-RU" sz="1400" dirty="0" smtClean="0"/>
              <a:t>заданием. </a:t>
            </a:r>
          </a:p>
          <a:p>
            <a:r>
              <a:rPr lang="ru-RU" sz="1400" dirty="0" smtClean="0"/>
              <a:t>25 </a:t>
            </a:r>
            <a:r>
              <a:rPr lang="ru-RU" sz="1400" dirty="0"/>
              <a:t>октября 1957 года Гагарин окончил училище с </a:t>
            </a:r>
            <a:r>
              <a:rPr lang="ru-RU" sz="1400" dirty="0" smtClean="0"/>
              <a:t>отличием.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6572961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0">
        <p15:prstTrans prst="pageCurlDouble"/>
      </p:transition>
    </mc:Choice>
    <mc:Fallback xmlns="">
      <p:transition spd="slow" advClick="0" advTm="3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5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2259" y="904137"/>
            <a:ext cx="3217656" cy="227754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FF0000"/>
                </a:solidFill>
              </a:rPr>
              <a:t>1959г - </a:t>
            </a:r>
            <a:r>
              <a:rPr lang="ru-RU" sz="1400" dirty="0" smtClean="0"/>
              <a:t> </a:t>
            </a:r>
            <a:r>
              <a:rPr lang="ru-RU" sz="1400" dirty="0"/>
              <a:t>Советом Министров СССР было принято решение  о наборе в отряд космонавтов и их подготовке к первому полёту на корабле «</a:t>
            </a:r>
            <a:r>
              <a:rPr lang="ru-RU" sz="1400" dirty="0" smtClean="0"/>
              <a:t>Восток-1».</a:t>
            </a:r>
          </a:p>
          <a:p>
            <a:pPr algn="just"/>
            <a:r>
              <a:rPr lang="ru-RU" sz="1400" dirty="0" smtClean="0"/>
              <a:t>9 </a:t>
            </a:r>
            <a:r>
              <a:rPr lang="ru-RU" sz="1400" dirty="0"/>
              <a:t>декабря 1959 года Гагарин написал рапорт с просьбой зачислить его в группу кандидатов в космонавты. После прохождения мед комиссий в начале 1960 г  Гагарина признали годным для космических </a:t>
            </a:r>
            <a:r>
              <a:rPr lang="ru-RU" sz="1400" dirty="0" smtClean="0"/>
              <a:t>полетов.</a:t>
            </a:r>
            <a:endParaRPr lang="ru-RU" sz="1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6127" y="537199"/>
            <a:ext cx="5058889" cy="57777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72974" y="1027247"/>
            <a:ext cx="3420093" cy="20313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1400" dirty="0"/>
              <a:t>Отбором и подготовкой будущих космонавтов занимались Военно-воздушные силы СССР. </a:t>
            </a:r>
            <a:endParaRPr lang="ru-RU" sz="1400" dirty="0" smtClean="0"/>
          </a:p>
          <a:p>
            <a:pPr algn="just"/>
            <a:r>
              <a:rPr lang="ru-RU" sz="1400" dirty="0" smtClean="0"/>
              <a:t>На </a:t>
            </a:r>
            <a:r>
              <a:rPr lang="ru-RU" sz="1400" dirty="0"/>
              <a:t>первый полет в космос было отобрано 20 претендентов. </a:t>
            </a:r>
            <a:endParaRPr lang="ru-RU" sz="1400" dirty="0" smtClean="0"/>
          </a:p>
          <a:p>
            <a:pPr algn="just"/>
            <a:r>
              <a:rPr lang="ru-RU" sz="1400" dirty="0" smtClean="0"/>
              <a:t>Кандидаты </a:t>
            </a:r>
            <a:r>
              <a:rPr lang="ru-RU" sz="1400" dirty="0"/>
              <a:t>набирались среди военных лётчиков-истребителей. Такие лётчики уже имеют опыт перегрузок, стрессовых ситуаций и перепадов давления</a:t>
            </a:r>
            <a:r>
              <a:rPr lang="ru-RU" sz="1400" dirty="0" smtClean="0"/>
              <a:t>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7938653" y="6358638"/>
            <a:ext cx="3253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Первый отряд космонавтов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798773" y="3286176"/>
            <a:ext cx="3811421" cy="35394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1400" dirty="0"/>
              <a:t>Из двадцати претендентов отобрали шестерых. Ими стали: Юрий Гагарин, Герман Титов, Григорий Нелюбов, </a:t>
            </a:r>
            <a:r>
              <a:rPr lang="ru-RU" sz="1400" dirty="0" err="1"/>
              <a:t>Андриян</a:t>
            </a:r>
            <a:r>
              <a:rPr lang="ru-RU" sz="1400" dirty="0"/>
              <a:t> Николаев, Павел Попович и Валерий Быковский</a:t>
            </a:r>
            <a:r>
              <a:rPr lang="ru-RU" sz="1400" dirty="0" smtClean="0"/>
              <a:t>.</a:t>
            </a:r>
          </a:p>
          <a:p>
            <a:pPr algn="just"/>
            <a:r>
              <a:rPr lang="ru-RU" sz="1400" dirty="0" smtClean="0"/>
              <a:t> </a:t>
            </a:r>
            <a:r>
              <a:rPr lang="ru-RU" sz="1400" dirty="0"/>
              <a:t>С декабря 1960 года по январь 1961 года они готовились к первому полёту в космос в городе Жуковском. </a:t>
            </a:r>
          </a:p>
          <a:p>
            <a:pPr algn="just"/>
            <a:r>
              <a:rPr lang="ru-RU" sz="1400" dirty="0" smtClean="0"/>
              <a:t>Тренировками </a:t>
            </a:r>
            <a:r>
              <a:rPr lang="ru-RU" sz="1400" dirty="0"/>
              <a:t>руководил лётчик-испытатель Герой Советского Союза Марк Лазаревич </a:t>
            </a:r>
            <a:r>
              <a:rPr lang="ru-RU" sz="1400" dirty="0" err="1"/>
              <a:t>Галлай</a:t>
            </a:r>
            <a:r>
              <a:rPr lang="ru-RU" sz="1400" dirty="0"/>
              <a:t>. </a:t>
            </a:r>
            <a:endParaRPr lang="ru-RU" sz="1400" dirty="0" smtClean="0"/>
          </a:p>
          <a:p>
            <a:pPr algn="just"/>
            <a:r>
              <a:rPr lang="ru-RU" sz="1400" dirty="0" smtClean="0"/>
              <a:t>Когда </a:t>
            </a:r>
            <a:r>
              <a:rPr lang="ru-RU" sz="1400" dirty="0"/>
              <a:t>кто-то из них занимал своё место в «шарике» корабля, </a:t>
            </a:r>
            <a:r>
              <a:rPr lang="ru-RU" sz="1400" dirty="0" err="1"/>
              <a:t>Галлай</a:t>
            </a:r>
            <a:r>
              <a:rPr lang="ru-RU" sz="1400" dirty="0"/>
              <a:t> говорил: «Поехали!», — и начиналось воспроизведение штатных и нештатных ситуаций полёта. Команда «Поехали!» звучала на каждой тренировке, к ней </a:t>
            </a:r>
            <a:r>
              <a:rPr lang="ru-RU" sz="1400" dirty="0" smtClean="0"/>
              <a:t>привыкли.</a:t>
            </a:r>
            <a:endParaRPr lang="ru-RU" sz="14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739" y="3465844"/>
            <a:ext cx="1862199" cy="279329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38739" y="6340227"/>
            <a:ext cx="22919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/>
              <a:t>Марк </a:t>
            </a:r>
            <a:r>
              <a:rPr lang="ru-RU" sz="1100" dirty="0" err="1"/>
              <a:t>Ла́заревич</a:t>
            </a:r>
            <a:r>
              <a:rPr lang="ru-RU" sz="1100" dirty="0"/>
              <a:t> </a:t>
            </a:r>
            <a:r>
              <a:rPr lang="ru-RU" sz="1100" dirty="0" err="1"/>
              <a:t>Галлай</a:t>
            </a:r>
            <a:endParaRPr lang="ru-RU" sz="1100" dirty="0"/>
          </a:p>
        </p:txBody>
      </p:sp>
      <p:sp>
        <p:nvSpPr>
          <p:cNvPr id="2" name="TextBox 1"/>
          <p:cNvSpPr txBox="1"/>
          <p:nvPr/>
        </p:nvSpPr>
        <p:spPr>
          <a:xfrm>
            <a:off x="619372" y="81832"/>
            <a:ext cx="5421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atin typeface="+mj-lt"/>
              </a:rPr>
              <a:t>В космическом </a:t>
            </a:r>
            <a:r>
              <a:rPr lang="ru-RU" sz="3600" b="1" dirty="0" smtClean="0">
                <a:latin typeface="+mj-lt"/>
              </a:rPr>
              <a:t>отряде </a:t>
            </a:r>
            <a:r>
              <a:rPr lang="ru-RU" sz="1400" b="1" dirty="0" smtClean="0"/>
              <a:t>[2,4]</a:t>
            </a:r>
            <a:endParaRPr lang="ru-RU" sz="1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70963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0">
        <p15:prstTrans prst="pageCurlDouble"/>
      </p:transition>
    </mc:Choice>
    <mc:Fallback xmlns="">
      <p:transition spd="slow" advClick="0" advTm="3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5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982" y="669588"/>
            <a:ext cx="4596258" cy="418576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1400" dirty="0"/>
              <a:t>17—18 января 1961 года состоялись выпускные экзамены. </a:t>
            </a:r>
            <a:endParaRPr lang="ru-RU" sz="1400" dirty="0" smtClean="0"/>
          </a:p>
          <a:p>
            <a:pPr algn="just"/>
            <a:r>
              <a:rPr lang="ru-RU" sz="1400" dirty="0" smtClean="0"/>
              <a:t>Во </a:t>
            </a:r>
            <a:r>
              <a:rPr lang="ru-RU" sz="1400" dirty="0"/>
              <a:t>время экзамена кандидаты в космонавты поочерёдно влезали в кабину космического корабля «Восток», служившую тренажёром</a:t>
            </a:r>
            <a:r>
              <a:rPr lang="ru-RU" sz="1400" dirty="0" smtClean="0"/>
              <a:t>.</a:t>
            </a:r>
          </a:p>
          <a:p>
            <a:pPr algn="just"/>
            <a:r>
              <a:rPr lang="ru-RU" sz="1400" dirty="0" smtClean="0"/>
              <a:t> </a:t>
            </a:r>
            <a:r>
              <a:rPr lang="ru-RU" sz="1400" dirty="0"/>
              <a:t>После экзамена на тренажёре будущий космонавт в течение 40—50 минут докладывал приёмной комиссии о работе на космическом корабле в штатных и нештатных ситуациях, отвечал на вопросы (оценки «отлично» получили Гагарин, Титов, Николаев и Попович, «хорошо» — Нелюбов и Быковский). </a:t>
            </a:r>
            <a:endParaRPr lang="ru-RU" sz="1400" dirty="0" smtClean="0"/>
          </a:p>
          <a:p>
            <a:pPr algn="just"/>
            <a:r>
              <a:rPr lang="ru-RU" sz="1400" dirty="0" smtClean="0"/>
              <a:t>На </a:t>
            </a:r>
            <a:r>
              <a:rPr lang="ru-RU" sz="1400" dirty="0"/>
              <a:t>следующий день экзамены продолжились на военном аэродроме около посёлка Чкаловский (сейчас это город). Там все показали отличные знания. Рассмотрев личные дела, характеристики и результаты экзаменов, приёмная комиссия записала в акте: </a:t>
            </a:r>
            <a:r>
              <a:rPr lang="ru-RU" sz="1400" b="1" i="1" dirty="0">
                <a:solidFill>
                  <a:srgbClr val="FF0000"/>
                </a:solidFill>
              </a:rPr>
              <a:t>«Рекомендуем следующую очерёдность использования космонавтов в полётах: </a:t>
            </a:r>
            <a:endParaRPr lang="ru-RU" sz="1400" b="1" i="1" dirty="0" smtClean="0">
              <a:solidFill>
                <a:srgbClr val="FF0000"/>
              </a:solidFill>
            </a:endParaRPr>
          </a:p>
          <a:p>
            <a:pPr algn="just"/>
            <a:r>
              <a:rPr lang="ru-RU" sz="1400" b="1" i="1" dirty="0" smtClean="0">
                <a:solidFill>
                  <a:srgbClr val="FF0000"/>
                </a:solidFill>
              </a:rPr>
              <a:t>Гагарин</a:t>
            </a:r>
            <a:r>
              <a:rPr lang="ru-RU" sz="1400" b="1" i="1" dirty="0">
                <a:solidFill>
                  <a:srgbClr val="FF0000"/>
                </a:solidFill>
              </a:rPr>
              <a:t>, Титов, Нелюбов, Николаев, Быковский, Попович</a:t>
            </a:r>
            <a:r>
              <a:rPr lang="ru-RU" sz="1400" b="1" i="1" dirty="0" smtClean="0">
                <a:solidFill>
                  <a:srgbClr val="FF0000"/>
                </a:solidFill>
              </a:rPr>
              <a:t>».</a:t>
            </a:r>
            <a:endParaRPr lang="ru-RU" sz="1400" b="1" i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16315" y="636000"/>
            <a:ext cx="4249279" cy="28931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>
                <a:solidFill>
                  <a:srgbClr val="FF0000"/>
                </a:solidFill>
              </a:rPr>
              <a:t>25 </a:t>
            </a:r>
            <a:r>
              <a:rPr lang="ru-RU" sz="1400" b="1" dirty="0" smtClean="0">
                <a:solidFill>
                  <a:srgbClr val="FF0000"/>
                </a:solidFill>
              </a:rPr>
              <a:t>января 1961г  </a:t>
            </a:r>
            <a:r>
              <a:rPr lang="ru-RU" sz="1400" dirty="0"/>
              <a:t>приказом Главкома ВВС № 21 все члены группы были первыми зачислены на должности космонавтов.</a:t>
            </a:r>
          </a:p>
          <a:p>
            <a:pPr algn="just"/>
            <a:r>
              <a:rPr lang="ru-RU" sz="1400" b="1" dirty="0" smtClean="0">
                <a:solidFill>
                  <a:srgbClr val="FF0000"/>
                </a:solidFill>
              </a:rPr>
              <a:t>23 </a:t>
            </a:r>
            <a:r>
              <a:rPr lang="ru-RU" sz="1400" b="1" dirty="0">
                <a:solidFill>
                  <a:srgbClr val="FF0000"/>
                </a:solidFill>
              </a:rPr>
              <a:t>марта 1961 </a:t>
            </a:r>
            <a:r>
              <a:rPr lang="ru-RU" sz="1400" dirty="0"/>
              <a:t>года командиром отряда был назначен </a:t>
            </a:r>
            <a:r>
              <a:rPr lang="ru-RU" sz="1400" b="1" dirty="0">
                <a:solidFill>
                  <a:srgbClr val="FF0000"/>
                </a:solidFill>
              </a:rPr>
              <a:t>Юрий Гагарин</a:t>
            </a:r>
            <a:r>
              <a:rPr lang="ru-RU" sz="1400" dirty="0"/>
              <a:t>.</a:t>
            </a:r>
          </a:p>
          <a:p>
            <a:pPr algn="just"/>
            <a:r>
              <a:rPr lang="ru-RU" sz="1400" dirty="0" smtClean="0"/>
              <a:t>Королёв С.П. (главный </a:t>
            </a:r>
            <a:r>
              <a:rPr lang="ru-RU" sz="1400" dirty="0" err="1" smtClean="0"/>
              <a:t>контруктор</a:t>
            </a:r>
            <a:r>
              <a:rPr lang="ru-RU" sz="1400" dirty="0" smtClean="0"/>
              <a:t>) </a:t>
            </a:r>
            <a:r>
              <a:rPr lang="ru-RU" sz="1400" dirty="0"/>
              <a:t>очень торопился, так как были данные, что 20 апреля 1961 года своего человека в космос отправят американцы</a:t>
            </a:r>
            <a:r>
              <a:rPr lang="ru-RU" sz="1400" dirty="0" smtClean="0"/>
              <a:t>.</a:t>
            </a:r>
          </a:p>
          <a:p>
            <a:pPr algn="just"/>
            <a:r>
              <a:rPr lang="ru-RU" sz="1400" dirty="0" smtClean="0"/>
              <a:t>Поэтому </a:t>
            </a:r>
            <a:r>
              <a:rPr lang="ru-RU" sz="1400" dirty="0"/>
              <a:t>старт планировалось назначить между 11 и 17 апреля 1961 года. Того, кто полетит в космос, определили в последний момент — на заседании Государственной комиссии выбрали Гагарина, его дублёром был назначен Герман </a:t>
            </a:r>
            <a:r>
              <a:rPr lang="ru-RU" sz="1400" dirty="0" smtClean="0"/>
              <a:t>Титов.</a:t>
            </a:r>
            <a:endParaRPr lang="ru-RU" sz="1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3874" y="636000"/>
            <a:ext cx="2581807" cy="34389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36938" y="4262928"/>
            <a:ext cx="19356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err="1"/>
              <a:t>Серге́й</a:t>
            </a:r>
            <a:r>
              <a:rPr lang="ru-RU" sz="1100" dirty="0"/>
              <a:t> </a:t>
            </a:r>
            <a:r>
              <a:rPr lang="ru-RU" sz="1100" dirty="0" err="1"/>
              <a:t>Па́влович</a:t>
            </a:r>
            <a:r>
              <a:rPr lang="ru-RU" sz="1100" dirty="0"/>
              <a:t> </a:t>
            </a:r>
            <a:r>
              <a:rPr lang="ru-RU" sz="1100" dirty="0" smtClean="0"/>
              <a:t>Королёв Главный </a:t>
            </a:r>
            <a:r>
              <a:rPr lang="ru-RU" sz="1100" dirty="0"/>
              <a:t>конструктор ОКБ-1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41883" y="4902590"/>
            <a:ext cx="6840187" cy="18158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1400" dirty="0"/>
              <a:t>8 апреля 1961 на заседании Государственной комиссии по пуску космического корабля «Восток» было утверждено первое в истории задание человеку на космический полёт: Выполнить одновитковый полёт вокруг Земли на высоте 180—230 километров, продолжительностью 1 час 30 минут с посадкой в заданном районе. Цель полёта — проверить возможность пребывания человека в космосе на специально оборудованном корабле, проверить оборудование корабля в полёте, проверить связь корабля с Землёй, убедиться в надёжности средств приземления корабля и космонавта.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7001" y="3705461"/>
            <a:ext cx="4078593" cy="28822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-1" y="23257"/>
            <a:ext cx="7172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+mj-lt"/>
              </a:rPr>
              <a:t>Выбор космонавта и </a:t>
            </a:r>
            <a:r>
              <a:rPr lang="ru-RU" sz="3600" b="1" dirty="0" smtClean="0">
                <a:latin typeface="+mj-lt"/>
              </a:rPr>
              <a:t>подготовка </a:t>
            </a:r>
            <a:r>
              <a:rPr lang="ru-RU" sz="1400" b="1" dirty="0" smtClean="0"/>
              <a:t>[2]</a:t>
            </a:r>
            <a:endParaRPr lang="ru-RU" sz="1400" b="1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20486" y="6587667"/>
            <a:ext cx="28975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/>
              <a:t>Копия ракеты «Восток», ВДНХ, Москва</a:t>
            </a:r>
          </a:p>
        </p:txBody>
      </p:sp>
    </p:spTree>
    <p:extLst>
      <p:ext uri="{BB962C8B-B14F-4D97-AF65-F5344CB8AC3E}">
        <p14:creationId xmlns:p14="http://schemas.microsoft.com/office/powerpoint/2010/main" val="5060018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5000">
        <p15:prstTrans prst="pageCurlDouble"/>
      </p:transition>
    </mc:Choice>
    <mc:Fallback xmlns="">
      <p:transition spd="slow" advClick="0" advTm="3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5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8035" y="581063"/>
            <a:ext cx="4484082" cy="18158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latin typeface="+mj-lt"/>
              </a:rPr>
              <a:t>Старт корабля «Восток» с пилотом-космонавтом Юрием Алексеевичем Гагариным на борту был </a:t>
            </a:r>
            <a:r>
              <a:rPr lang="ru-RU" sz="1400" dirty="0" smtClean="0">
                <a:latin typeface="+mj-lt"/>
              </a:rPr>
              <a:t>произведён</a:t>
            </a:r>
          </a:p>
          <a:p>
            <a:pPr algn="just"/>
            <a:r>
              <a:rPr lang="ru-RU" sz="1400" dirty="0" smtClean="0">
                <a:latin typeface="+mj-lt"/>
              </a:rPr>
              <a:t> </a:t>
            </a:r>
            <a:r>
              <a:rPr lang="ru-RU" sz="1400" b="1" dirty="0">
                <a:solidFill>
                  <a:srgbClr val="FF0000"/>
                </a:solidFill>
                <a:latin typeface="+mj-lt"/>
              </a:rPr>
              <a:t>12 апреля 1961 года в 09:07 </a:t>
            </a:r>
            <a:r>
              <a:rPr lang="ru-RU" sz="1400" dirty="0">
                <a:latin typeface="+mj-lt"/>
              </a:rPr>
              <a:t>по московскому </a:t>
            </a:r>
            <a:r>
              <a:rPr lang="ru-RU" sz="1400" dirty="0" smtClean="0">
                <a:latin typeface="+mj-lt"/>
              </a:rPr>
              <a:t>времени с </a:t>
            </a:r>
            <a:r>
              <a:rPr lang="ru-RU" sz="1400" dirty="0">
                <a:latin typeface="+mj-lt"/>
              </a:rPr>
              <a:t>космодрома Байконур. </a:t>
            </a:r>
            <a:endParaRPr lang="ru-RU" sz="1400" dirty="0" smtClean="0">
              <a:latin typeface="+mj-lt"/>
            </a:endParaRPr>
          </a:p>
          <a:p>
            <a:pPr algn="just"/>
            <a:r>
              <a:rPr lang="ru-RU" sz="1400" dirty="0" smtClean="0">
                <a:latin typeface="+mj-lt"/>
              </a:rPr>
              <a:t>Позывной </a:t>
            </a:r>
            <a:r>
              <a:rPr lang="ru-RU" sz="1400" dirty="0">
                <a:latin typeface="+mj-lt"/>
              </a:rPr>
              <a:t>Гагарина во время полёта — «Кедр</a:t>
            </a:r>
            <a:r>
              <a:rPr lang="ru-RU" sz="1400" dirty="0" smtClean="0">
                <a:latin typeface="+mj-lt"/>
              </a:rPr>
              <a:t>».</a:t>
            </a:r>
          </a:p>
          <a:p>
            <a:pPr algn="just"/>
            <a:r>
              <a:rPr lang="ru-RU" sz="1400" dirty="0" smtClean="0">
                <a:latin typeface="+mj-lt"/>
              </a:rPr>
              <a:t> </a:t>
            </a:r>
            <a:r>
              <a:rPr lang="ru-RU" sz="1400" dirty="0">
                <a:latin typeface="+mj-lt"/>
              </a:rPr>
              <a:t>В самом начале подъёма ракеты Гагарин произнёс фразу, которая на сегодняшний день </a:t>
            </a:r>
            <a:r>
              <a:rPr lang="ru-RU" sz="1400" dirty="0" smtClean="0">
                <a:latin typeface="+mj-lt"/>
              </a:rPr>
              <a:t>стала крылатой</a:t>
            </a:r>
            <a:r>
              <a:rPr lang="ru-RU" sz="1400" dirty="0">
                <a:latin typeface="+mj-lt"/>
              </a:rPr>
              <a:t>: «Поехали!»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38746" y="3566609"/>
            <a:ext cx="4458800" cy="28931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1400" dirty="0"/>
              <a:t>На орбите Гагарин сообщал о своих ощущениях, состоянии корабля и наблюдениях. </a:t>
            </a:r>
            <a:endParaRPr lang="ru-RU" sz="1400" dirty="0" smtClean="0"/>
          </a:p>
          <a:p>
            <a:pPr algn="just"/>
            <a:r>
              <a:rPr lang="ru-RU" sz="1400" dirty="0" smtClean="0"/>
              <a:t>Он </a:t>
            </a:r>
            <a:r>
              <a:rPr lang="ru-RU" sz="1400" dirty="0"/>
              <a:t>в иллюминатор наблюдал Землю с её облачностью, горами, лесами, реками, морями, видел небо и Солнце, другие звёзды во время полёта в тени Земли. </a:t>
            </a:r>
            <a:endParaRPr lang="ru-RU" sz="1400" dirty="0" smtClean="0"/>
          </a:p>
          <a:p>
            <a:pPr algn="just"/>
            <a:r>
              <a:rPr lang="ru-RU" sz="1400" dirty="0" smtClean="0"/>
              <a:t>Ему </a:t>
            </a:r>
            <a:r>
              <a:rPr lang="ru-RU" sz="1400" dirty="0"/>
              <a:t>нравился вид Земли из космоса, так, он, в частности, записал на бортовой магнитофон такие слова</a:t>
            </a:r>
            <a:r>
              <a:rPr lang="ru-RU" sz="1400" dirty="0" smtClean="0"/>
              <a:t>:</a:t>
            </a:r>
            <a:endParaRPr lang="ru-RU" sz="1400" dirty="0"/>
          </a:p>
          <a:p>
            <a:pPr algn="just"/>
            <a:r>
              <a:rPr lang="ru-RU" sz="1400" dirty="0" smtClean="0"/>
              <a:t>    «Наблюдаю </a:t>
            </a:r>
            <a:r>
              <a:rPr lang="ru-RU" sz="1400" dirty="0"/>
              <a:t>облака над Землёй, мелкие кучевые, и тени от них. Красиво, красота!… </a:t>
            </a:r>
            <a:endParaRPr lang="ru-RU" sz="1400" dirty="0" smtClean="0"/>
          </a:p>
          <a:p>
            <a:pPr algn="just"/>
            <a:r>
              <a:rPr lang="ru-RU" sz="1400" dirty="0" smtClean="0"/>
              <a:t>Внимание</a:t>
            </a:r>
            <a:r>
              <a:rPr lang="ru-RU" sz="1400" dirty="0"/>
              <a:t>. Вижу горизонт Земли. Очень такой красивый ореол. Сначала радуга от самой поверхности Земли и вниз. Такая радуга переходит. Очень красиво</a:t>
            </a:r>
            <a:r>
              <a:rPr lang="ru-RU" sz="1400" dirty="0" smtClean="0"/>
              <a:t>!»</a:t>
            </a:r>
            <a:endParaRPr lang="ru-RU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8790398" y="667398"/>
            <a:ext cx="3187682" cy="246221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1400" dirty="0"/>
              <a:t>Гагарин </a:t>
            </a:r>
            <a:r>
              <a:rPr lang="ru-RU" sz="1400" dirty="0" smtClean="0"/>
              <a:t>на орбите провёл </a:t>
            </a:r>
            <a:r>
              <a:rPr lang="ru-RU" sz="1400" dirty="0"/>
              <a:t>простейшие эксперименты: пил, ел, делал записи карандашом. «Положив» карандаш рядом с собой, он случайно обнаружил, что тот моментально начал уплывать. Из этого Гагарин сделал вывод, что карандаши и прочие предметы в космосе лучше привязывать. Все свои ощущения и наблюдения он записывал на бортовой магнитофон.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35" y="2434320"/>
            <a:ext cx="2608717" cy="396524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18861" y="6408264"/>
            <a:ext cx="17473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/>
              <a:t>«Восток» перед стартом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5756" y="547535"/>
            <a:ext cx="3811003" cy="258080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168146" y="3233235"/>
            <a:ext cx="31283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12 апреля 1961 года. Дорога на космодром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7260" y="3599739"/>
            <a:ext cx="4493165" cy="282282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296521" y="6457971"/>
            <a:ext cx="3455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Записка Гагарина, написанная после полета</a:t>
            </a:r>
            <a:endParaRPr lang="ru-RU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2150896" y="-102643"/>
            <a:ext cx="40123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+mj-lt"/>
              </a:rPr>
              <a:t>Полёт в </a:t>
            </a:r>
            <a:r>
              <a:rPr lang="ru-RU" sz="3600" b="1" dirty="0" smtClean="0">
                <a:latin typeface="+mj-lt"/>
              </a:rPr>
              <a:t>космос </a:t>
            </a:r>
            <a:r>
              <a:rPr lang="ru-RU" sz="1400" b="1" dirty="0" smtClean="0"/>
              <a:t>[2,3,4]</a:t>
            </a:r>
            <a:endParaRPr lang="ru-RU" sz="1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089924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0">
        <p15:prstTrans prst="pageCurlDouble"/>
      </p:transition>
    </mc:Choice>
    <mc:Fallback xmlns="">
      <p:transition spd="slow" advClick="0" advTm="3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5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4384" y="5293158"/>
            <a:ext cx="11494819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/>
              <a:t>Первыми </a:t>
            </a:r>
            <a:r>
              <a:rPr lang="ru-RU" sz="1400" dirty="0"/>
              <a:t>людьми, которые встретили космонавта после полёта, оказались жена местного лесника Анна (</a:t>
            </a:r>
            <a:r>
              <a:rPr lang="ru-RU" sz="1400" dirty="0" err="1"/>
              <a:t>Анихайят</a:t>
            </a:r>
            <a:r>
              <a:rPr lang="ru-RU" sz="1400" dirty="0"/>
              <a:t>) </a:t>
            </a:r>
            <a:r>
              <a:rPr lang="ru-RU" sz="1400" dirty="0" err="1"/>
              <a:t>Тахтарова</a:t>
            </a:r>
            <a:r>
              <a:rPr lang="ru-RU" sz="1400" dirty="0"/>
              <a:t> и её шестилетняя внучка Рита (</a:t>
            </a:r>
            <a:r>
              <a:rPr lang="ru-RU" sz="1400" dirty="0" err="1"/>
              <a:t>Румия</a:t>
            </a:r>
            <a:r>
              <a:rPr lang="ru-RU" sz="1400" dirty="0" smtClean="0"/>
              <a:t>).</a:t>
            </a:r>
          </a:p>
          <a:p>
            <a:pPr algn="just"/>
            <a:r>
              <a:rPr lang="ru-RU" sz="1400" dirty="0" smtClean="0"/>
              <a:t> Вскоре </a:t>
            </a:r>
            <a:r>
              <a:rPr lang="ru-RU" sz="1400" dirty="0"/>
              <a:t>к месту событий прибыли военные из дивизиона и местные колхозники. Одна группа военных взяла под охрану спускаемый аппарат, а другая повезла Гагарина в расположение части. </a:t>
            </a:r>
            <a:endParaRPr lang="ru-RU" sz="1400" dirty="0" smtClean="0"/>
          </a:p>
          <a:p>
            <a:pPr algn="just"/>
            <a:r>
              <a:rPr lang="ru-RU" sz="1400" dirty="0" smtClean="0"/>
              <a:t>Оттуда </a:t>
            </a:r>
            <a:r>
              <a:rPr lang="ru-RU" sz="1400" dirty="0"/>
              <a:t>Гагарин по телефону отрапортовал командиру дивизии ПВО: </a:t>
            </a:r>
            <a:endParaRPr lang="ru-RU" sz="1400" dirty="0" smtClean="0"/>
          </a:p>
          <a:p>
            <a:pPr algn="just"/>
            <a:r>
              <a:rPr lang="ru-RU" sz="1400" b="1" i="1" dirty="0" smtClean="0">
                <a:solidFill>
                  <a:srgbClr val="FF0000"/>
                </a:solidFill>
              </a:rPr>
              <a:t>«</a:t>
            </a:r>
            <a:r>
              <a:rPr lang="ru-RU" sz="1400" b="1" i="1" dirty="0">
                <a:solidFill>
                  <a:srgbClr val="FF0000"/>
                </a:solidFill>
              </a:rPr>
              <a:t>Прошу передать главкому ВВС: задачу выполнил, приземлился в заданном районе, чувствую себя хорошо, ушибов и поломок нет. Гагарин»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510474" y="242987"/>
            <a:ext cx="4412352" cy="160043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>
                <a:solidFill>
                  <a:srgbClr val="FF0000"/>
                </a:solidFill>
              </a:rPr>
              <a:t>Выполнив один оборот вокруг Земли, в 10:53 на 106-й минуте корабль завершил полёт. </a:t>
            </a:r>
            <a:endParaRPr lang="ru-RU" sz="1400" b="1" dirty="0" smtClean="0">
              <a:solidFill>
                <a:srgbClr val="FF0000"/>
              </a:solidFill>
            </a:endParaRPr>
          </a:p>
          <a:p>
            <a:pPr algn="just"/>
            <a:r>
              <a:rPr lang="ru-RU" sz="1400" dirty="0" smtClean="0"/>
              <a:t>Из-за </a:t>
            </a:r>
            <a:r>
              <a:rPr lang="ru-RU" sz="1400" dirty="0"/>
              <a:t>сбоя в системе торможения спускаемый аппарат с Гагариным приземлился не в запланированной области в 110 км от Сталинграда, а в Саратовской области, неподалёку от Энгельса в районе сёл </a:t>
            </a:r>
            <a:r>
              <a:rPr lang="ru-RU" sz="1400" dirty="0" err="1"/>
              <a:t>Смеловка</a:t>
            </a:r>
            <a:r>
              <a:rPr lang="ru-RU" sz="1400" dirty="0"/>
              <a:t> и </a:t>
            </a:r>
            <a:r>
              <a:rPr lang="ru-RU" sz="1400" dirty="0" smtClean="0"/>
              <a:t>Подгорное.</a:t>
            </a:r>
            <a:endParaRPr lang="ru-RU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-1" y="135265"/>
            <a:ext cx="6602681" cy="160043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400" dirty="0"/>
              <a:t>В конце полёта произошла внештатная </a:t>
            </a:r>
            <a:r>
              <a:rPr lang="ru-RU" sz="1400" dirty="0" smtClean="0"/>
              <a:t>ситуация:</a:t>
            </a:r>
          </a:p>
          <a:p>
            <a:r>
              <a:rPr lang="ru-RU" sz="1400" dirty="0" smtClean="0"/>
              <a:t>В </a:t>
            </a:r>
            <a:r>
              <a:rPr lang="ru-RU" sz="1400" dirty="0"/>
              <a:t>течение 10 минут перед входом в атмосферу корабль беспорядочно кувыркался со скоростью 1 оборот в секунду. </a:t>
            </a:r>
            <a:endParaRPr lang="ru-RU" sz="1400" dirty="0" smtClean="0"/>
          </a:p>
          <a:p>
            <a:r>
              <a:rPr lang="ru-RU" sz="1400" dirty="0" smtClean="0"/>
              <a:t>После </a:t>
            </a:r>
            <a:r>
              <a:rPr lang="ru-RU" sz="1400" dirty="0"/>
              <a:t>входа капсулы в атмосферу загорелась обшивка по стёклам иллюминаторов потекли струйки расплавленного металла, а сама кабина начала потрескивать. </a:t>
            </a:r>
            <a:endParaRPr lang="ru-RU" sz="1400" dirty="0" smtClean="0"/>
          </a:p>
          <a:p>
            <a:r>
              <a:rPr lang="ru-RU" sz="1400" dirty="0" smtClean="0"/>
              <a:t>На </a:t>
            </a:r>
            <a:r>
              <a:rPr lang="ru-RU" sz="1400" dirty="0"/>
              <a:t>высоте 7 км в соответствии с планом полёта Гагарин катапультировался, после чего капсула и космонавт стали спускаться на парашютах раздельно.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304" y="1936817"/>
            <a:ext cx="3797137" cy="28098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3138" y="4793229"/>
            <a:ext cx="34794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Спускаемый аппарат </a:t>
            </a:r>
            <a:r>
              <a:rPr lang="ru-RU" sz="1200" dirty="0" smtClean="0"/>
              <a:t>приземлился</a:t>
            </a:r>
            <a:endParaRPr lang="ru-RU" sz="12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5844" y="1945300"/>
            <a:ext cx="3823359" cy="286751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514608" y="4822049"/>
            <a:ext cx="332459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/>
              <a:t>Спускаемый аппарат космического корабля «Восток» в музее РКК «Энергия».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8602" y="1843425"/>
            <a:ext cx="2168397" cy="314388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655127" y="4988013"/>
            <a:ext cx="293320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/>
              <a:t>«Литературная </a:t>
            </a:r>
            <a:r>
              <a:rPr lang="ru-RU" sz="1100" dirty="0" smtClean="0"/>
              <a:t>газета» 13 </a:t>
            </a:r>
            <a:r>
              <a:rPr lang="ru-RU" sz="1100" dirty="0"/>
              <a:t>апреля 1961 года </a:t>
            </a:r>
          </a:p>
        </p:txBody>
      </p:sp>
    </p:spTree>
    <p:extLst>
      <p:ext uri="{BB962C8B-B14F-4D97-AF65-F5344CB8AC3E}">
        <p14:creationId xmlns:p14="http://schemas.microsoft.com/office/powerpoint/2010/main" val="23595046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0">
        <p15:prstTrans prst="pageCurlDouble"/>
      </p:transition>
    </mc:Choice>
    <mc:Fallback xmlns="">
      <p:transition spd="slow" advClick="0" advTm="3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5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0629" y="2222583"/>
            <a:ext cx="6863937" cy="20313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400" dirty="0"/>
              <a:t>14 апреля за Гагариным прилетел </a:t>
            </a:r>
            <a:r>
              <a:rPr lang="ru-RU" sz="1400" dirty="0" smtClean="0"/>
              <a:t>Ил-18. На </a:t>
            </a:r>
            <a:r>
              <a:rPr lang="ru-RU" sz="1400" dirty="0"/>
              <a:t>подлёте к Москве к самолёту присоединился почётный авиационный эскорт, состоящий из семи </a:t>
            </a:r>
            <a:r>
              <a:rPr lang="ru-RU" sz="1400" dirty="0" smtClean="0"/>
              <a:t>истребителей МиГ-17. </a:t>
            </a:r>
            <a:r>
              <a:rPr lang="ru-RU" sz="1400" dirty="0"/>
              <a:t>Самолёты с эскортом торжественным строем прошли над центром Москвы, над Красной площадью, затем произвели посадку в </a:t>
            </a:r>
            <a:r>
              <a:rPr lang="ru-RU" sz="1400" dirty="0" smtClean="0"/>
              <a:t>аэропорту Внуково, </a:t>
            </a:r>
            <a:r>
              <a:rPr lang="ru-RU" sz="1400" dirty="0"/>
              <a:t>там Гагарина ожидал грандиозный приём: ликующие люди, журналисты и операторы, руководство страны</a:t>
            </a:r>
            <a:r>
              <a:rPr lang="ru-RU" sz="1400" dirty="0" smtClean="0"/>
              <a:t>.</a:t>
            </a:r>
          </a:p>
          <a:p>
            <a:r>
              <a:rPr lang="ru-RU" sz="1400" dirty="0" smtClean="0"/>
              <a:t> </a:t>
            </a:r>
            <a:r>
              <a:rPr lang="ru-RU" sz="1400" dirty="0"/>
              <a:t>Самолёт подрулил к центральному зданию аэропорта, спустили трап, и первым по нему сошёл Гагарин. От самолёта до правительственных трибун была протянута ярко-красная ковровая дорожка, по ней и пошёл </a:t>
            </a:r>
            <a:r>
              <a:rPr lang="ru-RU" sz="1400" dirty="0" smtClean="0"/>
              <a:t>космонавт.</a:t>
            </a:r>
            <a:endParaRPr lang="ru-RU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7126918" y="2991091"/>
            <a:ext cx="4918550" cy="37548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1400" dirty="0"/>
              <a:t>На Красной площади прошёл </a:t>
            </a:r>
            <a:r>
              <a:rPr lang="ru-RU" sz="1400" dirty="0" smtClean="0"/>
              <a:t>митинг.</a:t>
            </a:r>
          </a:p>
          <a:p>
            <a:pPr algn="just"/>
            <a:r>
              <a:rPr lang="ru-RU" sz="1400" dirty="0" smtClean="0"/>
              <a:t>Подойдя </a:t>
            </a:r>
            <a:r>
              <a:rPr lang="ru-RU" sz="1400" dirty="0"/>
              <a:t>к трибуне, Юрий Гагарин отрапортовал Никите </a:t>
            </a:r>
            <a:r>
              <a:rPr lang="ru-RU" sz="1400" dirty="0" smtClean="0"/>
              <a:t>Хрущёву:</a:t>
            </a:r>
            <a:endParaRPr lang="ru-RU" sz="1400" dirty="0"/>
          </a:p>
          <a:p>
            <a:pPr algn="just"/>
            <a:r>
              <a:rPr lang="ru-RU" sz="1400" b="1" i="1" dirty="0" smtClean="0"/>
              <a:t>    «Товарищ </a:t>
            </a:r>
            <a:r>
              <a:rPr lang="ru-RU" sz="1400" b="1" i="1" dirty="0"/>
              <a:t>Первый секретарь Центрального Комитета Коммунистической партии Советского Союза, Председатель Совета Министров СССР! Рад доложить вам, что задание Центрального Комитета Коммунистической партии и Советского правительства выполнено</a:t>
            </a:r>
            <a:r>
              <a:rPr lang="ru-RU" sz="1400" b="1" i="1" dirty="0" smtClean="0"/>
              <a:t>…»</a:t>
            </a:r>
          </a:p>
          <a:p>
            <a:pPr algn="just"/>
            <a:r>
              <a:rPr lang="ru-RU" sz="1400" dirty="0" smtClean="0"/>
              <a:t>Хрущёв </a:t>
            </a:r>
            <a:r>
              <a:rPr lang="ru-RU" sz="1400" dirty="0"/>
              <a:t>объявил о присвоении Гагарину званий Герой Советского Союза и «Лётчик-космонавт СССР». </a:t>
            </a:r>
            <a:endParaRPr lang="ru-RU" sz="1400" dirty="0" smtClean="0"/>
          </a:p>
          <a:p>
            <a:pPr algn="just"/>
            <a:r>
              <a:rPr lang="ru-RU" sz="1400" dirty="0" smtClean="0"/>
              <a:t>Торжества </a:t>
            </a:r>
            <a:r>
              <a:rPr lang="ru-RU" sz="1400" dirty="0"/>
              <a:t>продолжились на приёме в </a:t>
            </a:r>
            <a:r>
              <a:rPr lang="ru-RU" sz="1400" dirty="0" smtClean="0"/>
              <a:t>Кремле. </a:t>
            </a:r>
          </a:p>
          <a:p>
            <a:pPr algn="just"/>
            <a:r>
              <a:rPr lang="ru-RU" sz="1400" dirty="0" smtClean="0"/>
              <a:t>Леонид </a:t>
            </a:r>
            <a:r>
              <a:rPr lang="ru-RU" sz="1400" dirty="0"/>
              <a:t>Брежнев вручил Гагарину «Золотую Звезду» Героя Советского Союза и орден Ленина. </a:t>
            </a:r>
            <a:endParaRPr lang="ru-RU" sz="1400" dirty="0" smtClean="0"/>
          </a:p>
          <a:p>
            <a:pPr algn="just"/>
            <a:r>
              <a:rPr lang="ru-RU" sz="1400" dirty="0" smtClean="0"/>
              <a:t>На </a:t>
            </a:r>
            <a:r>
              <a:rPr lang="ru-RU" sz="1400" dirty="0"/>
              <a:t>следующий день состоялась пресс-конференция, на которой Гагарину и конструкторам задавали вопросы зарубежные журналисты</a:t>
            </a:r>
            <a:r>
              <a:rPr lang="ru-RU" sz="1400" dirty="0" smtClean="0"/>
              <a:t>.</a:t>
            </a:r>
            <a:endParaRPr lang="ru-RU" sz="11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616" y="4304163"/>
            <a:ext cx="3248124" cy="220222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14191" y="724792"/>
            <a:ext cx="42632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«Ах</a:t>
            </a:r>
            <a:r>
              <a:rPr lang="ru-RU" b="1" i="1" dirty="0">
                <a:solidFill>
                  <a:srgbClr val="FF0000"/>
                </a:solidFill>
              </a:rPr>
              <a:t>, этот день двенадцатый апреля, Как он пронёсся по людским сердцам!.. Казалось, мир невольно стал добрее, Своей победой потрясённый </a:t>
            </a:r>
            <a:r>
              <a:rPr lang="ru-RU" b="1" i="1" dirty="0" smtClean="0">
                <a:solidFill>
                  <a:srgbClr val="FF0000"/>
                </a:solidFill>
              </a:rPr>
              <a:t>сам»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5226" y="78461"/>
            <a:ext cx="3685081" cy="24382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1998" y="78461"/>
            <a:ext cx="76239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+mj-lt"/>
              </a:rPr>
              <a:t>Встреча </a:t>
            </a:r>
            <a:r>
              <a:rPr lang="ru-RU" sz="3600" b="1" dirty="0" smtClean="0">
                <a:latin typeface="+mj-lt"/>
              </a:rPr>
              <a:t>Гагарина в Москве </a:t>
            </a:r>
            <a:r>
              <a:rPr lang="ru-RU" sz="1400" b="1" dirty="0" smtClean="0"/>
              <a:t>[2,3,4,5]</a:t>
            </a:r>
            <a:endParaRPr lang="ru-RU" sz="1400" b="1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4191" y="1910718"/>
            <a:ext cx="42632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Отрывок из стихотворения  А.  Твардовского «Памяти Гагарина»</a:t>
            </a:r>
            <a:endParaRPr lang="ru-RU" sz="1100" dirty="0"/>
          </a:p>
        </p:txBody>
      </p:sp>
      <p:sp>
        <p:nvSpPr>
          <p:cNvPr id="15" name="TextBox 14"/>
          <p:cNvSpPr txBox="1"/>
          <p:nvPr/>
        </p:nvSpPr>
        <p:spPr>
          <a:xfrm>
            <a:off x="941781" y="6572639"/>
            <a:ext cx="24463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Юрий Гагарин на красной дорожке</a:t>
            </a:r>
            <a:endParaRPr lang="ru-RU" sz="1100" dirty="0"/>
          </a:p>
        </p:txBody>
      </p:sp>
      <p:sp>
        <p:nvSpPr>
          <p:cNvPr id="16" name="TextBox 15"/>
          <p:cNvSpPr txBox="1"/>
          <p:nvPr/>
        </p:nvSpPr>
        <p:spPr>
          <a:xfrm>
            <a:off x="8265226" y="2516757"/>
            <a:ext cx="39267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err="1"/>
              <a:t>Н.С.Хрущев,Ю.А.Гагарин</a:t>
            </a:r>
            <a:r>
              <a:rPr lang="ru-RU" sz="1100" dirty="0"/>
              <a:t> и </a:t>
            </a:r>
            <a:r>
              <a:rPr lang="ru-RU" sz="1100" dirty="0" err="1"/>
              <a:t>Л.И.Брежнев</a:t>
            </a:r>
            <a:r>
              <a:rPr lang="ru-RU" sz="1100" dirty="0"/>
              <a:t> на трибуне мавзолея. 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0155" y="-938802"/>
            <a:ext cx="1754941" cy="289490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3512" y="4339876"/>
            <a:ext cx="958045" cy="188518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677432" y="6311029"/>
            <a:ext cx="1828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/>
              <a:t>Герой Советского Союза</a:t>
            </a:r>
          </a:p>
        </p:txBody>
      </p:sp>
    </p:spTree>
    <p:extLst>
      <p:ext uri="{BB962C8B-B14F-4D97-AF65-F5344CB8AC3E}">
        <p14:creationId xmlns:p14="http://schemas.microsoft.com/office/powerpoint/2010/main" val="33825900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0">
        <p15:prstTrans prst="pageCurlDouble"/>
      </p:transition>
    </mc:Choice>
    <mc:Fallback xmlns="">
      <p:transition spd="slow" advClick="0" advTm="3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1087</TotalTime>
  <Words>2438</Words>
  <Application>Microsoft Office PowerPoint</Application>
  <PresentationFormat>Широкоэкранный</PresentationFormat>
  <Paragraphs>173</Paragraphs>
  <Slides>14</Slides>
  <Notes>1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Тема Office</vt:lpstr>
      <vt:lpstr>Презентация PowerPoint</vt:lpstr>
      <vt:lpstr>Хронология развития отечественной космонавтики [1,4]</vt:lpstr>
      <vt:lpstr>Детство и юность Ю.А. Гагарина [2,3,4]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Даниил</dc:creator>
  <cp:lastModifiedBy>User</cp:lastModifiedBy>
  <cp:revision>111</cp:revision>
  <dcterms:created xsi:type="dcterms:W3CDTF">2021-02-11T16:16:32Z</dcterms:created>
  <dcterms:modified xsi:type="dcterms:W3CDTF">2021-03-10T12:30:15Z</dcterms:modified>
</cp:coreProperties>
</file>