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70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20F1C-E093-4397-B443-42A80051DB9F}" v="345" dt="2021-02-08T18:13:22.576"/>
    <p1510:client id="{2C8737CD-46D5-4BC7-93CB-3F238239FD02}" v="506" dt="2021-03-08T14:34:48.462"/>
    <p1510:client id="{A4BBC270-2ED6-4497-A0D8-3140F85414C0}" v="348" dt="2021-03-10T18:39:32.995"/>
    <p1510:client id="{BB09146E-38E0-4E4D-96B8-BC1042AB89E5}" v="219" dt="2021-02-28T16:53:30.940"/>
    <p1510:client id="{EB74EB26-AE19-4F2D-8DBB-C96A2C837529}" v="289" dt="2021-02-21T15:32:32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9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4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3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8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6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36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1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0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7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9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5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teropa.ru/" TargetMode="External"/><Relationship Id="rId2" Type="http://schemas.openxmlformats.org/officeDocument/2006/relationships/hyperlink" Target="https://cosmosplanet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природа, обла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B48C646-7A2B-446D-B3F3-2399A3CD0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58" r="-1" b="12057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C91E93A7-6C7F-4F77-9CB0-280D958EF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8E22E0-F642-49FA-8861-4039C26D5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9" y="4336761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ru-RU" sz="4400">
                <a:solidFill>
                  <a:srgbClr val="EBEBEB"/>
                </a:solidFill>
                <a:latin typeface="Times New Roman"/>
                <a:ea typeface="+mj-lt"/>
                <a:cs typeface="Times New Roman"/>
              </a:rPr>
              <a:t>Хроники познания космоса</a:t>
            </a:r>
            <a:endParaRPr lang="ru-RU" sz="4400">
              <a:solidFill>
                <a:srgbClr val="EBEBEB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F869EF-7082-4E6F-977A-9489D878E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7" y="5276676"/>
            <a:ext cx="10795790" cy="93362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АВТОР: ШАТСКИХ ВАРВАРА</a:t>
            </a:r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5А КЛАСС ШКОЛА№ 45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7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AEF28A3-012D-4640-B8B8-1EF6EAF72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B2F1C2-14D3-4A53-B329-323795BCF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94E879E-1515-4211-8F1B-B68A92B2C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7137E7D-1F4E-498A-97D1-0E1FE6FC6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1375183-B6E5-43E0-B28F-39EC90838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67F36BD-A8AF-4304-A662-1007CC17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5D9095F-2809-4A90-A032-250AC21C3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9027D7BF-C282-4477-A406-245C3F26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AC3C43D8-426E-472E-A8E8-C41BF7A876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52DCAE0E-B8DE-4C42-A48F-FA0C8345A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9647F54-801D-44AB-8284-EDDFF77631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FD2669AB-35DB-41EC-BE9C-DA80B60A3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xmlns="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xmlns="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800B6-C403-4B69-8B89-70A4EDFE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86" y="374949"/>
            <a:ext cx="6312838" cy="7105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Первый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полёт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человека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 в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космос</a:t>
            </a:r>
            <a:endParaRPr lang="en-US" b="1" dirty="0" err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933EAB-FED3-4BDC-BCB7-E3FBA2A1D17C}"/>
              </a:ext>
            </a:extLst>
          </p:cNvPr>
          <p:cNvSpPr txBox="1"/>
          <p:nvPr/>
        </p:nvSpPr>
        <p:spPr>
          <a:xfrm>
            <a:off x="618186" y="2240924"/>
            <a:ext cx="6237461" cy="42914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200" dirty="0">
                <a:latin typeface="Times New Roman"/>
                <a:cs typeface="Times New Roman"/>
              </a:rPr>
              <a:t>12 </a:t>
            </a:r>
            <a:r>
              <a:rPr lang="en-US" sz="2200" dirty="0" err="1">
                <a:latin typeface="Times New Roman"/>
                <a:cs typeface="Times New Roman"/>
              </a:rPr>
              <a:t>апреля</a:t>
            </a:r>
            <a:r>
              <a:rPr lang="en-US" sz="2200" dirty="0">
                <a:latin typeface="Times New Roman"/>
                <a:cs typeface="Times New Roman"/>
              </a:rPr>
              <a:t> 1961 </a:t>
            </a:r>
            <a:r>
              <a:rPr lang="en-US" sz="2200" dirty="0" err="1">
                <a:latin typeface="Times New Roman"/>
                <a:cs typeface="Times New Roman"/>
              </a:rPr>
              <a:t>года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Юрий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Гагарин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стал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первым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человеком</a:t>
            </a:r>
            <a:r>
              <a:rPr lang="en-US" sz="2200" dirty="0">
                <a:latin typeface="Times New Roman"/>
                <a:cs typeface="Times New Roman"/>
              </a:rPr>
              <a:t> в </a:t>
            </a:r>
            <a:r>
              <a:rPr lang="en-US" sz="2200" dirty="0" err="1">
                <a:latin typeface="Times New Roman"/>
                <a:cs typeface="Times New Roman"/>
              </a:rPr>
              <a:t>мировой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истории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 smtClean="0">
                <a:latin typeface="Times New Roman"/>
                <a:cs typeface="Times New Roman"/>
              </a:rPr>
              <a:t>совершившим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полёт</a:t>
            </a:r>
            <a:r>
              <a:rPr lang="en-US" sz="2200" dirty="0">
                <a:latin typeface="Times New Roman"/>
                <a:cs typeface="Times New Roman"/>
              </a:rPr>
              <a:t> в </a:t>
            </a:r>
            <a:r>
              <a:rPr lang="en-US" sz="2200" dirty="0" err="1">
                <a:latin typeface="Times New Roman"/>
                <a:cs typeface="Times New Roman"/>
              </a:rPr>
              <a:t>космическое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пространство</a:t>
            </a:r>
            <a:r>
              <a:rPr lang="en-US" sz="2200" dirty="0">
                <a:latin typeface="Times New Roman"/>
                <a:cs typeface="Times New Roman"/>
              </a:rPr>
              <a:t>. </a:t>
            </a:r>
            <a:r>
              <a:rPr lang="en-US" sz="2200" dirty="0" err="1">
                <a:latin typeface="Times New Roman"/>
                <a:cs typeface="Times New Roman"/>
              </a:rPr>
              <a:t>Ракета-носитель</a:t>
            </a:r>
            <a:r>
              <a:rPr lang="en-US" sz="2200" dirty="0">
                <a:latin typeface="Times New Roman"/>
                <a:cs typeface="Times New Roman"/>
              </a:rPr>
              <a:t> «</a:t>
            </a:r>
            <a:r>
              <a:rPr lang="en-US" sz="2200" dirty="0" err="1">
                <a:latin typeface="Times New Roman"/>
                <a:cs typeface="Times New Roman"/>
              </a:rPr>
              <a:t>Восток</a:t>
            </a:r>
            <a:r>
              <a:rPr lang="en-US" sz="2200" dirty="0">
                <a:latin typeface="Times New Roman"/>
                <a:cs typeface="Times New Roman"/>
              </a:rPr>
              <a:t>» с </a:t>
            </a:r>
            <a:r>
              <a:rPr lang="en-US" sz="2200" dirty="0" err="1">
                <a:latin typeface="Times New Roman"/>
                <a:cs typeface="Times New Roman"/>
              </a:rPr>
              <a:t>кораблём</a:t>
            </a:r>
            <a:r>
              <a:rPr lang="en-US" sz="2200" dirty="0">
                <a:latin typeface="Times New Roman"/>
                <a:cs typeface="Times New Roman"/>
              </a:rPr>
              <a:t> «Восток-1», </a:t>
            </a:r>
            <a:r>
              <a:rPr lang="en-US" sz="2200" dirty="0" err="1">
                <a:latin typeface="Times New Roman"/>
                <a:cs typeface="Times New Roman"/>
              </a:rPr>
              <a:t>на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борту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которого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находился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Гагарин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была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запущена</a:t>
            </a:r>
            <a:r>
              <a:rPr lang="en-US" sz="2200" dirty="0">
                <a:latin typeface="Times New Roman"/>
                <a:cs typeface="Times New Roman"/>
              </a:rPr>
              <a:t> с </a:t>
            </a:r>
            <a:r>
              <a:rPr lang="en-US" sz="2200" dirty="0" err="1">
                <a:latin typeface="Times New Roman"/>
                <a:cs typeface="Times New Roman"/>
              </a:rPr>
              <a:t>космодрома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Байконур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  <a:r>
              <a:rPr lang="ru-RU" sz="2200" dirty="0" smtClean="0">
                <a:latin typeface="Times New Roman"/>
                <a:cs typeface="Times New Roman"/>
              </a:rPr>
              <a:t>         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200" dirty="0" smtClean="0">
                <a:latin typeface="Times New Roman"/>
                <a:cs typeface="Times New Roman"/>
              </a:rPr>
              <a:t>В9:07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по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московскому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времени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произошел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 smtClean="0">
                <a:latin typeface="Times New Roman"/>
                <a:cs typeface="Times New Roman"/>
              </a:rPr>
              <a:t>старт</a:t>
            </a:r>
            <a:endParaRPr lang="ru-RU" sz="2200" dirty="0" smtClean="0">
              <a:latin typeface="Times New Roman"/>
              <a:cs typeface="Times New Roman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200" dirty="0" err="1" smtClean="0">
                <a:latin typeface="Times New Roman"/>
                <a:cs typeface="Times New Roman"/>
              </a:rPr>
              <a:t>космического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корабля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  <a:endParaRPr lang="ru-RU" sz="2200" dirty="0">
              <a:latin typeface="Times New Roman"/>
              <a:cs typeface="Times New Roman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200" dirty="0" err="1">
                <a:latin typeface="Times New Roman"/>
                <a:cs typeface="Times New Roman"/>
              </a:rPr>
              <a:t>Как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только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ракета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оторвалась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от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земли</a:t>
            </a:r>
            <a:r>
              <a:rPr lang="en-US" sz="2200" dirty="0">
                <a:latin typeface="Times New Roman"/>
                <a:cs typeface="Times New Roman"/>
              </a:rPr>
              <a:t>, </a:t>
            </a:r>
            <a:r>
              <a:rPr lang="en-US" sz="2200" dirty="0" err="1">
                <a:latin typeface="Times New Roman"/>
                <a:cs typeface="Times New Roman"/>
              </a:rPr>
              <a:t>он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воскликнул</a:t>
            </a:r>
            <a:r>
              <a:rPr lang="en-US" sz="2200" dirty="0">
                <a:latin typeface="Times New Roman"/>
                <a:cs typeface="Times New Roman"/>
              </a:rPr>
              <a:t>: «</a:t>
            </a:r>
            <a:r>
              <a:rPr lang="en-US" sz="2200" dirty="0" err="1">
                <a:latin typeface="Times New Roman"/>
                <a:cs typeface="Times New Roman"/>
              </a:rPr>
              <a:t>Поехали</a:t>
            </a:r>
            <a:r>
              <a:rPr lang="en-US" sz="2200" dirty="0">
                <a:latin typeface="Times New Roman"/>
                <a:cs typeface="Times New Roman"/>
              </a:rPr>
              <a:t>!» </a:t>
            </a:r>
            <a:r>
              <a:rPr lang="en-US" sz="2200" dirty="0" err="1">
                <a:latin typeface="Times New Roman"/>
                <a:cs typeface="Times New Roman"/>
              </a:rPr>
              <a:t>Начался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первый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полет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Гагарина</a:t>
            </a:r>
            <a:r>
              <a:rPr lang="en-US" sz="2200" dirty="0">
                <a:latin typeface="Times New Roman"/>
                <a:cs typeface="Times New Roman"/>
              </a:rPr>
              <a:t> в </a:t>
            </a:r>
            <a:r>
              <a:rPr lang="en-US" sz="2200" dirty="0" err="1">
                <a:latin typeface="Times New Roman"/>
                <a:cs typeface="Times New Roman"/>
              </a:rPr>
              <a:t>космос.Длительность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этого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полёта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составила</a:t>
            </a:r>
            <a:r>
              <a:rPr lang="en-US" sz="2200" dirty="0">
                <a:latin typeface="Times New Roman"/>
                <a:cs typeface="Times New Roman"/>
              </a:rPr>
              <a:t> 108 </a:t>
            </a:r>
            <a:r>
              <a:rPr lang="en-US" sz="2200" dirty="0" err="1">
                <a:latin typeface="Times New Roman"/>
                <a:cs typeface="Times New Roman"/>
              </a:rPr>
              <a:t>минут</a:t>
            </a:r>
            <a:r>
              <a:rPr lang="en-US" sz="2200" dirty="0">
                <a:latin typeface="Times New Roman"/>
                <a:cs typeface="Times New Roman"/>
              </a:rPr>
              <a:t>, </a:t>
            </a:r>
            <a:r>
              <a:rPr lang="en-US" sz="2200" dirty="0" err="1">
                <a:latin typeface="Times New Roman"/>
                <a:cs typeface="Times New Roman"/>
              </a:rPr>
              <a:t>за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это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время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корабль-спутник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сделал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один-единственный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оборот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вокруг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земного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шара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</a:p>
          <a:p>
            <a:pPr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latin typeface="Times New Roman"/>
              <a:cs typeface="Times New Roman"/>
            </a:endParaRPr>
          </a:p>
          <a:p>
            <a:pPr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/>
          </a:p>
          <a:p>
            <a:pPr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614F2E-27E4-46F4-AA84-F02E62230747}"/>
              </a:ext>
            </a:extLst>
          </p:cNvPr>
          <p:cNvSpPr txBox="1"/>
          <p:nvPr/>
        </p:nvSpPr>
        <p:spPr>
          <a:xfrm>
            <a:off x="8606287" y="47100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B1AB4A-F9E2-4525-B0FE-C609D7525BA5}"/>
              </a:ext>
            </a:extLst>
          </p:cNvPr>
          <p:cNvSpPr txBox="1"/>
          <p:nvPr/>
        </p:nvSpPr>
        <p:spPr>
          <a:xfrm>
            <a:off x="6090249" y="3559834"/>
            <a:ext cx="35627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026" name="Picture 2" descr="https://i.ytimg.com/vi/o6W63HTBf5M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52" y="3010935"/>
            <a:ext cx="4267155" cy="33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8.pikabu.ru/post_img/2016/04/12/0/og_og_1460408873282319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47" y="539795"/>
            <a:ext cx="4414656" cy="245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0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5DC456-07CA-4830-8F30-99C9EE226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0766" y="-4945173"/>
            <a:ext cx="8825658" cy="267764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8AC226-A606-4A5A-8564-C23653197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012" y="-3130167"/>
            <a:ext cx="8825658" cy="86142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B121DF-B1A9-481A-B9F4-3D2EDFBE0C26}"/>
              </a:ext>
            </a:extLst>
          </p:cNvPr>
          <p:cNvSpPr txBox="1"/>
          <p:nvPr/>
        </p:nvSpPr>
        <p:spPr>
          <a:xfrm>
            <a:off x="943155" y="1072551"/>
            <a:ext cx="377836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Несмотря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достижения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советской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науки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изучению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естественного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спутника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земли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первым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пилотируемым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кораблем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приземлившимся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Луну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стал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американский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«Аполлон-11»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первым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ее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поверхность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июля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1969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года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ступил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американец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Нил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Армстронг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en-US"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5838D52-CD90-4CFB-9E2F-EA6E212E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098" y="1378422"/>
            <a:ext cx="5359879" cy="43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91A5E26-1F21-459D-8C03-ADB057B090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482E050-E5F8-4956-A03A-380EF0A7FE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7407"/>
          <a:stretch/>
        </p:blipFill>
        <p:spPr>
          <a:xfrm>
            <a:off x="20" y="-143764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A54AFE-0C8D-48B4-9C8C-B0D45115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8" y="518222"/>
            <a:ext cx="8609997" cy="6360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/>
                <a:cs typeface="Times New Roman"/>
              </a:rPr>
              <a:t>Изучение</a:t>
            </a:r>
            <a:r>
              <a:rPr lang="en-US" sz="4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/>
                <a:cs typeface="Times New Roman"/>
              </a:rPr>
              <a:t>космоса</a:t>
            </a:r>
            <a:r>
              <a:rPr lang="en-US" sz="4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lang="en-US" sz="4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/>
                <a:cs typeface="Times New Roman"/>
              </a:rPr>
              <a:t>данный</a:t>
            </a:r>
            <a:r>
              <a:rPr lang="en-US" sz="4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/>
                <a:cs typeface="Times New Roman"/>
              </a:rPr>
              <a:t>момент</a:t>
            </a:r>
            <a:endParaRPr lang="en-US"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916050-1C0D-4A29-B9FB-BE122ECA9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35" y="5208701"/>
            <a:ext cx="9303135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buFont typeface="Wingdings" charset="2"/>
              <a:buChar char="v"/>
            </a:pPr>
            <a:r>
              <a:rPr lang="en-US" sz="2400" cap="all" dirty="0" err="1">
                <a:solidFill>
                  <a:schemeClr val="tx1"/>
                </a:solidFill>
                <a:latin typeface="Times New Roman"/>
                <a:cs typeface="Times New Roman"/>
              </a:rPr>
              <a:t>сейчас</a:t>
            </a:r>
            <a:r>
              <a:rPr lang="en-US" sz="2400" cap="all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cap="all" dirty="0" err="1">
                <a:solidFill>
                  <a:schemeClr val="tx1"/>
                </a:solidFill>
                <a:latin typeface="Times New Roman"/>
                <a:cs typeface="Times New Roman"/>
              </a:rPr>
              <a:t>учёные</a:t>
            </a:r>
            <a:r>
              <a:rPr lang="en-US" sz="2400" cap="all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cap="all" dirty="0" err="1">
                <a:solidFill>
                  <a:schemeClr val="tx1"/>
                </a:solidFill>
                <a:latin typeface="Times New Roman"/>
                <a:cs typeface="Times New Roman"/>
              </a:rPr>
              <a:t>продолжают</a:t>
            </a:r>
            <a:r>
              <a:rPr lang="en-US" sz="2400" cap="all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cap="all" dirty="0" err="1">
                <a:solidFill>
                  <a:schemeClr val="tx1"/>
                </a:solidFill>
                <a:latin typeface="Times New Roman"/>
                <a:cs typeface="Times New Roman"/>
              </a:rPr>
              <a:t>активно</a:t>
            </a:r>
            <a:r>
              <a:rPr lang="en-US" sz="2400" cap="all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cap="all" dirty="0" err="1">
                <a:solidFill>
                  <a:schemeClr val="tx1"/>
                </a:solidFill>
                <a:latin typeface="Times New Roman"/>
                <a:cs typeface="Times New Roman"/>
              </a:rPr>
              <a:t>изучать</a:t>
            </a:r>
            <a:r>
              <a:rPr lang="en-US" sz="2400" cap="all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cap="all" dirty="0" err="1">
                <a:solidFill>
                  <a:schemeClr val="tx1"/>
                </a:solidFill>
                <a:latin typeface="Times New Roman"/>
                <a:cs typeface="Times New Roman"/>
              </a:rPr>
              <a:t>космос</a:t>
            </a:r>
            <a:r>
              <a:rPr lang="en-US" sz="2400" cap="all" dirty="0">
                <a:solidFill>
                  <a:schemeClr val="tx1"/>
                </a:solidFill>
                <a:latin typeface="Times New Roman"/>
                <a:cs typeface="Times New Roman"/>
              </a:rPr>
              <a:t> и </a:t>
            </a:r>
            <a:r>
              <a:rPr lang="en-US" sz="2400" cap="all" dirty="0" err="1">
                <a:solidFill>
                  <a:schemeClr val="tx1"/>
                </a:solidFill>
                <a:latin typeface="Times New Roman"/>
                <a:cs typeface="Times New Roman"/>
              </a:rPr>
              <a:t>делать</a:t>
            </a:r>
            <a:r>
              <a:rPr lang="en-US" sz="2400" cap="all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cap="all" dirty="0" err="1">
                <a:solidFill>
                  <a:schemeClr val="tx1"/>
                </a:solidFill>
                <a:latin typeface="Times New Roman"/>
                <a:cs typeface="Times New Roman"/>
              </a:rPr>
              <a:t>новые</a:t>
            </a:r>
            <a:r>
              <a:rPr lang="en-US" sz="2400" cap="all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cap="all" dirty="0" err="1">
                <a:solidFill>
                  <a:schemeClr val="tx1"/>
                </a:solidFill>
                <a:latin typeface="Times New Roman"/>
                <a:cs typeface="Times New Roman"/>
              </a:rPr>
              <a:t>открытия</a:t>
            </a: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9A4FBD-3FAD-48F3-9C0A-2ED2CA10DED7}"/>
              </a:ext>
            </a:extLst>
          </p:cNvPr>
          <p:cNvSpPr txBox="1"/>
          <p:nvPr/>
        </p:nvSpPr>
        <p:spPr>
          <a:xfrm>
            <a:off x="1043797" y="1245080"/>
            <a:ext cx="929927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err="1">
                <a:latin typeface="Times New Roman"/>
                <a:cs typeface="Times New Roman"/>
              </a:rPr>
              <a:t>Исследования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космоса</a:t>
            </a:r>
            <a:r>
              <a:rPr lang="en-US" sz="2800" dirty="0">
                <a:latin typeface="Times New Roman"/>
                <a:cs typeface="Times New Roman"/>
              </a:rPr>
              <a:t> с </a:t>
            </a:r>
            <a:r>
              <a:rPr lang="en-US" sz="2800" dirty="0" err="1">
                <a:latin typeface="Times New Roman"/>
                <a:cs typeface="Times New Roman"/>
              </a:rPr>
              <a:t>Земли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начавшиеся</a:t>
            </a:r>
            <a:r>
              <a:rPr lang="en-US" sz="2800" dirty="0">
                <a:latin typeface="Times New Roman"/>
                <a:cs typeface="Times New Roman"/>
              </a:rPr>
              <a:t> с </a:t>
            </a:r>
            <a:r>
              <a:rPr lang="en-US" sz="2800" dirty="0" err="1">
                <a:latin typeface="Times New Roman"/>
                <a:cs typeface="Times New Roman"/>
              </a:rPr>
              <a:t>интереса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отдельных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одаренных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людей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постепенно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стали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перспективным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направлением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мировой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науки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которая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обеспечила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возможность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изучать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межпланетное</a:t>
            </a:r>
            <a:r>
              <a:rPr lang="en-US" sz="2800" dirty="0">
                <a:latin typeface="Times New Roman"/>
                <a:cs typeface="Times New Roman"/>
              </a:rPr>
              <a:t> и </a:t>
            </a:r>
            <a:r>
              <a:rPr lang="en-US" sz="2800" dirty="0" err="1">
                <a:latin typeface="Times New Roman"/>
                <a:cs typeface="Times New Roman"/>
              </a:rPr>
              <a:t>межзвездное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пространство</a:t>
            </a:r>
            <a:r>
              <a:rPr lang="en-US" sz="2800" dirty="0">
                <a:latin typeface="Times New Roman"/>
                <a:cs typeface="Times New Roman"/>
              </a:rPr>
              <a:t> и </a:t>
            </a:r>
            <a:r>
              <a:rPr lang="en-US" sz="2800" dirty="0" err="1">
                <a:latin typeface="Times New Roman"/>
                <a:cs typeface="Times New Roman"/>
              </a:rPr>
              <a:t>из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космоса</a:t>
            </a:r>
            <a:r>
              <a:rPr lang="en-US" sz="2800" dirty="0">
                <a:latin typeface="Times New Roman"/>
                <a:cs typeface="Times New Roman"/>
              </a:rPr>
              <a:t>. XX </a:t>
            </a:r>
            <a:r>
              <a:rPr lang="en-US" sz="2800" dirty="0" err="1">
                <a:latin typeface="Times New Roman"/>
                <a:cs typeface="Times New Roman"/>
              </a:rPr>
              <a:t>век</a:t>
            </a:r>
            <a:r>
              <a:rPr lang="en-US" sz="2800" dirty="0">
                <a:latin typeface="Times New Roman"/>
                <a:cs typeface="Times New Roman"/>
              </a:rPr>
              <a:t> в </a:t>
            </a:r>
            <a:r>
              <a:rPr lang="en-US" sz="2800" dirty="0" err="1">
                <a:latin typeface="Times New Roman"/>
                <a:cs typeface="Times New Roman"/>
              </a:rPr>
              <a:t>этом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отношении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был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очень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плодотворным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как</a:t>
            </a:r>
            <a:r>
              <a:rPr lang="en-US" sz="2800" dirty="0">
                <a:latin typeface="Times New Roman"/>
                <a:cs typeface="Times New Roman"/>
              </a:rPr>
              <a:t> в </a:t>
            </a:r>
            <a:r>
              <a:rPr lang="en-US" sz="2800" dirty="0" err="1">
                <a:latin typeface="Times New Roman"/>
                <a:cs typeface="Times New Roman"/>
              </a:rPr>
              <a:t>плане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развития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технологий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так</a:t>
            </a:r>
            <a:r>
              <a:rPr lang="en-US" sz="2800" dirty="0">
                <a:latin typeface="Times New Roman"/>
                <a:cs typeface="Times New Roman"/>
              </a:rPr>
              <a:t> и в </a:t>
            </a:r>
            <a:r>
              <a:rPr lang="en-US" sz="2800" dirty="0" err="1">
                <a:latin typeface="Times New Roman"/>
                <a:cs typeface="Times New Roman"/>
              </a:rPr>
              <a:t>плане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объединения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усилий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государств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для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реализации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общих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исследовательских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задач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916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B48E8B-4915-4C52-B7A7-C69F35AA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8" y="833380"/>
            <a:ext cx="8918080" cy="524722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/>
                <a:cs typeface="Times New Roman"/>
              </a:rPr>
              <a:t>Интересные факты про освоение космоса</a:t>
            </a:r>
            <a:endParaRPr lang="ru-RU" b="1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9A872C-91B2-4983-A711-B0BA18922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803" y="1156659"/>
            <a:ext cx="11471092" cy="1843897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charset="2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Секретные слова. 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Во время первых полетов космонавты общались с Землей с помощью секретных слов, чтобы никто не мог догадаться, как все проходит. Такими словами служили названия цветов, фруктов и деревьев. Например, космонавт Владимир Комаров в случае повышения радиации должен был сигналить: «Банан!». Для Валентины Терешковой (первой женщины-космонавта) пароль «Дуб» означал, что тормозной двигатель работает хорошо, а «Вяз» — что двигатель не работает.</a:t>
            </a: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86D9F8-4225-436C-B5DC-B0DAC7A3166E}"/>
              </a:ext>
            </a:extLst>
          </p:cNvPr>
          <p:cNvSpPr txBox="1"/>
          <p:nvPr/>
        </p:nvSpPr>
        <p:spPr>
          <a:xfrm>
            <a:off x="238665" y="3214778"/>
            <a:ext cx="1152776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Первый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памятник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пилотируемой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космонавтике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. 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месте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приземления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Юрия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Гагарина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около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деревни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Смеловка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Саратовской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области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12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апреля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1961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года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прибывшие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военные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установили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знак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Точнее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—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вкопали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столб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с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табличкой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где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было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написано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: «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трогать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! 12.04.61 г. 10 ч 55 м.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моск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врем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».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E7975D-81D4-4BC3-99D0-2237EAE27381}"/>
              </a:ext>
            </a:extLst>
          </p:cNvPr>
          <p:cNvSpPr txBox="1"/>
          <p:nvPr/>
        </p:nvSpPr>
        <p:spPr>
          <a:xfrm>
            <a:off x="238664" y="4825042"/>
            <a:ext cx="1195908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Астронавты-рекордсмены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Обеспечить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существование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космонавта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орбитальной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станции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очень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сложно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первых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станциях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экипажи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находились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больше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месяца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, а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МКС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живут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теперь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полгода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Самый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длительный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мире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полет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совершил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Валерий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Поляков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 — 438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суток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(14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месяцев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подряд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станции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«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Мир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». А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мировой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рекорд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пребывания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космосе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принадлежит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Геннадию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Падалке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 —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за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пять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полетов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он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провел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орбите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878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суток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(2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года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 и 5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месяцев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verdana"/>
                <a:cs typeface="Times New Roman"/>
              </a:rPr>
              <a:t>).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771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DBD2D4-4C12-4D48-A09F-606404BD2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23" y="3245476"/>
            <a:ext cx="9478850" cy="251138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cs typeface="Times New Roman"/>
              </a:rPr>
            </a:br>
            <a:r>
              <a:rPr lang="ru-RU" sz="2400" dirty="0">
                <a:latin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 smtClean="0">
                <a:latin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cs typeface="Times New Roman"/>
              </a:rPr>
            </a:br>
            <a:r>
              <a:rPr lang="ru-RU" sz="2400" dirty="0">
                <a:latin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 smtClean="0">
                <a:latin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cs typeface="Times New Roman"/>
              </a:rPr>
            </a:br>
            <a:r>
              <a:rPr lang="ru-RU" sz="2400" dirty="0">
                <a:latin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6000" dirty="0" smtClean="0">
                <a:latin typeface="Times New Roman"/>
                <a:cs typeface="Times New Roman"/>
              </a:rPr>
              <a:t>Спасибо </a:t>
            </a:r>
            <a:r>
              <a:rPr lang="ru-RU" sz="6000" dirty="0">
                <a:latin typeface="Times New Roman"/>
                <a:cs typeface="Times New Roman"/>
              </a:rPr>
              <a:t>за внимание</a:t>
            </a:r>
            <a:r>
              <a:rPr lang="ru-RU" sz="6000" dirty="0" smtClean="0">
                <a:latin typeface="Times New Roman"/>
                <a:cs typeface="Times New Roman"/>
              </a:rPr>
              <a:t>!</a:t>
            </a:r>
            <a:br>
              <a:rPr lang="ru-RU" sz="6000" dirty="0" smtClean="0">
                <a:latin typeface="Times New Roman"/>
                <a:cs typeface="Times New Roman"/>
              </a:rPr>
            </a:br>
            <a:r>
              <a:rPr lang="ru-RU" sz="6000" dirty="0" smtClean="0">
                <a:latin typeface="Times New Roman"/>
                <a:cs typeface="Times New Roman"/>
              </a:rPr>
              <a:t/>
            </a:r>
            <a:br>
              <a:rPr lang="ru-RU" sz="6000" dirty="0" smtClean="0">
                <a:latin typeface="Times New Roman"/>
                <a:cs typeface="Times New Roman"/>
              </a:rPr>
            </a:br>
            <a:r>
              <a:rPr lang="ru-RU" sz="1600" dirty="0" smtClean="0">
                <a:latin typeface="Times New Roman"/>
                <a:cs typeface="Times New Roman"/>
              </a:rPr>
              <a:t>При подготовке презентации использована информация, размещенная  на сайтах:</a:t>
            </a:r>
            <a:br>
              <a:rPr lang="ru-RU" sz="1600" dirty="0" smtClean="0">
                <a:latin typeface="Times New Roman"/>
                <a:cs typeface="Times New Roman"/>
              </a:rPr>
            </a:br>
            <a:r>
              <a:rPr lang="en-US" sz="1600" u="sng" dirty="0">
                <a:solidFill>
                  <a:schemeClr val="bg1"/>
                </a:solidFill>
                <a:latin typeface="Times New Roman"/>
                <a:cs typeface="Times New Roman"/>
                <a:hlinkClick r:id="rId2"/>
              </a:rPr>
              <a:t>https://</a:t>
            </a:r>
            <a:r>
              <a:rPr lang="en-US" sz="1600" u="sng" dirty="0" smtClean="0">
                <a:solidFill>
                  <a:schemeClr val="bg1"/>
                </a:solidFill>
                <a:latin typeface="Times New Roman"/>
                <a:cs typeface="Times New Roman"/>
                <a:hlinkClick r:id="rId2"/>
              </a:rPr>
              <a:t>cosmosplanet.ru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1600" u="sng" dirty="0">
                <a:solidFill>
                  <a:schemeClr val="bg1"/>
                </a:solidFill>
                <a:latin typeface="Times New Roman"/>
                <a:cs typeface="Times New Roman"/>
                <a:hlinkClick r:id="rId3"/>
              </a:rPr>
              <a:t>https://</a:t>
            </a:r>
            <a:r>
              <a:rPr lang="en-US" sz="1600" u="sng" dirty="0" smtClean="0">
                <a:solidFill>
                  <a:schemeClr val="bg1"/>
                </a:solidFill>
                <a:latin typeface="Times New Roman"/>
                <a:cs typeface="Times New Roman"/>
                <a:hlinkClick r:id="rId3"/>
              </a:rPr>
              <a:t>asteropa.ru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https://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knowhistory.ru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http://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2035.media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https://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ru.wikipedia.org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2629EDC-62C7-4D4A-9F20-634E311F5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0843256" y="-2914508"/>
            <a:ext cx="1281623" cy="1019571"/>
          </a:xfrm>
        </p:spPr>
        <p:txBody>
          <a:bodyPr/>
          <a:lstStyle/>
          <a:p>
            <a:endParaRPr lang="ru-RU" dirty="0"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97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BE1356-AE38-44A5-AD7F-7A65F1D3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11" y="1606272"/>
            <a:ext cx="8761413" cy="70696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dirty="0">
                <a:latin typeface="Times New Roman"/>
                <a:cs typeface="Times New Roman"/>
              </a:rPr>
              <a:t>Хроники познания космоса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99B9CA-B33E-4DE0-8F33-5865FC3C3D04}"/>
              </a:ext>
            </a:extLst>
          </p:cNvPr>
          <p:cNvSpPr txBox="1"/>
          <p:nvPr/>
        </p:nvSpPr>
        <p:spPr>
          <a:xfrm>
            <a:off x="382439" y="2150854"/>
            <a:ext cx="628002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dirty="0" err="1">
                <a:latin typeface="Times New Roman"/>
                <a:ea typeface="+mn-lt"/>
                <a:cs typeface="+mn-lt"/>
              </a:rPr>
              <a:t>Представления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человека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о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мироздании</a:t>
            </a:r>
            <a:r>
              <a:rPr lang="en-US" sz="3200" dirty="0">
                <a:latin typeface="Times New Roman"/>
                <a:ea typeface="+mn-lt"/>
                <a:cs typeface="+mn-lt"/>
              </a:rPr>
              <a:t>,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Космосе</a:t>
            </a:r>
            <a:r>
              <a:rPr lang="en-US" sz="3200" dirty="0">
                <a:latin typeface="Times New Roman"/>
                <a:ea typeface="+mn-lt"/>
                <a:cs typeface="+mn-lt"/>
              </a:rPr>
              <a:t>,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Вселенной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уходят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своими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корнями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в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самые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древние</a:t>
            </a:r>
            <a:r>
              <a:rPr lang="en-US" sz="3200" dirty="0">
                <a:latin typeface="Times New Roman"/>
                <a:ea typeface="+mn-lt"/>
                <a:cs typeface="+mn-lt"/>
              </a:rPr>
              <a:t>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времена</a:t>
            </a:r>
            <a:r>
              <a:rPr lang="en-US" sz="3200" dirty="0">
                <a:latin typeface="Times New Roman"/>
                <a:ea typeface="+mn-lt"/>
                <a:cs typeface="+mn-lt"/>
              </a:rPr>
              <a:t>.</a:t>
            </a:r>
            <a:endParaRPr lang="ru-RU" sz="3200" dirty="0">
              <a:latin typeface="Times New Roman"/>
              <a:cs typeface="Times New Roman"/>
            </a:endParaRPr>
          </a:p>
          <a:p>
            <a:pPr algn="just"/>
            <a:r>
              <a:rPr lang="en-US" sz="3200" dirty="0">
                <a:latin typeface="Times New Roman"/>
                <a:cs typeface="Times New Roman"/>
              </a:rPr>
              <a:t>Космос </a:t>
            </a:r>
            <a:r>
              <a:rPr lang="en-US" sz="3200" dirty="0" err="1">
                <a:latin typeface="Times New Roman"/>
                <a:cs typeface="Times New Roman"/>
              </a:rPr>
              <a:t>всегда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был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для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человечества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одной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из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самых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ярких</a:t>
            </a:r>
            <a:r>
              <a:rPr lang="en-US" sz="3200" dirty="0">
                <a:latin typeface="Times New Roman"/>
                <a:cs typeface="Times New Roman"/>
              </a:rPr>
              <a:t> и </a:t>
            </a:r>
            <a:r>
              <a:rPr lang="en-US" sz="3200" dirty="0" err="1">
                <a:latin typeface="Times New Roman"/>
                <a:cs typeface="Times New Roman"/>
              </a:rPr>
              <a:t>сложных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тайн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мироздания</a:t>
            </a:r>
            <a:r>
              <a:rPr lang="en-US" sz="3200" dirty="0">
                <a:latin typeface="Times New Roman"/>
                <a:cs typeface="Times New Roman"/>
              </a:rPr>
              <a:t> и </a:t>
            </a:r>
            <a:r>
              <a:rPr lang="en-US" sz="3200" dirty="0" err="1">
                <a:latin typeface="Times New Roman"/>
                <a:cs typeface="Times New Roman"/>
              </a:rPr>
              <a:t>её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разгадке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посвящали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себя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самые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светлые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умы</a:t>
            </a:r>
            <a:r>
              <a:rPr lang="en-US" sz="3200" dirty="0">
                <a:latin typeface="Times New Roman"/>
                <a:cs typeface="Times New Roman"/>
              </a:rPr>
              <a:t>. </a:t>
            </a:r>
            <a:endParaRPr lang="ru-RU" sz="3200" dirty="0"/>
          </a:p>
        </p:txBody>
      </p:sp>
      <p:pic>
        <p:nvPicPr>
          <p:cNvPr id="5" name="Рисунок 5" descr="Изображение выглядит как легкий, наружный объек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4CD54B2-C6BC-4A4A-90B6-687A4C49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740" y="2801788"/>
            <a:ext cx="4957312" cy="3439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8751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AEF28A3-012D-4640-B8B8-1EF6EAF72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F3B2F1C2-14D3-4A53-B329-323795BCF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194E879E-1515-4211-8F1B-B68A92B2C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7137E7D-1F4E-498A-97D1-0E1FE6FC6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1375183-B6E5-43E0-B28F-39EC90838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67F36BD-A8AF-4304-A662-1007CC17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15D9095F-2809-4A90-A032-250AC21C3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xmlns="" id="{9027D7BF-C282-4477-A406-245C3F26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xmlns="" id="{AC3C43D8-426E-472E-A8E8-C41BF7A876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xmlns="" id="{52DCAE0E-B8DE-4C42-A48F-FA0C8345A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9647F54-801D-44AB-8284-EDDFF77631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FD2669AB-35DB-41EC-BE9C-DA80B60A3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xmlns="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xmlns="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4665AD5-AE5F-40BA-8834-9EFB72348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5" r="11944" b="-3"/>
          <a:stretch/>
        </p:blipFill>
        <p:spPr>
          <a:xfrm>
            <a:off x="7418226" y="645106"/>
            <a:ext cx="4125317" cy="512529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644968-7487-4330-A714-7393BFD37959}"/>
              </a:ext>
            </a:extLst>
          </p:cNvPr>
          <p:cNvSpPr txBox="1"/>
          <p:nvPr/>
        </p:nvSpPr>
        <p:spPr>
          <a:xfrm>
            <a:off x="782872" y="1671112"/>
            <a:ext cx="6072776" cy="38117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Times New Roman"/>
                <a:cs typeface="Times New Roman"/>
              </a:rPr>
              <a:t>С </a:t>
            </a:r>
            <a:r>
              <a:rPr lang="en-US" sz="3200" dirty="0" err="1">
                <a:latin typeface="Times New Roman"/>
                <a:cs typeface="Times New Roman"/>
              </a:rPr>
              <a:t>древних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времен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ночное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небо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было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объектом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интереса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людей</a:t>
            </a:r>
            <a:r>
              <a:rPr lang="en-US" sz="3200" dirty="0">
                <a:latin typeface="Times New Roman"/>
                <a:cs typeface="Times New Roman"/>
              </a:rPr>
              <a:t>. </a:t>
            </a:r>
            <a:r>
              <a:rPr lang="en-US" sz="3200" dirty="0" err="1">
                <a:latin typeface="Times New Roman"/>
                <a:cs typeface="Times New Roman"/>
              </a:rPr>
              <a:t>Сначала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они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наблюдали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за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видимыми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созвездиями</a:t>
            </a:r>
            <a:r>
              <a:rPr lang="en-US" sz="3200" dirty="0">
                <a:latin typeface="Times New Roman"/>
                <a:cs typeface="Times New Roman"/>
              </a:rPr>
              <a:t> и </a:t>
            </a:r>
            <a:r>
              <a:rPr lang="en-US" sz="3200" dirty="0" err="1">
                <a:latin typeface="Times New Roman"/>
                <a:cs typeface="Times New Roman"/>
              </a:rPr>
              <a:t>планетами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затем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движимые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научным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интересом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стали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изобретать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всевозможные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приборы</a:t>
            </a:r>
            <a:r>
              <a:rPr lang="en-US" sz="3200" dirty="0">
                <a:latin typeface="Times New Roman"/>
                <a:cs typeface="Times New Roman"/>
              </a:rPr>
              <a:t>, с </a:t>
            </a:r>
            <a:r>
              <a:rPr lang="en-US" sz="3200" dirty="0" err="1">
                <a:latin typeface="Times New Roman"/>
                <a:cs typeface="Times New Roman"/>
              </a:rPr>
              <a:t>помощью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которых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было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возможно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увидеть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гораздо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больше</a:t>
            </a:r>
            <a:r>
              <a:rPr lang="en-US" dirty="0"/>
              <a:t>.</a:t>
            </a:r>
            <a:endParaRPr lang="ru-RU" dirty="0"/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3EFFE5-2683-4A82-A4CD-13EF29C075F8}"/>
              </a:ext>
            </a:extLst>
          </p:cNvPr>
          <p:cNvSpPr txBox="1"/>
          <p:nvPr/>
        </p:nvSpPr>
        <p:spPr>
          <a:xfrm>
            <a:off x="957533" y="3114136"/>
            <a:ext cx="115277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rgbClr val="212121"/>
              </a:solidFill>
              <a:latin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3A89CF-EFB3-40E6-A1DF-C8417E422BA2}"/>
              </a:ext>
            </a:extLst>
          </p:cNvPr>
          <p:cNvSpPr txBox="1"/>
          <p:nvPr/>
        </p:nvSpPr>
        <p:spPr>
          <a:xfrm>
            <a:off x="8045570" y="588896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/>
                <a:cs typeface="Times New Roman"/>
              </a:rPr>
              <a:t>первый телескоп</a:t>
            </a:r>
          </a:p>
        </p:txBody>
      </p:sp>
    </p:spTree>
    <p:extLst>
      <p:ext uri="{BB962C8B-B14F-4D97-AF65-F5344CB8AC3E}">
        <p14:creationId xmlns:p14="http://schemas.microsoft.com/office/powerpoint/2010/main" val="3031306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FAEF28A3-012D-4640-B8B8-1EF6EAF72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3B2F1C2-14D3-4A53-B329-323795BCF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194E879E-1515-4211-8F1B-B68A92B2C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F7137E7D-1F4E-498A-97D1-0E1FE6FC6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91375183-B6E5-43E0-B28F-39EC90838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267F36BD-A8AF-4304-A662-1007CC17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15D9095F-2809-4A90-A032-250AC21C3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xmlns="" id="{9027D7BF-C282-4477-A406-245C3F26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xmlns="" id="{AC3C43D8-426E-472E-A8E8-C41BF7A876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xmlns="" id="{52DCAE0E-B8DE-4C42-A48F-FA0C8345A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59647F54-801D-44AB-8284-EDDFF77631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6DFBE54E-A701-4039-AC57-CF06B37CC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5">
            <a:extLst>
              <a:ext uri="{FF2B5EF4-FFF2-40B4-BE49-F238E27FC236}">
                <a16:creationId xmlns:a16="http://schemas.microsoft.com/office/drawing/2014/main" xmlns="" id="{D33A9890-FE1F-4F08-8EF4-FD2B43954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987E3294-9FCC-4102-9CFA-A8455328B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9751" r="9090" b="5879"/>
          <a:stretch/>
        </p:blipFill>
        <p:spPr>
          <a:xfrm>
            <a:off x="675416" y="574775"/>
            <a:ext cx="11042451" cy="5809092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92515798-C8A3-40E7-A830-82681C81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BF3115-8518-4567-8753-07C27CC2E94E}"/>
              </a:ext>
            </a:extLst>
          </p:cNvPr>
          <p:cNvSpPr txBox="1"/>
          <p:nvPr/>
        </p:nvSpPr>
        <p:spPr>
          <a:xfrm>
            <a:off x="1154954" y="698900"/>
            <a:ext cx="7747358" cy="53209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Астрономия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наука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изучающая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устройство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небесных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тел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всю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нашу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Вселенную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зародилась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давно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является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одной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самых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древнейших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наук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Земле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Уже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Древней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Греции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в 4 в.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н.э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ученый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Гераклид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Понтийский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предположил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вращение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Земли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вокруг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своей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оси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основываясь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своих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наблюдениях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сделал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выводы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о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том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Меркурий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Венера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вращаются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вокруг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Солнца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первым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заговорил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астрономическом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годе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периоде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обращения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нашей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планеты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вокруг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Солнца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Однако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в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течение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долгого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времени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считалось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именно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Земля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находится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центре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Солнечной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системы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Солнце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вращается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вокруг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нее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Подобную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модель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устройства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Солнечной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системы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предложил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позднеэллинистический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ученый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Клавдий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Птолемей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живший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в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Александрии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во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2 в.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н.э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.​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15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42598-D3A8-493D-ADF4-077F11BC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80" y="3209607"/>
            <a:ext cx="5474100" cy="1838127"/>
          </a:xfrm>
        </p:spPr>
        <p:txBody>
          <a:bodyPr/>
          <a:lstStyle/>
          <a:p>
            <a:pPr algn="just"/>
            <a:r>
              <a:rPr lang="ru-RU" sz="2100" dirty="0">
                <a:latin typeface="Times New Roman"/>
                <a:ea typeface="+mj-lt"/>
                <a:cs typeface="Times New Roman"/>
              </a:rPr>
              <a:t>Лишь в 16 веке Николай Коперник опроверг существующую веками геоцентрическую концепцию Солнечной системы и в своем трактате «Об обращении небесных сфер» доказал, что Земля и другие планеты вращаются вокруг Солнца. Поскольку его выводы противоречили официальной позиции церкви, польский ученый в течение долгого времени подготавливал научное сообщество к столь важному открытию, которое поистине произвело революцию во всем мире. Труд Коперника был напечатан в Германии спустя 40 лет после начала его исследований незадолго до его смерти в 1543 году. </a:t>
            </a:r>
            <a:br>
              <a:rPr lang="ru-RU" sz="2100" dirty="0">
                <a:latin typeface="Times New Roman"/>
                <a:ea typeface="+mj-lt"/>
                <a:cs typeface="Times New Roman"/>
              </a:rPr>
            </a:br>
            <a:r>
              <a:rPr lang="ru-RU" sz="2100" dirty="0">
                <a:latin typeface="Times New Roman"/>
                <a:ea typeface="+mj-lt"/>
                <a:cs typeface="Times New Roman"/>
              </a:rPr>
              <a:t>В 17 веке учение Коперника было объявлено ересью и его последователи </a:t>
            </a:r>
            <a:r>
              <a:rPr lang="ru-RU" sz="21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подвергались преследованиям.</a:t>
            </a:r>
            <a:endParaRPr lang="ru-RU"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endParaRPr lang="en-US" sz="1800" dirty="0">
              <a:latin typeface="Times New Roman"/>
              <a:cs typeface="Times New Roman"/>
            </a:endParaRPr>
          </a:p>
          <a:p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11DD01-F9B2-4D24-8423-9FFB58325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7257" y="-2656356"/>
            <a:ext cx="3757545" cy="2283824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текст, человек, внутренний, крас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36A0752-6563-4FA0-B291-5393C0D9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85" y="929884"/>
            <a:ext cx="4310332" cy="5156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20ED8A-182B-4CBF-A29B-59519FFC4A35}"/>
              </a:ext>
            </a:extLst>
          </p:cNvPr>
          <p:cNvSpPr txBox="1"/>
          <p:nvPr/>
        </p:nvSpPr>
        <p:spPr>
          <a:xfrm>
            <a:off x="7786778" y="6075872"/>
            <a:ext cx="2743200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Times New Roman"/>
                <a:cs typeface="Times New Roman"/>
              </a:rPr>
              <a:t>Николай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Коперник</a:t>
            </a:r>
            <a:endParaRPr lang="en-US" sz="2000" b="1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8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2D529E20-662F-4915-ACD7-970C026FD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4" name="Рисунок 6" descr="Изображение выглядит как текст, человек, мужчина,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335D22E-9D3E-45D7-8898-2D2925F66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358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1AD5EB79-7F9A-4BBC-92A5-188382CBA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620BC5-5318-4C59-B180-A5DF8B3C6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2533" y="-67074"/>
            <a:ext cx="5428551" cy="315375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C539C5-3C15-4121-96B8-AF5C579D8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079" y="1385514"/>
            <a:ext cx="5428551" cy="16223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Идеи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Коперника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о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гелиоцентрическом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строении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солнечной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системы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развивал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другой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итальянский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математик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астроном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Галилео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Times New Roman"/>
                <a:cs typeface="Times New Roman"/>
              </a:rPr>
              <a:t>Галилей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ru-RU" sz="240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Галилей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сам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создал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оптический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телескоп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позволявший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достичь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32-кратного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увеличения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что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дало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ему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возможность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обнаружить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рельеф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поверхности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луны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пятна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поверхности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солнца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, а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также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установить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что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солнце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, и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все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другие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небесные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тела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как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наша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планета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вращаются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вокруг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своей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cap="none" err="1">
                <a:solidFill>
                  <a:schemeClr val="bg1"/>
                </a:solidFill>
                <a:latin typeface="Times New Roman"/>
                <a:cs typeface="Times New Roman"/>
              </a:rPr>
              <a:t>оси</a:t>
            </a:r>
            <a:r>
              <a:rPr lang="en-US" sz="2400" cap="none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en-US" sz="240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9B8A17F-DC3A-4D9A-AA53-9BFB894CD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DE187-14E2-49D4-87F0-462D98D7C92E}"/>
              </a:ext>
            </a:extLst>
          </p:cNvPr>
          <p:cNvSpPr txBox="1"/>
          <p:nvPr/>
        </p:nvSpPr>
        <p:spPr>
          <a:xfrm>
            <a:off x="1015042" y="581707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2000" dirty="0">
              <a:solidFill>
                <a:srgbClr val="21212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1A8175-63F1-44AF-86A9-DB15E889CBCF}"/>
              </a:ext>
            </a:extLst>
          </p:cNvPr>
          <p:cNvSpPr txBox="1"/>
          <p:nvPr/>
        </p:nvSpPr>
        <p:spPr>
          <a:xfrm>
            <a:off x="1158815" y="5299495"/>
            <a:ext cx="32464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/>
              </a:rPr>
              <a:t> Галилео Галилей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74123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DA34B8A-FA8D-4E16-AD72-7B60B1C25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885D229-60DD-4D71-8181-10E781C14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B0DAA45-BE66-4F0C-93A6-519D94107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F449A3D-A43B-4688-BD89-35734D007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4E9975C-AF3D-48EF-B3F0-112A01A382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F00A076-2FEA-40D1-8F85-842481797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2E68741-6133-4CAA-BF3C-F0E6CF40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76C01C64-4A8B-42FC-93C5-2D6A3EBA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D969AEA9-C1EE-45E1-9964-D9705492E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4845E67D-4E5B-44B3-AB74-5E95C839E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79CE317-680B-449C-A423-71C1FE06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43780CE-2BE5-46F6-97B2-60DF30217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61A87A49-68E6-459E-A5A6-46229FF421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F6ACD5FC-CAFE-48EB-B765-60EED2E0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42D24-8C7C-461F-9710-FBD63D8F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71" y="513593"/>
            <a:ext cx="3905492" cy="12071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0" kern="1200" err="1">
                <a:solidFill>
                  <a:srgbClr val="EBEBEB"/>
                </a:solidFill>
                <a:latin typeface="Times New Roman"/>
                <a:cs typeface="Times New Roman"/>
              </a:rPr>
              <a:t>Открытие</a:t>
            </a:r>
            <a:r>
              <a:rPr lang="en-US" sz="2400" b="1" i="0" kern="120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0" kern="1200" err="1">
                <a:solidFill>
                  <a:srgbClr val="EBEBEB"/>
                </a:solidFill>
                <a:latin typeface="Times New Roman"/>
                <a:cs typeface="Times New Roman"/>
              </a:rPr>
              <a:t>закона</a:t>
            </a:r>
            <a:r>
              <a:rPr lang="en-US" sz="2400" b="1" i="0" kern="120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0" kern="1200" err="1">
                <a:solidFill>
                  <a:srgbClr val="EBEBEB"/>
                </a:solidFill>
                <a:latin typeface="Times New Roman"/>
                <a:cs typeface="Times New Roman"/>
              </a:rPr>
              <a:t>всемирного</a:t>
            </a:r>
            <a:r>
              <a:rPr lang="en-US" sz="2400" b="1" i="0" kern="120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0" kern="1200" err="1">
                <a:solidFill>
                  <a:srgbClr val="EBEBEB"/>
                </a:solidFill>
                <a:latin typeface="Times New Roman"/>
                <a:cs typeface="Times New Roman"/>
              </a:rPr>
              <a:t>тяготения</a:t>
            </a:r>
            <a:r>
              <a:rPr lang="en-US" sz="2400" b="1" i="0" kern="1200" dirty="0">
                <a:solidFill>
                  <a:srgbClr val="EBEBEB"/>
                </a:solidFill>
                <a:latin typeface="Times New Roman"/>
                <a:cs typeface="Times New Roman"/>
              </a:rPr>
              <a:t> и </a:t>
            </a:r>
            <a:r>
              <a:rPr lang="en-US" sz="2400" b="1" i="0" kern="1200" err="1">
                <a:solidFill>
                  <a:srgbClr val="EBEBEB"/>
                </a:solidFill>
                <a:latin typeface="Times New Roman"/>
                <a:cs typeface="Times New Roman"/>
              </a:rPr>
              <a:t>галактик</a:t>
            </a:r>
            <a:endParaRPr lang="en-US" sz="2400" b="1" i="0" kern="1200">
              <a:solidFill>
                <a:srgbClr val="EBEBEB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71DB09D-75AB-4641-9C90-5FCFD6C1C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266" y="803751"/>
            <a:ext cx="5676214" cy="525049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F33B405-D785-4738-B1C0-6A0AA5E98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233DC0E-DE6C-4FB6-A529-51B162641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870477F-E451-4BC3-863F-0E2FC5728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4BAA53-A058-4AD2-A2F5-61CDB9C40681}"/>
              </a:ext>
            </a:extLst>
          </p:cNvPr>
          <p:cNvSpPr txBox="1"/>
          <p:nvPr/>
        </p:nvSpPr>
        <p:spPr>
          <a:xfrm>
            <a:off x="594238" y="1718334"/>
            <a:ext cx="4125763" cy="4330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труды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Кеплера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опирался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впоследствии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всемирно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известный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английский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ученый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Исаак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Ньютон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создатель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теории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всемирного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тяготения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небесной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механики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endParaRPr lang="ru-RU">
              <a:solidFill>
                <a:srgbClr val="FFFFFF"/>
              </a:solidFill>
              <a:latin typeface="Century Gothic" panose="020B0502020202020204"/>
              <a:cs typeface="Times New Roman"/>
            </a:endParaRPr>
          </a:p>
          <a:p>
            <a:pPr algn="just" defTabSz="457200"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Именно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достаточно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четко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сформулировал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мысль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о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единстве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Вселенной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строгой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системы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с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взаимозависимыми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элементами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подчиненными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единым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законам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Ньютон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в 1668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году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создал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зеркальный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телескоп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который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позволил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добиться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лучшего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изображения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исследуемых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объектов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ru-RU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xmlns="" id="{B4A81DE1-E2BC-4A31-99EE-71350421B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2AA274-2D7D-4D54-A9E1-41255D37944A}"/>
              </a:ext>
            </a:extLst>
          </p:cNvPr>
          <p:cNvSpPr txBox="1"/>
          <p:nvPr/>
        </p:nvSpPr>
        <p:spPr>
          <a:xfrm>
            <a:off x="6465194" y="6162136"/>
            <a:ext cx="39726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rgbClr val="212121"/>
                </a:solidFill>
                <a:latin typeface="Times New Roman"/>
                <a:cs typeface="Times New Roman"/>
              </a:rPr>
              <a:t>Телескоп</a:t>
            </a:r>
            <a:r>
              <a:rPr lang="en-US" sz="2400" b="1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212121"/>
                </a:solidFill>
                <a:latin typeface="Times New Roman"/>
                <a:cs typeface="Times New Roman"/>
              </a:rPr>
              <a:t>Ньютона</a:t>
            </a:r>
            <a:endParaRPr lang="en-US" sz="2400" b="1" dirty="0" err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537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AEF28A3-012D-4640-B8B8-1EF6EAF72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3B2F1C2-14D3-4A53-B329-323795BCF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94E879E-1515-4211-8F1B-B68A92B2C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7137E7D-1F4E-498A-97D1-0E1FE6FC6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1375183-B6E5-43E0-B28F-39EC90838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67F36BD-A8AF-4304-A662-1007CC17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5D9095F-2809-4A90-A032-250AC21C3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9027D7BF-C282-4477-A406-245C3F26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AC3C43D8-426E-472E-A8E8-C41BF7A876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52DCAE0E-B8DE-4C42-A48F-FA0C8345A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9647F54-801D-44AB-8284-EDDFF77631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6E0488BA-180E-40D8-8350-4B17917955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66A5C15-0A94-4FB0-B796-BC220B3DF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35714"/>
          <a:stretch/>
        </p:blipFill>
        <p:spPr>
          <a:xfrm>
            <a:off x="-43112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61EFC-112D-41DC-9A7C-831A28EB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09" y="527970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Исследование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Луны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 в XX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веке</a:t>
            </a:r>
            <a:endParaRPr 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6A07B1-19BC-4929-963D-A1264B3D03A5}"/>
              </a:ext>
            </a:extLst>
          </p:cNvPr>
          <p:cNvSpPr txBox="1"/>
          <p:nvPr/>
        </p:nvSpPr>
        <p:spPr>
          <a:xfrm>
            <a:off x="1126200" y="1582707"/>
            <a:ext cx="8825659" cy="34163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imes New Roman"/>
                <a:cs typeface="Times New Roman"/>
              </a:rPr>
              <a:t>В XX в. </a:t>
            </a:r>
            <a:r>
              <a:rPr lang="en-US" sz="2400" dirty="0" err="1">
                <a:latin typeface="Times New Roman"/>
                <a:cs typeface="Times New Roman"/>
              </a:rPr>
              <a:t>изучение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космоса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приобрело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системный</a:t>
            </a:r>
            <a:r>
              <a:rPr lang="en-US" sz="2400" dirty="0">
                <a:latin typeface="Times New Roman"/>
                <a:cs typeface="Times New Roman"/>
              </a:rPr>
              <a:t> и </a:t>
            </a:r>
            <a:r>
              <a:rPr lang="en-US" sz="2400" dirty="0" err="1">
                <a:latin typeface="Times New Roman"/>
                <a:cs typeface="Times New Roman"/>
              </a:rPr>
              <a:t>коллективный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характер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cs typeface="Times New Roman"/>
              </a:rPr>
              <a:t>Эра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гениальных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астрономов-одиночек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прошла</a:t>
            </a:r>
            <a:r>
              <a:rPr lang="en-US" sz="2400" dirty="0">
                <a:latin typeface="Times New Roman"/>
                <a:cs typeface="Times New Roman"/>
              </a:rPr>
              <a:t>, и </a:t>
            </a:r>
            <a:r>
              <a:rPr lang="en-US" sz="2400" dirty="0" err="1">
                <a:latin typeface="Times New Roman"/>
                <a:cs typeface="Times New Roman"/>
              </a:rPr>
              <a:t>исследование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космических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пространств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стало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делом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государственной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важности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успехи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которого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во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многом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определяли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положение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страны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международной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арене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ru-RU"/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latin typeface="Times New Roman"/>
              <a:cs typeface="Times New Roman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latin typeface="Times New Roman"/>
                <a:cs typeface="Times New Roman"/>
              </a:rPr>
              <a:t>На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начальном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этапе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объектом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изучения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стали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ближайшая</a:t>
            </a:r>
            <a:r>
              <a:rPr lang="en-US" sz="2400" dirty="0">
                <a:latin typeface="Times New Roman"/>
                <a:cs typeface="Times New Roman"/>
              </a:rPr>
              <a:t> к </a:t>
            </a:r>
            <a:r>
              <a:rPr lang="en-US" sz="2400" dirty="0" err="1">
                <a:latin typeface="Times New Roman"/>
                <a:cs typeface="Times New Roman"/>
              </a:rPr>
              <a:t>Земле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Луна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находящаяся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расстоянии</a:t>
            </a:r>
            <a:r>
              <a:rPr lang="en-US" sz="2400" dirty="0">
                <a:latin typeface="Times New Roman"/>
                <a:cs typeface="Times New Roman"/>
              </a:rPr>
              <a:t> 384 467 </a:t>
            </a:r>
            <a:r>
              <a:rPr lang="en-US" sz="2400" dirty="0" err="1">
                <a:latin typeface="Times New Roman"/>
                <a:cs typeface="Times New Roman"/>
              </a:rPr>
              <a:t>км</a:t>
            </a:r>
            <a:r>
              <a:rPr lang="en-US" sz="2400" dirty="0">
                <a:latin typeface="Times New Roman"/>
                <a:cs typeface="Times New Roman"/>
              </a:rPr>
              <a:t>, а </a:t>
            </a:r>
            <a:r>
              <a:rPr lang="en-US" sz="2400" dirty="0" err="1">
                <a:latin typeface="Times New Roman"/>
                <a:cs typeface="Times New Roman"/>
              </a:rPr>
              <a:t>также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планеты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Солнечной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системы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latin typeface="Times New Roman"/>
              <a:cs typeface="Times New Roman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latin typeface="Times New Roman"/>
                <a:cs typeface="Times New Roman"/>
              </a:rPr>
              <a:t>После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успешного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запуска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первого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космического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спутника</a:t>
            </a:r>
            <a:r>
              <a:rPr lang="en-US" sz="2400" dirty="0">
                <a:latin typeface="Times New Roman"/>
                <a:cs typeface="Times New Roman"/>
              </a:rPr>
              <a:t> СССР в 1957 </a:t>
            </a:r>
            <a:r>
              <a:rPr lang="en-US" sz="2400" dirty="0" err="1">
                <a:latin typeface="Times New Roman"/>
                <a:cs typeface="Times New Roman"/>
              </a:rPr>
              <a:t>году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Советским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Союзом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был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успешно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запущен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лунный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спутник</a:t>
            </a:r>
            <a:r>
              <a:rPr lang="en-US" sz="2400" dirty="0">
                <a:latin typeface="Times New Roman"/>
                <a:cs typeface="Times New Roman"/>
              </a:rPr>
              <a:t> «Луна-1», </a:t>
            </a:r>
            <a:r>
              <a:rPr lang="en-US" sz="2400" dirty="0" err="1">
                <a:latin typeface="Times New Roman"/>
                <a:cs typeface="Times New Roman"/>
              </a:rPr>
              <a:t>вес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которого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составил</a:t>
            </a:r>
            <a:r>
              <a:rPr lang="en-US" sz="2400" dirty="0">
                <a:latin typeface="Times New Roman"/>
                <a:cs typeface="Times New Roman"/>
              </a:rPr>
              <a:t> 752 </a:t>
            </a:r>
            <a:r>
              <a:rPr lang="en-US" sz="2400" dirty="0" err="1">
                <a:latin typeface="Times New Roman"/>
                <a:cs typeface="Times New Roman"/>
              </a:rPr>
              <a:t>кг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latin typeface="Times New Roman"/>
              <a:cs typeface="Times New Roman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/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837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9098D6-0F7B-4D68-AF9D-65F4B6BB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02" y="1281023"/>
            <a:ext cx="3943347" cy="4892614"/>
          </a:xfrm>
        </p:spPr>
        <p:txBody>
          <a:bodyPr/>
          <a:lstStyle/>
          <a:p>
            <a:r>
              <a:rPr lang="ru-RU" sz="2800" dirty="0">
                <a:latin typeface="Times New Roman"/>
                <a:ea typeface="+mj-lt"/>
                <a:cs typeface="+mj-lt"/>
              </a:rPr>
              <a:t>В середине ХХ века произошло невероятное событие для всего человечества – полет Гагарина в космос. После этого началась новая эра космонавтики. Каждый советский человек знает, в каком году Гагарин полетел в космос.</a:t>
            </a:r>
            <a:endParaRPr lang="ru-RU" sz="2800" dirty="0">
              <a:latin typeface="Times New Roman"/>
              <a:cs typeface="Times New Roman"/>
            </a:endParaRPr>
          </a:p>
          <a:p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екст, гидрант, наружный объект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841DCC8-00D8-4A60-A3FA-4D22BC908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3919" y="458914"/>
            <a:ext cx="1545336" cy="19491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002EF9-76DC-48B4-8BFA-AFAB25CEB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15105" y="-163135"/>
            <a:ext cx="2793158" cy="2895599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76613E2-822A-4F13-B84D-1714F3604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389" y="570969"/>
            <a:ext cx="5369712" cy="5543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0B7C40-0814-4E95-9300-3D8837C0036F}"/>
              </a:ext>
            </a:extLst>
          </p:cNvPr>
          <p:cNvSpPr txBox="1"/>
          <p:nvPr/>
        </p:nvSpPr>
        <p:spPr>
          <a:xfrm>
            <a:off x="7139797" y="6104627"/>
            <a:ext cx="31601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rgbClr val="333333"/>
                </a:solidFill>
                <a:latin typeface="Times New Roman"/>
                <a:cs typeface="Arial"/>
              </a:rPr>
              <a:t>Юрий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r>
              <a:rPr lang="en-US" sz="2400" b="1" dirty="0" err="1">
                <a:solidFill>
                  <a:srgbClr val="333333"/>
                </a:solidFill>
                <a:latin typeface="Times New Roman"/>
                <a:cs typeface="Arial"/>
              </a:rPr>
              <a:t>Гагарин</a:t>
            </a:r>
            <a:r>
              <a:rPr lang="en-US" b="1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944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565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Century Gothic</vt:lpstr>
      <vt:lpstr>Montserrat</vt:lpstr>
      <vt:lpstr>Open Sans</vt:lpstr>
      <vt:lpstr>Roboto</vt:lpstr>
      <vt:lpstr>Times New Roman</vt:lpstr>
      <vt:lpstr>verdana</vt:lpstr>
      <vt:lpstr>Wingdings</vt:lpstr>
      <vt:lpstr>Wingdings 3</vt:lpstr>
      <vt:lpstr>Ion Boardroom</vt:lpstr>
      <vt:lpstr>Хроники познания космоса</vt:lpstr>
      <vt:lpstr> Хроники познания космоса     </vt:lpstr>
      <vt:lpstr>Презентация PowerPoint</vt:lpstr>
      <vt:lpstr>Презентация PowerPoint</vt:lpstr>
      <vt:lpstr>Лишь в 16 веке Николай Коперник опроверг существующую веками геоцентрическую концепцию Солнечной системы и в своем трактате «Об обращении небесных сфер» доказал, что Земля и другие планеты вращаются вокруг Солнца. Поскольку его выводы противоречили официальной позиции церкви, польский ученый в течение долгого времени подготавливал научное сообщество к столь важному открытию, которое поистине произвело революцию во всем мире. Труд Коперника был напечатан в Германии спустя 40 лет после начала его исследований незадолго до его смерти в 1543 году.  В 17 веке учение Коперника было объявлено ересью и его последователи подвергались преследованиям.   </vt:lpstr>
      <vt:lpstr>Презентация PowerPoint</vt:lpstr>
      <vt:lpstr>Открытие закона всемирного тяготения и галактик</vt:lpstr>
      <vt:lpstr>Исследование Луны в XX веке</vt:lpstr>
      <vt:lpstr>В середине ХХ века произошло невероятное событие для всего человечества – полет Гагарина в космос. После этого началась новая эра космонавтики. Каждый советский человек знает, в каком году Гагарин полетел в космос. </vt:lpstr>
      <vt:lpstr>Первый полёт человека в космос</vt:lpstr>
      <vt:lpstr>Презентация PowerPoint</vt:lpstr>
      <vt:lpstr>Изучение космоса на данный момент</vt:lpstr>
      <vt:lpstr>Интересные факты про освоение космоса </vt:lpstr>
      <vt:lpstr>      Спасибо за внимание!  При подготовке презентации использована информация, размещенная  на сайтах: https://cosmosplanet.ru, https://asteropa.ru, https://knowhistory.ru, http://2035.media, https://ru.wikipedia.org.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760</cp:revision>
  <dcterms:created xsi:type="dcterms:W3CDTF">2021-02-08T17:39:28Z</dcterms:created>
  <dcterms:modified xsi:type="dcterms:W3CDTF">2021-03-10T19:16:43Z</dcterms:modified>
</cp:coreProperties>
</file>