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1pPr>
    <a:lvl2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2pPr>
    <a:lvl3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3pPr>
    <a:lvl4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4pPr>
    <a:lvl5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5pPr>
    <a:lvl6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6pPr>
    <a:lvl7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7pPr>
    <a:lvl8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8pPr>
    <a:lvl9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Любовь Гапшина" initials="ЛГ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/>
      <a:tcStyle>
        <a:tcBdr/>
        <a:fill>
          <a:solidFill>
            <a:srgbClr val="E6F0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/>
      <a:tcStyle>
        <a:tcBdr/>
        <a:fill>
          <a:solidFill>
            <a:srgbClr val="EAF8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CDDF"/>
          </a:solidFill>
        </a:fill>
      </a:tcStyle>
    </a:wholeTbl>
    <a:band2H>
      <a:tcTxStyle/>
      <a:tcStyle>
        <a:tcBdr/>
        <a:fill>
          <a:solidFill>
            <a:srgbClr val="FFE8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5E5E5E"/>
        </a:fontRef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9E9E9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5E5E5E"/>
        </a:fontRef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D1D1"/>
          </a:solidFill>
        </a:fill>
      </a:tcStyle>
    </a:wholeTbl>
    <a:band2H>
      <a:tcTxStyle/>
      <a:tcStyle>
        <a:tcBdr/>
        <a:fill>
          <a:solidFill>
            <a:srgbClr val="E9E9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solidFill>
            <a:srgbClr val="5E5E5E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solidFill>
            <a:srgbClr val="5E5E5E">
              <a:alpha val="20000"/>
            </a:srgbClr>
          </a:solidFill>
        </a:fill>
      </a:tcStyle>
    </a:firstCol>
    <a:lastRow>
      <a:tcTxStyle b="on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508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138" y="-612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1-03-06T07:41:29.988" idx="1">
    <p:pos x="3825" y="2709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3706148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0" y="11859862"/>
            <a:ext cx="21971004" cy="6369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sz="3600" b="1"/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sz="3600" b="1"/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sz="3600" b="1"/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sz="3600" b="1"/>
            </a:lvl5pPr>
          </a:lstStyle>
          <a:p>
            <a:r>
              <a:t>Автор и дата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" name="Заголовок презентации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5" cy="4648202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Заголовок презентации</a:t>
            </a:r>
          </a:p>
        </p:txBody>
      </p:sp>
      <p:sp>
        <p:nvSpPr>
          <p:cNvPr id="13" name="Уровень текста 1…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2" y="7223190"/>
            <a:ext cx="21971002" cy="1905002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Подзаголовок презентации</a:t>
            </a:r>
          </a:p>
        </p:txBody>
      </p:sp>
      <p:sp>
        <p:nvSpPr>
          <p:cNvPr id="1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ообщ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Уровень текста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numCol="1" spcCol="38100"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Сообщение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Важный фа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Уровень текста 1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6"/>
            <a:ext cx="21971000" cy="7241586"/>
          </a:xfrm>
          <a:prstGeom prst="rect">
            <a:avLst/>
          </a:prstGeom>
        </p:spPr>
        <p:txBody>
          <a:bodyPr numCol="1" spcCol="38100"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100 %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Информация о факте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Информация о факте</a:t>
            </a:r>
          </a:p>
        </p:txBody>
      </p:sp>
      <p:sp>
        <p:nvSpPr>
          <p:cNvPr id="10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430024" y="10675453"/>
            <a:ext cx="20200054" cy="6369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sz="3600" b="1"/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sz="3600" b="1"/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sz="3600" b="1"/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sz="3600" b="1"/>
            </a:lvl5pPr>
          </a:lstStyle>
          <a:p>
            <a:r>
              <a:t>Авторство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6" name="Уровень текста 1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753923" y="4939860"/>
            <a:ext cx="20876154" cy="3836281"/>
          </a:xfrm>
          <a:prstGeom prst="rect">
            <a:avLst/>
          </a:prstGeom>
        </p:spPr>
        <p:txBody>
          <a:bodyPr numCol="1" spcCol="38100"/>
          <a:lstStyle>
            <a:lvl1pPr marL="469900" indent="-300876">
              <a:spcBef>
                <a:spcPts val="0"/>
              </a:spcBef>
              <a:buSzTx/>
              <a:buNone/>
              <a:defRPr sz="8500" spc="-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«Важная цитата»</a:t>
            </a:r>
          </a:p>
        </p:txBody>
      </p:sp>
      <p:sp>
        <p:nvSpPr>
          <p:cNvPr id="11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 (3 шт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Изображение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25" name="Изображение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26" name="Изображение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2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Изображение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3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 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22" name="Заголовок презентации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Заголовок презентации</a:t>
            </a:r>
          </a:p>
        </p:txBody>
      </p:sp>
      <p:sp>
        <p:nvSpPr>
          <p:cNvPr id="23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7690" y="1106137"/>
            <a:ext cx="21968621" cy="6369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sz="3600" b="1"/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sz="3600" b="1"/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sz="3600" b="1"/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sz="3600" b="1"/>
            </a:lvl5pPr>
          </a:lstStyle>
          <a:p>
            <a:r>
              <a:t>Автор и дата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4" name="Уровень текста 1…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6500" y="11609909"/>
            <a:ext cx="21971000" cy="1116953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Подзаголовок презентации</a:t>
            </a:r>
          </a:p>
        </p:txBody>
      </p:sp>
      <p:sp>
        <p:nvSpPr>
          <p:cNvPr id="2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 фото (вариан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g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33" name="Заголовок слайда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4"/>
          </a:xfrm>
          <a:prstGeom prst="rect">
            <a:avLst/>
          </a:prstGeom>
        </p:spPr>
        <p:txBody>
          <a:bodyPr anchor="b"/>
          <a:lstStyle/>
          <a:p>
            <a:r>
              <a:t>Заголовок слайда</a:t>
            </a:r>
          </a:p>
        </p:txBody>
      </p:sp>
      <p:sp>
        <p:nvSpPr>
          <p:cNvPr id="34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Подзаголовок слайда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Заголовок слайда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4"/>
          </a:xfrm>
          <a:prstGeom prst="rect">
            <a:avLst/>
          </a:prstGeom>
        </p:spPr>
        <p:txBody>
          <a:bodyPr/>
          <a:lstStyle/>
          <a:p>
            <a:r>
              <a:t>Заголовок слайда</a:t>
            </a:r>
          </a:p>
        </p:txBody>
      </p:sp>
      <p:sp>
        <p:nvSpPr>
          <p:cNvPr id="43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72961"/>
            <a:ext cx="21971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sz="5500" b="1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sz="5500" b="1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sz="5500" b="1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sz="5500" b="1"/>
            </a:lvl5pPr>
          </a:lstStyle>
          <a:p>
            <a:r>
              <a:t>Подзаголовок слайда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4" name="Уровень текста 1…"/>
          <p:cNvSpPr txBox="1">
            <a:spLocks noGrp="1"/>
          </p:cNvSpPr>
          <p:nvPr>
            <p:ph type="body" idx="21" hasCustomPrompt="1"/>
          </p:nvPr>
        </p:nvSpPr>
        <p:spPr>
          <a:prstGeom prst="rect">
            <a:avLst/>
          </a:prstGeom>
        </p:spPr>
        <p:txBody>
          <a:bodyPr numCol="1" spcCol="38100"/>
          <a:lstStyle/>
          <a:p>
            <a:r>
              <a:t>Текст пункта на слайде</a:t>
            </a:r>
          </a:p>
        </p:txBody>
      </p:sp>
      <p:sp>
        <p:nvSpPr>
          <p:cNvPr id="4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Уровень текста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пункта на слайде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72961"/>
            <a:ext cx="9779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sz="5500" b="1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sz="5500" b="1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sz="5500" b="1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sz="5500" b="1"/>
            </a:lvl5pPr>
          </a:lstStyle>
          <a:p>
            <a:r>
              <a:t>Подзаголовок слайда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1" name="Уровень текста 1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206500" y="4248503"/>
            <a:ext cx="9779000" cy="8256631"/>
          </a:xfrm>
          <a:prstGeom prst="rect">
            <a:avLst/>
          </a:prstGeom>
        </p:spPr>
        <p:txBody>
          <a:bodyPr numCol="1" spcCol="38100"/>
          <a:lstStyle/>
          <a:p>
            <a:r>
              <a:t>Текст пункта на слайде</a:t>
            </a:r>
          </a:p>
        </p:txBody>
      </p:sp>
      <p:sp>
        <p:nvSpPr>
          <p:cNvPr id="62" name="660384004_1290x1720.jpg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3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63" name="Заголовок слайда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Заголовок слайда</a:t>
            </a:r>
          </a:p>
        </p:txBody>
      </p:sp>
      <p:sp>
        <p:nvSpPr>
          <p:cNvPr id="6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азде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Заголовок раздела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5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Заголовок раздела</a:t>
            </a:r>
          </a:p>
        </p:txBody>
      </p:sp>
      <p:sp>
        <p:nvSpPr>
          <p:cNvPr id="7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Заголовок слайда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50"/>
          </a:xfrm>
          <a:prstGeom prst="rect">
            <a:avLst/>
          </a:prstGeom>
        </p:spPr>
        <p:txBody>
          <a:bodyPr/>
          <a:lstStyle/>
          <a:p>
            <a:r>
              <a:t>Заголовок слайда</a:t>
            </a:r>
          </a:p>
        </p:txBody>
      </p:sp>
      <p:sp>
        <p:nvSpPr>
          <p:cNvPr id="80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72961"/>
            <a:ext cx="21971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sz="5500" b="1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sz="5500" b="1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sz="5500" b="1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sz="5500" b="1"/>
            </a:lvl5pPr>
          </a:lstStyle>
          <a:p>
            <a:r>
              <a:t>Подзаголовок слайда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овестка д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Заголовок повестки дня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Заголовок повестки дня</a:t>
            </a:r>
          </a:p>
        </p:txBody>
      </p:sp>
      <p:sp>
        <p:nvSpPr>
          <p:cNvPr id="89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72961"/>
            <a:ext cx="21971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sz="5500" b="1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sz="5500" b="1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sz="5500" b="1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sz="5500" b="1"/>
            </a:lvl5pPr>
          </a:lstStyle>
          <a:p>
            <a:r>
              <a:t>Подзаголовок повестки дня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0" name="Уровень текста 1…"/>
          <p:cNvSpPr txBox="1">
            <a:spLocks noGrp="1"/>
          </p:cNvSpPr>
          <p:nvPr>
            <p:ph type="body" idx="21" hasCustomPrompt="1"/>
          </p:nvPr>
        </p:nvSpPr>
        <p:spPr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99"/>
            </a:lvl1pPr>
          </a:lstStyle>
          <a:p>
            <a:r>
              <a:t>Темы повестки дня</a:t>
            </a:r>
          </a:p>
        </p:txBody>
      </p:sp>
      <p:sp>
        <p:nvSpPr>
          <p:cNvPr id="9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2" spcCol="1098550">
            <a:normAutofit/>
          </a:bodyPr>
          <a:lstStyle/>
          <a:p>
            <a:r>
              <a:t>Текст пункта на слайде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3653366" y="2743200"/>
            <a:ext cx="19507201" cy="15053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1pPr>
      <a:lvl2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2pPr>
      <a:lvl3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3pPr>
      <a:lvl4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4pPr>
      <a:lvl5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5pPr>
      <a:lvl6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6pPr>
      <a:lvl7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7pPr>
      <a:lvl8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8pPr>
      <a:lvl9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9pPr>
    </p:titleStyle>
    <p:bodyStyle>
      <a:lvl1pPr marL="6096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1pPr>
      <a:lvl2pPr marL="12192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2pPr>
      <a:lvl3pPr marL="18288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3pPr>
      <a:lvl4pPr marL="24384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4pPr>
      <a:lvl5pPr marL="30480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5pPr>
      <a:lvl6pPr marL="36576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6pPr>
      <a:lvl7pPr marL="42672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7pPr>
      <a:lvl8pPr marL="48768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8pPr>
      <a:lvl9pPr marL="54864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urok.ru/go.html?href=http://www.poletim.net/history/zolotojj-vek-aviacii" TargetMode="External"/><Relationship Id="rId2" Type="http://schemas.openxmlformats.org/officeDocument/2006/relationships/hyperlink" Target="https://infourok.ru/go.html?href=http://www.novate.ru/blogs/041014/27988/" TargetMode="Externa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infourok.ru/go.html?href=http://ru.wikipedia.org/" TargetMode="External"/><Relationship Id="rId4" Type="http://schemas.openxmlformats.org/officeDocument/2006/relationships/hyperlink" Target="https://infourok.ru/go.html?href=http://www.skywar.ru/389.html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B%D1%8F%D0%B3%D1%83%D1%88%D0%BA%D0%B8" TargetMode="External"/><Relationship Id="rId13" Type="http://schemas.openxmlformats.org/officeDocument/2006/relationships/image" Target="../media/image1.jpeg"/><Relationship Id="rId3" Type="http://schemas.openxmlformats.org/officeDocument/2006/relationships/hyperlink" Target="https://ru.wikipedia.org/wiki/%D0%9C%D0%BE%D1%80%D1%81%D0%BA%D0%B8%D0%B5_%D1%81%D0%B2%D0%B8%D0%BD%D0%BA%D0%B8" TargetMode="External"/><Relationship Id="rId7" Type="http://schemas.openxmlformats.org/officeDocument/2006/relationships/hyperlink" Target="https://ru.wikipedia.org/wiki/%D0%A2%D1%80%D0%B8%D1%82%D0%BE%D0%BD%D1%8B" TargetMode="External"/><Relationship Id="rId12" Type="http://schemas.openxmlformats.org/officeDocument/2006/relationships/hyperlink" Target="https://ru.wikipedia.org/wiki/%D0%93%D0%B5%D0%BA%D0%BA%D0%BE%D0%BD" TargetMode="External"/><Relationship Id="rId17" Type="http://schemas.openxmlformats.org/officeDocument/2006/relationships/comments" Target="../comments/comment1.xml"/><Relationship Id="rId2" Type="http://schemas.openxmlformats.org/officeDocument/2006/relationships/hyperlink" Target="https://ru.wikipedia.org/wiki/%D0%9F%D0%B8%D0%BB%D0%BE%D1%82%D0%B8%D1%80%D1%83%D0%B5%D0%BC%D1%8B%D0%B9_%D0%BA%D0%BE%D1%81%D0%BC%D0%B8%D1%87%D0%B5%D1%81%D0%BA%D0%B8%D0%B9_%D0%BF%D0%BE%D0%BB%D1%91%D1%82" TargetMode="Externa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ru.wikipedia.org/wiki/%D0%9F%D0%B5%D1%80%D0%B5%D0%BF%D0%B5%D0%BB" TargetMode="External"/><Relationship Id="rId11" Type="http://schemas.openxmlformats.org/officeDocument/2006/relationships/hyperlink" Target="https://ru.wikipedia.org/wiki/%D0%A5%D0%BE%D0%BC%D1%8F%D0%BA" TargetMode="External"/><Relationship Id="rId5" Type="http://schemas.openxmlformats.org/officeDocument/2006/relationships/hyperlink" Target="https://ru.wikipedia.org/wiki/%D0%9C%D1%8B%D1%88%D0%B8" TargetMode="External"/><Relationship Id="rId15" Type="http://schemas.openxmlformats.org/officeDocument/2006/relationships/image" Target="../media/image3.jpeg"/><Relationship Id="rId10" Type="http://schemas.openxmlformats.org/officeDocument/2006/relationships/hyperlink" Target="https://ru.wikipedia.org/wiki/%D0%A0%D1%8B%D0%B1%D1%8B_%D0%B2_%D0%BA%D0%BE%D1%81%D0%BC%D0%BE%D1%81%D0%B5" TargetMode="External"/><Relationship Id="rId4" Type="http://schemas.openxmlformats.org/officeDocument/2006/relationships/hyperlink" Target="https://ru.wikipedia.org/wiki/%D0%9A%D1%80%D1%8B%D1%81%D1%8B" TargetMode="External"/><Relationship Id="rId9" Type="http://schemas.openxmlformats.org/officeDocument/2006/relationships/hyperlink" Target="https://ru.wikipedia.org/wiki/%D0%A3%D0%BB%D0%B8%D1%82%D0%BA%D0%B8" TargetMode="External"/><Relationship Id="rId1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Выполнил Архипов Святослав, 6 А класс."/>
          <p:cNvSpPr txBox="1">
            <a:spLocks noGrp="1"/>
          </p:cNvSpPr>
          <p:nvPr>
            <p:ph type="body" sz="quarter" idx="1"/>
          </p:nvPr>
        </p:nvSpPr>
        <p:spPr>
          <a:xfrm>
            <a:off x="453824" y="11342350"/>
            <a:ext cx="21971002" cy="1852353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0056D6"/>
                </a:solidFill>
              </a:defRPr>
            </a:lvl1pPr>
          </a:lstStyle>
          <a:p>
            <a:r>
              <a:rPr dirty="0" err="1"/>
              <a:t>Выполнил</a:t>
            </a:r>
            <a:r>
              <a:rPr dirty="0"/>
              <a:t> </a:t>
            </a:r>
            <a:r>
              <a:rPr dirty="0" err="1"/>
              <a:t>Архипов</a:t>
            </a:r>
            <a:r>
              <a:rPr dirty="0"/>
              <a:t> </a:t>
            </a:r>
            <a:r>
              <a:rPr dirty="0" err="1"/>
              <a:t>Святослав</a:t>
            </a:r>
            <a:r>
              <a:rPr dirty="0"/>
              <a:t>, 6 А </a:t>
            </a:r>
            <a:r>
              <a:rPr dirty="0" err="1" smtClean="0"/>
              <a:t>класс</a:t>
            </a:r>
            <a:r>
              <a:rPr lang="ru-RU" dirty="0" smtClean="0"/>
              <a:t> МАОУ «Школа №81»</a:t>
            </a:r>
          </a:p>
          <a:p>
            <a:r>
              <a:rPr lang="ru-RU" dirty="0" smtClean="0"/>
              <a:t>Учитель </a:t>
            </a:r>
            <a:r>
              <a:rPr lang="ru-RU" dirty="0" err="1" smtClean="0"/>
              <a:t>Новоженина</a:t>
            </a:r>
            <a:r>
              <a:rPr lang="ru-RU" dirty="0" smtClean="0"/>
              <a:t> Оксана Владимировна</a:t>
            </a:r>
            <a:endParaRPr dirty="0"/>
          </a:p>
        </p:txBody>
      </p:sp>
      <p:sp>
        <p:nvSpPr>
          <p:cNvPr id="152" name="Космический век."/>
          <p:cNvSpPr txBox="1">
            <a:spLocks noGrp="1"/>
          </p:cNvSpPr>
          <p:nvPr>
            <p:ph type="title"/>
          </p:nvPr>
        </p:nvSpPr>
        <p:spPr>
          <a:xfrm>
            <a:off x="389132" y="2833746"/>
            <a:ext cx="22100384" cy="2175647"/>
          </a:xfrm>
          <a:prstGeom prst="rect">
            <a:avLst/>
          </a:prstGeom>
        </p:spPr>
        <p:txBody>
          <a:bodyPr/>
          <a:lstStyle>
            <a:lvl1pPr algn="ctr">
              <a:defRPr spc="-300">
                <a:solidFill>
                  <a:srgbClr val="E22400"/>
                </a:solidFill>
              </a:defRPr>
            </a:lvl1pPr>
          </a:lstStyle>
          <a:p>
            <a:r>
              <a:rPr dirty="0" err="1"/>
              <a:t>Космический</a:t>
            </a:r>
            <a:r>
              <a:rPr dirty="0"/>
              <a:t> </a:t>
            </a:r>
            <a:r>
              <a:rPr dirty="0" err="1" smtClean="0"/>
              <a:t>век</a:t>
            </a:r>
            <a:endParaRPr dirty="0"/>
          </a:p>
        </p:txBody>
      </p:sp>
      <p:sp>
        <p:nvSpPr>
          <p:cNvPr id="153" name="« Животные в космосе»."/>
          <p:cNvSpPr txBox="1"/>
          <p:nvPr/>
        </p:nvSpPr>
        <p:spPr>
          <a:xfrm>
            <a:off x="453824" y="6015844"/>
            <a:ext cx="21971002" cy="1905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algn="r" defTabSz="825500">
              <a:defRPr sz="5500" b="1">
                <a:solidFill>
                  <a:srgbClr val="008CB4"/>
                </a:solidFill>
              </a:defRPr>
            </a:lvl1pPr>
          </a:lstStyle>
          <a:p>
            <a:r>
              <a:t>« Животные в космосе».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206500" y="1169368"/>
            <a:ext cx="21971000" cy="11335149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6600" b="1" dirty="0"/>
              <a:t>Список литературы</a:t>
            </a:r>
            <a:endParaRPr lang="ru-RU" sz="6600" dirty="0"/>
          </a:p>
          <a:p>
            <a:r>
              <a:rPr lang="ru-RU" dirty="0"/>
              <a:t>Большая энциклопедия открытий и изобретений (данное эксклюзивное издание компании ОСЭ)</a:t>
            </a:r>
          </a:p>
          <a:p>
            <a:r>
              <a:rPr lang="ru-RU" dirty="0"/>
              <a:t>Детская энциклопедия. Я познаю мир. Космос. М., ОО « Издательство АСТ» , </a:t>
            </a:r>
            <a:r>
              <a:rPr lang="ru-RU" dirty="0" smtClean="0"/>
              <a:t>2019, </a:t>
            </a:r>
            <a:r>
              <a:rPr lang="ru-RU" dirty="0"/>
              <a:t>448 с., ил.</a:t>
            </a:r>
          </a:p>
          <a:p>
            <a:r>
              <a:rPr lang="ru-RU" dirty="0"/>
              <a:t>Герман Титов. Голубая моя планета. Документальная повесть. М., Воениздат, </a:t>
            </a:r>
            <a:r>
              <a:rPr lang="ru-RU" dirty="0" smtClean="0"/>
              <a:t>2017.</a:t>
            </a:r>
          </a:p>
          <a:p>
            <a:endParaRPr lang="ru-RU" dirty="0"/>
          </a:p>
          <a:p>
            <a:endParaRPr lang="ru-RU" dirty="0" smtClean="0">
              <a:hlinkClick r:id="rId2"/>
            </a:endParaRPr>
          </a:p>
          <a:p>
            <a:endParaRPr lang="ru-RU" dirty="0" smtClean="0">
              <a:hlinkClick r:id="rId2"/>
            </a:endParaRPr>
          </a:p>
          <a:p>
            <a:r>
              <a:rPr lang="ru-RU" dirty="0" smtClean="0">
                <a:hlinkClick r:id="rId2"/>
              </a:rPr>
              <a:t>http</a:t>
            </a:r>
            <a:r>
              <a:rPr lang="ru-RU" dirty="0">
                <a:hlinkClick r:id="rId2"/>
              </a:rPr>
              <a:t>://www.novate.ru/blogs/041014/27988/</a:t>
            </a:r>
            <a:endParaRPr lang="ru-RU" dirty="0"/>
          </a:p>
          <a:p>
            <a:r>
              <a:rPr lang="ru-RU" u="sng" dirty="0">
                <a:hlinkClick r:id="rId3"/>
              </a:rPr>
              <a:t>http://www.poletim.net/history/zolotojj-vek-aviacii</a:t>
            </a:r>
            <a:r>
              <a:rPr lang="ru-RU" dirty="0"/>
              <a:t>;</a:t>
            </a:r>
          </a:p>
          <a:p>
            <a:r>
              <a:rPr lang="ru-RU" u="sng" dirty="0">
                <a:hlinkClick r:id="rId4"/>
              </a:rPr>
              <a:t>http://www.skywar.ru/389.html</a:t>
            </a:r>
            <a:r>
              <a:rPr lang="ru-RU" dirty="0"/>
              <a:t>;</a:t>
            </a:r>
          </a:p>
          <a:p>
            <a:r>
              <a:rPr lang="ru-RU" u="sng" dirty="0">
                <a:hlinkClick r:id="rId5"/>
              </a:rPr>
              <a:t>http://ru.wikipedia.org</a:t>
            </a:r>
            <a:r>
              <a:rPr lang="ru-RU" dirty="0"/>
              <a:t>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0972676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До полётов людей в космос туда запускали животных:…"/>
          <p:cNvSpPr txBox="1"/>
          <p:nvPr/>
        </p:nvSpPr>
        <p:spPr>
          <a:xfrm>
            <a:off x="674680" y="2117713"/>
            <a:ext cx="11243424" cy="355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sz="2800">
                <a:solidFill>
                  <a:srgbClr val="004D65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До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/>
              </a:rPr>
              <a:t>полётов людей в космос</a:t>
            </a:r>
            <a:r>
              <a:rPr b="1"/>
              <a:t> туда запускали животных:</a:t>
            </a:r>
          </a:p>
          <a:p>
            <a:pPr algn="l" defTabSz="457200">
              <a:defRPr sz="2800" b="1">
                <a:solidFill>
                  <a:srgbClr val="004D65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собак, обезьян, кошек, черепах. </a:t>
            </a:r>
            <a:r>
              <a:rPr b="0"/>
              <a:t>А также во время других экспедиций в космосе побывали следующие  животные: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/>
              </a:rPr>
              <a:t>морские свинки</a:t>
            </a:r>
            <a:r>
              <a:t>,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/>
              </a:rPr>
              <a:t>крысы</a:t>
            </a:r>
            <a:r>
              <a:t>,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5"/>
              </a:rPr>
              <a:t>мыши</a:t>
            </a:r>
            <a:r>
              <a:t>,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6"/>
              </a:rPr>
              <a:t>перепела</a:t>
            </a:r>
            <a:r>
              <a:t>,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7"/>
              </a:rPr>
              <a:t>тритоны</a:t>
            </a:r>
            <a:r>
              <a:t>,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8"/>
              </a:rPr>
              <a:t>лягушки</a:t>
            </a:r>
            <a:r>
              <a:t>,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9"/>
              </a:rPr>
              <a:t>улитки</a:t>
            </a:r>
            <a:r>
              <a:rPr b="0"/>
              <a:t> и некоторые виды </a:t>
            </a:r>
            <a:r>
              <a:rPr b="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10"/>
              </a:rPr>
              <a:t>рыб</a:t>
            </a:r>
            <a:r>
              <a:rPr b="0"/>
              <a:t>. Известны также попытки запуска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11"/>
              </a:rPr>
              <a:t>хомяков</a:t>
            </a:r>
            <a:r>
              <a:t> и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12"/>
              </a:rPr>
              <a:t>гекконов</a:t>
            </a:r>
            <a:r>
              <a:t>. </a:t>
            </a:r>
            <a:r>
              <a:rPr b="0"/>
              <a:t>Первыми животными Земли, родившимися в космосе, являются </a:t>
            </a:r>
            <a:r>
              <a:t>тараканы</a:t>
            </a:r>
            <a:r>
              <a:rPr b="0"/>
              <a:t>.</a:t>
            </a:r>
          </a:p>
        </p:txBody>
      </p:sp>
      <p:pic>
        <p:nvPicPr>
          <p:cNvPr id="156" name="IMG_3813.jpeg" descr="IMG_3813.jpeg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930009" y="5984812"/>
            <a:ext cx="7481352" cy="5651636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Главной целью запусков были:…"/>
          <p:cNvSpPr txBox="1"/>
          <p:nvPr/>
        </p:nvSpPr>
        <p:spPr>
          <a:xfrm>
            <a:off x="14630265" y="928927"/>
            <a:ext cx="8012467" cy="4902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sz="3500" b="1" u="sng">
                <a:solidFill>
                  <a:srgbClr val="B51A00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Главной целью запусков были:</a:t>
            </a:r>
          </a:p>
          <a:p>
            <a:pPr algn="l" defTabSz="457200">
              <a:defRPr sz="3500" b="1">
                <a:solidFill>
                  <a:srgbClr val="B51A00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/>
          </a:p>
          <a:p>
            <a:pPr algn="l" defTabSz="457200">
              <a:defRPr sz="3500" b="1">
                <a:solidFill>
                  <a:srgbClr val="B51A00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 1).Проверить могут ли будущие космонавты выжить после полёта. </a:t>
            </a:r>
          </a:p>
          <a:p>
            <a:pPr algn="l" defTabSz="457200">
              <a:defRPr sz="3500" b="1">
                <a:solidFill>
                  <a:srgbClr val="B51A00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 2). Как полёт может сказаться на их здоровье.</a:t>
            </a:r>
          </a:p>
          <a:p>
            <a:pPr algn="l" defTabSz="457200">
              <a:defRPr sz="3500" b="1">
                <a:solidFill>
                  <a:srgbClr val="B51A00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 3). Для изучения различного рода биологических процессов.</a:t>
            </a:r>
          </a:p>
        </p:txBody>
      </p:sp>
      <p:sp>
        <p:nvSpPr>
          <p:cNvPr id="158" name="Первые космические герои."/>
          <p:cNvSpPr txBox="1"/>
          <p:nvPr/>
        </p:nvSpPr>
        <p:spPr>
          <a:xfrm>
            <a:off x="922477" y="427145"/>
            <a:ext cx="9048950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5000" b="1" u="sng">
                <a:solidFill>
                  <a:srgbClr val="E2240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Первые космические герои.</a:t>
            </a:r>
          </a:p>
        </p:txBody>
      </p:sp>
      <p:pic>
        <p:nvPicPr>
          <p:cNvPr id="159" name="IMG_3857.jpeg" descr="IMG_3857.jpeg"/>
          <p:cNvPicPr>
            <a:picLocks noChangeAspect="1"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9375219" y="9479805"/>
            <a:ext cx="5257298" cy="332746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IMG_3864.jpeg" descr="IMG_3864.jpeg"/>
          <p:cNvPicPr>
            <a:picLocks noChangeAspect="1"/>
          </p:cNvPicPr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9661018" y="5120035"/>
            <a:ext cx="4685699" cy="38915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IMG_3866.jpeg" descr="IMG_3866.jpeg"/>
          <p:cNvPicPr>
            <a:picLocks noChangeAspect="1"/>
          </p:cNvPicPr>
          <p:nvPr/>
        </p:nvPicPr>
        <p:blipFill>
          <a:blip r:embed="rId16">
            <a:extLst/>
          </a:blip>
          <a:stretch>
            <a:fillRect/>
          </a:stretch>
        </p:blipFill>
        <p:spPr>
          <a:xfrm>
            <a:off x="14815179" y="5764248"/>
            <a:ext cx="8408406" cy="69844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IMG_3823.jpeg" descr="IMG_382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8496" y="994598"/>
            <a:ext cx="7512421" cy="4274393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Собаки Белка и Стрелка."/>
          <p:cNvSpPr txBox="1"/>
          <p:nvPr/>
        </p:nvSpPr>
        <p:spPr>
          <a:xfrm>
            <a:off x="2680778" y="218469"/>
            <a:ext cx="5779940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3500" b="1" u="sng">
                <a:solidFill>
                  <a:srgbClr val="E2240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Собаки Белка и Стрелка.</a:t>
            </a:r>
          </a:p>
        </p:txBody>
      </p:sp>
      <p:sp>
        <p:nvSpPr>
          <p:cNvPr id="165" name="Катапультируемый контейнер Белки и Стрелки."/>
          <p:cNvSpPr txBox="1"/>
          <p:nvPr/>
        </p:nvSpPr>
        <p:spPr>
          <a:xfrm>
            <a:off x="15201650" y="5191952"/>
            <a:ext cx="6529567" cy="116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3500" b="1">
                <a:solidFill>
                  <a:srgbClr val="B51A0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Катапультируемый контейнер Белки и Стрелки.</a:t>
            </a:r>
          </a:p>
        </p:txBody>
      </p:sp>
      <p:pic>
        <p:nvPicPr>
          <p:cNvPr id="166" name="IMG_3824.jpeg" descr="IMG_3824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478917" y="6622139"/>
            <a:ext cx="3077781" cy="2311233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19 августа 1960 года в 11:44 по московскому времени произошёл первый полёт в космос с собаками на борту корабля «Спутник-5». Белка и Стрелка совершили 17 полных витков приблизительно за 25 часов, преодолев расстояние в 700 тысяч км. Через некоторое время"/>
          <p:cNvSpPr txBox="1"/>
          <p:nvPr/>
        </p:nvSpPr>
        <p:spPr>
          <a:xfrm>
            <a:off x="726316" y="5626018"/>
            <a:ext cx="12157366" cy="355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2800">
                <a:solidFill>
                  <a:srgbClr val="00374A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19 августа 1960 года в 11:44 по московскому времени произошёл первый полёт в космос с собаками на борту корабля «Спутник-5». Белка и Стрелка совершили 17 полных витков приблизительно за 25 часов, преодолев расстояние в 700 тысяч км. Через некоторое время после приземления Стрелка принесла здоровое потомство — шесть щенков, один из которых был отправлен в подарок жене президента США Жаклин Кеннеди и их дочери Керолайн.</a:t>
            </a:r>
          </a:p>
        </p:txBody>
      </p:sp>
      <p:pic>
        <p:nvPicPr>
          <p:cNvPr id="168" name="IMG_3836.jpeg" descr="IMG_3836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303196" y="10428102"/>
            <a:ext cx="3796406" cy="27888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9" name="IMG_3837.jpeg" descr="IMG_3837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217683" y="10424992"/>
            <a:ext cx="3884594" cy="27950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0" name="IMG_3835.jpeg" descr="IMG_3835.jpe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645567" y="9266012"/>
            <a:ext cx="3220959" cy="4056340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Космический корабль «Спутник-5»."/>
          <p:cNvSpPr txBox="1"/>
          <p:nvPr/>
        </p:nvSpPr>
        <p:spPr>
          <a:xfrm>
            <a:off x="14562900" y="2569"/>
            <a:ext cx="6909815" cy="116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3500" b="1">
                <a:solidFill>
                  <a:srgbClr val="B51A0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Космический корабль «Спутник-5».</a:t>
            </a:r>
          </a:p>
        </p:txBody>
      </p:sp>
      <p:sp>
        <p:nvSpPr>
          <p:cNvPr id="172" name="Семья президента Джона Кеннеди: жена Жаклин и дочь Кэролайн."/>
          <p:cNvSpPr txBox="1"/>
          <p:nvPr/>
        </p:nvSpPr>
        <p:spPr>
          <a:xfrm>
            <a:off x="5984976" y="8889379"/>
            <a:ext cx="6868514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2800" b="1">
                <a:solidFill>
                  <a:srgbClr val="B51A0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Семья президента Джона Кеннеди: жена Жаклин и дочь Кэролайн.</a:t>
            </a:r>
          </a:p>
        </p:txBody>
      </p:sp>
      <p:pic>
        <p:nvPicPr>
          <p:cNvPr id="173" name="IMG_3840.jpeg" descr="IMG_3840.jpe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2439598" y="1333424"/>
            <a:ext cx="5223963" cy="359674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" name="IMG_3838.jpeg" descr="IMG_3838.jpe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8159200" y="1243673"/>
            <a:ext cx="5025596" cy="377624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5" name="IMG_3842.jpeg" descr="IMG_3842.jpe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5847372" y="10935819"/>
            <a:ext cx="4340874" cy="2453538"/>
          </a:xfrm>
          <a:prstGeom prst="rect">
            <a:avLst/>
          </a:prstGeom>
          <a:ln w="12700">
            <a:miter lim="400000"/>
          </a:ln>
        </p:spPr>
      </p:pic>
      <p:sp>
        <p:nvSpPr>
          <p:cNvPr id="176" name="Российский мультфильм…"/>
          <p:cNvSpPr txBox="1"/>
          <p:nvPr/>
        </p:nvSpPr>
        <p:spPr>
          <a:xfrm>
            <a:off x="13640622" y="9083694"/>
            <a:ext cx="10477612" cy="170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sz="3500" b="1">
                <a:solidFill>
                  <a:srgbClr val="B51A00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Российский мультфильм </a:t>
            </a:r>
          </a:p>
          <a:p>
            <a:pPr algn="l" defTabSz="457200">
              <a:defRPr sz="3500" b="1">
                <a:solidFill>
                  <a:srgbClr val="B51A00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«Белка и Стрелка. Звездные собаки».- 2010 год.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IMG_3830.jpeg" descr="IMG_3830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47628" y="1469523"/>
            <a:ext cx="5895684" cy="4507371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31 января 1961 года Хэм был отправлен на космическом корабле «Меркурий-Редстоун-2»в полет, который длился 16 минут 39 секунд. После его завершения капсула с Хэмом приводнилась в Атлантическом океане. Полет Хэма был предпоследним перед полетом в космос ам"/>
          <p:cNvSpPr txBox="1"/>
          <p:nvPr/>
        </p:nvSpPr>
        <p:spPr>
          <a:xfrm>
            <a:off x="9540351" y="965699"/>
            <a:ext cx="13546443" cy="4902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3500">
                <a:solidFill>
                  <a:srgbClr val="00374A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31 января 1961 года Хэм был отправлен на космическом корабле «Меркурий-Редстоун-2»в полет, который длился 16 минут 39 секунд. После его завершения капсула с Хэмом приводнилась в Атлантическом океане. Полет Хэма был предпоследним перед полетом в космос американского астронавта Алана Шепарда.После полета шимпанзе Хэм прожил 17 лет в Смитсоновском Национальном зоопарке в Вашингтоне.Хэм умер в возрасте 26 лет 19 января 1983 года. </a:t>
            </a:r>
          </a:p>
        </p:txBody>
      </p:sp>
      <p:sp>
        <p:nvSpPr>
          <p:cNvPr id="180" name="Обезьяна Хэм."/>
          <p:cNvSpPr txBox="1"/>
          <p:nvPr/>
        </p:nvSpPr>
        <p:spPr>
          <a:xfrm>
            <a:off x="2082948" y="515130"/>
            <a:ext cx="4750917" cy="162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5000" b="1" u="sng">
                <a:solidFill>
                  <a:srgbClr val="E2240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Обезьяна Хэм.</a:t>
            </a:r>
          </a:p>
        </p:txBody>
      </p:sp>
      <p:pic>
        <p:nvPicPr>
          <p:cNvPr id="181" name="IMG_3833.jpeg" descr="IMG_3833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441061" y="7415658"/>
            <a:ext cx="2643707" cy="5590694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Советский Союз и Россия отправляли обезьян в космос с 1983 по 1996 годы, США — с 1948 по 1985 годы, Франция отправила две обезьяны в 1967 году. В общей сложности около 30 обезьян приняли участие в космических программах, и ни одна из них не летала в косм"/>
          <p:cNvSpPr txBox="1"/>
          <p:nvPr/>
        </p:nvSpPr>
        <p:spPr>
          <a:xfrm>
            <a:off x="7697051" y="10313923"/>
            <a:ext cx="14978755" cy="276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3500" b="1">
                <a:solidFill>
                  <a:srgbClr val="B51A0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Советский Союз и Россия отправляли обезьян в космос с 1983 по 1996 годы, США — с 1948 по 1985 годы, Франция отправила две обезьяны в 1967 году. В общей сложности около 30 обезьян приняли участие в космических программах, и ни одна из них не летала в космос более одного раза.</a:t>
            </a:r>
          </a:p>
        </p:txBody>
      </p:sp>
      <p:pic>
        <p:nvPicPr>
          <p:cNvPr id="183" name="IMG_3843.jpeg" descr="IMG_3843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8980948" y="5770009"/>
            <a:ext cx="5112136" cy="3627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IMG_3844.jpeg" descr="IMG_3844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314420" y="5725998"/>
            <a:ext cx="5926442" cy="3715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IMG_3845.jpeg" descr="IMG_3845.jpe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3678101" y="5665373"/>
            <a:ext cx="4865608" cy="38365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Первый полет крысы на Veronique AGI 24 состоялся 22 февраля 1961 года. Во время него крыса удерживалась в вытянутом положении в контейнере с помощью специального жилета. При этом первая крыса, которую поместили в контейнер, перегрызла пучок кабелей, счит"/>
          <p:cNvSpPr txBox="1"/>
          <p:nvPr/>
        </p:nvSpPr>
        <p:spPr>
          <a:xfrm>
            <a:off x="672053" y="3181553"/>
            <a:ext cx="12324172" cy="568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sz="3300">
                <a:solidFill>
                  <a:srgbClr val="004D65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Первый полет крысы на Veronique AGI 24 состоялся 22 февраля 1961 года. Во время него крыса удерживалась в вытянутом положении в контейнере с помощью специального жилета. При этом первая крыса, которую поместили в контейнер, перегрызла пучок кабелей, считывающих информацию, за что была заменена другой крысой. Через 40 минут после старта крыса, как и планировалось, была эвакуирована из ракеты, а на следующий день её уже привезли в Париж. Там встречавшие ученых с грызуном журналисты дали крысе кличку Гектор.</a:t>
            </a:r>
            <a:r>
              <a:rPr b="1"/>
              <a:t> </a:t>
            </a:r>
          </a:p>
        </p:txBody>
      </p:sp>
      <p:sp>
        <p:nvSpPr>
          <p:cNvPr id="188" name="Крыса Гектор."/>
          <p:cNvSpPr txBox="1"/>
          <p:nvPr/>
        </p:nvSpPr>
        <p:spPr>
          <a:xfrm>
            <a:off x="3430456" y="1108392"/>
            <a:ext cx="4732313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5000" b="1">
                <a:solidFill>
                  <a:srgbClr val="E2240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Крыса Гектор.</a:t>
            </a:r>
          </a:p>
        </p:txBody>
      </p:sp>
      <p:pic>
        <p:nvPicPr>
          <p:cNvPr id="189" name="IMG_3814.jpeg" descr="IMG_3814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005888" y="381455"/>
            <a:ext cx="7360109" cy="56815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IMG_3850.jpeg" descr="IMG_3850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664901" y="8633138"/>
            <a:ext cx="6736000" cy="4655955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IMG_3851.jpeg" descr="IMG_3851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871949" y="6621850"/>
            <a:ext cx="6102352" cy="666391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На третьем этапе изучения бдительности животных в условиях невесомости использовались кошки. На улицах Парижа ученые отловили 30 бездомных кошек и котов, после чего началась подготовка животных к полету, включая вращение на центрифуге и тренировки в баро"/>
          <p:cNvSpPr txBox="1"/>
          <p:nvPr/>
        </p:nvSpPr>
        <p:spPr>
          <a:xfrm>
            <a:off x="9691219" y="2038019"/>
            <a:ext cx="14028234" cy="916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3500">
                <a:solidFill>
                  <a:srgbClr val="004D65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На третьем этапе изучения бдительности животных в условиях невесомости использовались кошки. На улицах Парижа ученые отловили 30 бездомных кошек и котов, после чего началась подготовка животных к полету, включая вращение на центрифуге и тренировки в барокамере. Отбор прошли 14 кошек, среди которых был кот Феликс. Феликса уже подготовили к полету и вживили ему в мозг электроды, но в последние минуты счастливец смог сбежать. В срочном порядке космонавта заменили: была выбрана кошка Фелисетта (Félicette). Слева — Феликс, справа — Фелисетта Суборбитальный полет на ракете Veronique AGI47 состоялся 18 октября 1963 года. Состояние невесомости продолжалось 5 минут 2 секунды. После полета спасательная служба обнаружила отделившуюся от ракеты капсулу с кошкой через 13 минут после старта. И согласно данным, которые были получены после полета, кошка чувствовала себя хорошо. </a:t>
            </a:r>
          </a:p>
        </p:txBody>
      </p:sp>
      <p:pic>
        <p:nvPicPr>
          <p:cNvPr id="194" name="IMG_3852.jpeg" descr="IMG_385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92955" y="2299150"/>
            <a:ext cx="6815992" cy="4515808"/>
          </a:xfrm>
          <a:prstGeom prst="rect">
            <a:avLst/>
          </a:prstGeom>
          <a:ln w="12700">
            <a:miter lim="400000"/>
          </a:ln>
        </p:spPr>
      </p:pic>
      <p:sp>
        <p:nvSpPr>
          <p:cNvPr id="195" name="Кошки…"/>
          <p:cNvSpPr txBox="1"/>
          <p:nvPr/>
        </p:nvSpPr>
        <p:spPr>
          <a:xfrm>
            <a:off x="497878" y="538480"/>
            <a:ext cx="8806148" cy="162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sz="5000" b="1">
                <a:solidFill>
                  <a:srgbClr val="E22400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Кошки </a:t>
            </a:r>
          </a:p>
          <a:p>
            <a:pPr algn="l" defTabSz="457200">
              <a:defRPr sz="5000" b="1">
                <a:solidFill>
                  <a:srgbClr val="E22400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Феликс и Фелисетта.</a:t>
            </a:r>
          </a:p>
        </p:txBody>
      </p:sp>
      <p:pic>
        <p:nvPicPr>
          <p:cNvPr id="196" name="IMG_3853.jpeg" descr="IMG_3853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67256" y="6950026"/>
            <a:ext cx="5067392" cy="28529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7" name="IMG_3856.jpeg" descr="IMG_3856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39928" y="10083111"/>
            <a:ext cx="7825312" cy="34123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В 1968 году в космос впервые отправились черепахи. Для полета на борту советского аппарата «Зонд-5» были выбраны две среднеазиатские (или степные) черепахи, которых часто содержат в квартирах в качестве домашних питомцев. Компанию на борту им составляли "/>
          <p:cNvSpPr txBox="1"/>
          <p:nvPr/>
        </p:nvSpPr>
        <p:spPr>
          <a:xfrm>
            <a:off x="720286" y="1473200"/>
            <a:ext cx="14788766" cy="1076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sz="3500">
                <a:solidFill>
                  <a:srgbClr val="004D65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В 1968 году в космос впервые отправились черепахи. Для полета на борту советского аппарата «Зонд-5» были выбраны две среднеазиатские (или степные) черепахи, которых часто содержат в квартирах в качестве домашних питомцев. Компанию на борту им составляли дрозофилы и жуки-хрущаки, а также несколько видов растений. Полет должен был показать, как живые организмы переносят перегрузки.</a:t>
            </a:r>
          </a:p>
          <a:p>
            <a:pPr algn="l" defTabSz="457200">
              <a:defRPr sz="3500">
                <a:solidFill>
                  <a:srgbClr val="004D65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Аппарат совершил первый в истории облет вокруг Луны и вернулся на Землю 21 сентября 1968 года после недельного полета. Подобравшие в Индийском океане капсулу моряки экспедиционного судна «Василий Головин» были встревожены подозрительными звуками, раздающимися из аппарата. Только связавшись с учеными, спасатели узнали, что внутри шуршат космонавты-черепахи.</a:t>
            </a:r>
          </a:p>
          <a:p>
            <a:pPr algn="l" defTabSz="457200">
              <a:defRPr sz="3500">
                <a:solidFill>
                  <a:srgbClr val="004D65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Из аппарата животных достали только в начале октября, когда рептилий доставили в Москву. Черепахи были активны и ели с аппетитом, что неудивительно: за свое путешествие они потеряли около 10% веса. Спустя семь лет СССР также запускал черепах в орбитальные полеты на борту беспилотного космического корабля «Союз-20». Тогда был установлен 90-суточный рекорд пребывания животных в космосе.</a:t>
            </a:r>
          </a:p>
        </p:txBody>
      </p:sp>
      <p:pic>
        <p:nvPicPr>
          <p:cNvPr id="200" name="IMG_3860.jpeg" descr="IMG_3860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957979" y="424216"/>
            <a:ext cx="6819902" cy="59944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01" name="IMG_3859.jpeg" descr="IMG_3859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315071" y="9529861"/>
            <a:ext cx="4621814" cy="3572635"/>
          </a:xfrm>
          <a:prstGeom prst="rect">
            <a:avLst/>
          </a:prstGeom>
          <a:ln w="12700">
            <a:miter lim="400000"/>
          </a:ln>
        </p:spPr>
      </p:pic>
      <p:pic>
        <p:nvPicPr>
          <p:cNvPr id="202" name="IMG_3858.jpeg" descr="IMG_3858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8413004" y="6524649"/>
            <a:ext cx="4425946" cy="2713184"/>
          </a:xfrm>
          <a:prstGeom prst="rect">
            <a:avLst/>
          </a:prstGeom>
          <a:ln w="12700">
            <a:miter lim="400000"/>
          </a:ln>
        </p:spPr>
      </p:pic>
      <p:sp>
        <p:nvSpPr>
          <p:cNvPr id="203" name="Черепахи"/>
          <p:cNvSpPr txBox="1"/>
          <p:nvPr/>
        </p:nvSpPr>
        <p:spPr>
          <a:xfrm>
            <a:off x="3882988" y="401968"/>
            <a:ext cx="3114118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5000" b="1">
                <a:solidFill>
                  <a:srgbClr val="E2240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Черепахи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В сентябре 2007 года на российском космическом аппарате «Фотон М-3» в космос отправилась тараканиха Надежда. Она стала не первым насекомым на орбите, но все-таки сумела отличиться в истории покорения космоса.…"/>
          <p:cNvSpPr txBox="1"/>
          <p:nvPr/>
        </p:nvSpPr>
        <p:spPr>
          <a:xfrm>
            <a:off x="11324952" y="833518"/>
            <a:ext cx="12648729" cy="703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sz="3500">
                <a:solidFill>
                  <a:srgbClr val="004D65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В сентябре 2007 года на российском космическом аппарате «Фотон М-3» в космос отправилась тараканиха Надежда. Она стала не первым насекомым на орбите, но все-таки сумела отличиться в истории покорения космоса.</a:t>
            </a:r>
          </a:p>
          <a:p>
            <a:pPr algn="l" defTabSz="457200">
              <a:defRPr sz="3500">
                <a:solidFill>
                  <a:srgbClr val="004D65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Надежда стала первыми животным с Земли, давшим потомство, зачатое в космосе: уже после приземления у Надежды родились 33 детеныша. Надежда и прочие насекомые путешествовали внутри герметичного контейнера, за ними наблюдали с помощью видеокамер. Впоследствии зачатые в невесомости тараканы развивались нормально, главной их особенностью был слишком рано потемневший хитиновый покров.</a:t>
            </a:r>
          </a:p>
        </p:txBody>
      </p:sp>
      <p:sp>
        <p:nvSpPr>
          <p:cNvPr id="206" name="Тараканы."/>
          <p:cNvSpPr txBox="1"/>
          <p:nvPr/>
        </p:nvSpPr>
        <p:spPr>
          <a:xfrm>
            <a:off x="3506603" y="919480"/>
            <a:ext cx="3412704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5000" b="1">
                <a:solidFill>
                  <a:srgbClr val="E2240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Тараканы.</a:t>
            </a:r>
          </a:p>
        </p:txBody>
      </p:sp>
      <p:pic>
        <p:nvPicPr>
          <p:cNvPr id="207" name="IMG_3861.jpeg" descr="IMG_386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75027" y="2052636"/>
            <a:ext cx="9524909" cy="334548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8" name="IMG_3863.jpeg" descr="IMG_3863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136650" y="8131357"/>
            <a:ext cx="6582848" cy="5436354"/>
          </a:xfrm>
          <a:prstGeom prst="rect">
            <a:avLst/>
          </a:prstGeom>
          <a:ln w="12700">
            <a:miter lim="400000"/>
          </a:ln>
        </p:spPr>
      </p:pic>
      <p:pic>
        <p:nvPicPr>
          <p:cNvPr id="209" name="IMG_3862.jpeg" descr="IMG_3862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592507" y="7971625"/>
            <a:ext cx="5180237" cy="5755819"/>
          </a:xfrm>
          <a:prstGeom prst="rect">
            <a:avLst/>
          </a:prstGeom>
          <a:ln w="12700">
            <a:miter lim="400000"/>
          </a:ln>
        </p:spPr>
      </p:pic>
      <p:pic>
        <p:nvPicPr>
          <p:cNvPr id="210" name="IMG_3865.jpeg" descr="IMG_3865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095100" y="6468102"/>
            <a:ext cx="7084764" cy="56170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Бессловесные герои. Животные в космосе"/>
          <p:cNvSpPr txBox="1">
            <a:spLocks noGrp="1"/>
          </p:cNvSpPr>
          <p:nvPr>
            <p:ph type="body" sz="half" idx="1"/>
          </p:nvPr>
        </p:nvSpPr>
        <p:spPr>
          <a:xfrm>
            <a:off x="1500190" y="217673"/>
            <a:ext cx="22028506" cy="3167148"/>
          </a:xfrm>
          <a:prstGeom prst="rect">
            <a:avLst/>
          </a:prstGeom>
        </p:spPr>
        <p:txBody>
          <a:bodyPr spcCol="1101425"/>
          <a:lstStyle>
            <a:lvl1pPr marL="635000" indent="-635000">
              <a:defRPr sz="5000" b="1">
                <a:solidFill>
                  <a:srgbClr val="E22400"/>
                </a:solidFill>
              </a:defRPr>
            </a:lvl1pPr>
          </a:lstStyle>
          <a:p>
            <a:r>
              <a:t>Бессловесные герои. Животные в космосе</a:t>
            </a:r>
          </a:p>
        </p:txBody>
      </p:sp>
      <p:sp>
        <p:nvSpPr>
          <p:cNvPr id="213" name="Неподалеку от лондонского Гайд-парка находится мемориал, посвященный всем животным, которые когда-либо участвовали в боевых действиях... Одна из надписей этого мемориала гласит:…"/>
          <p:cNvSpPr txBox="1"/>
          <p:nvPr/>
        </p:nvSpPr>
        <p:spPr>
          <a:xfrm>
            <a:off x="797188" y="1787532"/>
            <a:ext cx="11529567" cy="3835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sz="3500">
                <a:solidFill>
                  <a:srgbClr val="004D65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Неподалеку от лондонского Гайд-парка находится мемориал, посвященный всем животным, которые когда-либо участвовали в боевых действиях... Одна из надписей этого мемориала гласит:</a:t>
            </a:r>
          </a:p>
          <a:p>
            <a:pPr algn="l" defTabSz="457200">
              <a:defRPr sz="3500" b="1">
                <a:solidFill>
                  <a:srgbClr val="E22400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 «У них не было выбора».</a:t>
            </a:r>
          </a:p>
          <a:p>
            <a:pPr algn="l" defTabSz="457200">
              <a:defRPr sz="3500">
                <a:solidFill>
                  <a:srgbClr val="004D65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 Это выражение в полной мере можно отнести и к героям нашего. </a:t>
            </a:r>
          </a:p>
        </p:txBody>
      </p:sp>
      <p:pic>
        <p:nvPicPr>
          <p:cNvPr id="214" name="IMG_3867.jpeg" descr="IMG_386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646759" y="3140794"/>
            <a:ext cx="9603108" cy="5046097"/>
          </a:xfrm>
          <a:prstGeom prst="rect">
            <a:avLst/>
          </a:prstGeom>
          <a:ln w="12700">
            <a:miter lim="400000"/>
          </a:ln>
        </p:spPr>
      </p:pic>
      <p:sp>
        <p:nvSpPr>
          <p:cNvPr id="215" name="Будем помнить животных- космонавтов!"/>
          <p:cNvSpPr txBox="1"/>
          <p:nvPr/>
        </p:nvSpPr>
        <p:spPr>
          <a:xfrm>
            <a:off x="12643847" y="9530171"/>
            <a:ext cx="10948121" cy="162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5000" b="1">
                <a:solidFill>
                  <a:srgbClr val="E2240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dirty="0" err="1"/>
              <a:t>Будем</a:t>
            </a:r>
            <a:r>
              <a:rPr dirty="0"/>
              <a:t> </a:t>
            </a:r>
            <a:r>
              <a:rPr dirty="0" err="1"/>
              <a:t>помнить</a:t>
            </a:r>
            <a:r>
              <a:rPr dirty="0"/>
              <a:t> </a:t>
            </a:r>
            <a:r>
              <a:rPr dirty="0" err="1"/>
              <a:t>животных</a:t>
            </a:r>
            <a:r>
              <a:rPr dirty="0"/>
              <a:t>- </a:t>
            </a:r>
            <a:r>
              <a:rPr dirty="0" err="1"/>
              <a:t>космонавтов</a:t>
            </a:r>
            <a:r>
              <a:rPr dirty="0"/>
              <a:t>!</a:t>
            </a:r>
          </a:p>
        </p:txBody>
      </p:sp>
      <p:pic>
        <p:nvPicPr>
          <p:cNvPr id="216" name="IMG_3868.jpeg" descr="IMG_3868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73948" y="5659411"/>
            <a:ext cx="10857877" cy="77303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719</Words>
  <Application>Microsoft Office PowerPoint</Application>
  <PresentationFormat>Произвольный</PresentationFormat>
  <Paragraphs>51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21_BasicWhite</vt:lpstr>
      <vt:lpstr>Космический век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Космический век.</dc:title>
  <cp:lastModifiedBy>user</cp:lastModifiedBy>
  <cp:revision>3</cp:revision>
  <dcterms:modified xsi:type="dcterms:W3CDTF">2021-03-12T06:47:09Z</dcterms:modified>
</cp:coreProperties>
</file>