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80"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ogle.ru/url?sa=t&amp;rct=j&amp;q=&amp;esrc=s&amp;source=web&amp;cd=1&amp;cad=rja&amp;uact=8&amp;ved=0ahUKEwilhae-4pTLAhXLnXIKHQSDBvoQFggbMAA&amp;url=http://www.laitman.ru/kabbalah-science/77185.html&amp;usg=AFQjCNG2F7XKPlx_ms5-FlqIiP30aaez_A&amp;sig2=PCp7sS0Q2sodi5FrwoKyqw&amp;bvm=bv.115339255,d.bGQ"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facte.ru/space"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www.popmech.ru/diy/232316-puteshestvie-v-chernuyu-dyru-kosmicheskie-dali-pryamo-u-vas-doma/" TargetMode="External"/><Relationship Id="rId5" Type="http://schemas.openxmlformats.org/officeDocument/2006/relationships/hyperlink" Target="http://86sch10-nv.edusite.ru/p4aa1.html" TargetMode="External"/><Relationship Id="rId4" Type="http://schemas.openxmlformats.org/officeDocument/2006/relationships/hyperlink" Target="http://vsefacty.com/spa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453" y="1300342"/>
            <a:ext cx="8712968" cy="378565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8000" b="1" cap="all" dirty="0">
                <a:ln w="0"/>
                <a:solidFill>
                  <a:schemeClr val="tx2">
                    <a:lumMod val="50000"/>
                  </a:schemeClr>
                </a:solidFill>
                <a:effectLst>
                  <a:reflection blurRad="12700" stA="50000" endPos="50000" dist="5000" dir="5400000" sy="-100000" rotWithShape="0"/>
                </a:effectLst>
              </a:rPr>
              <a:t>Н</a:t>
            </a:r>
            <a:r>
              <a:rPr lang="ru-RU" sz="8000" b="1" cap="all" spc="0" dirty="0" smtClean="0">
                <a:ln w="0"/>
                <a:solidFill>
                  <a:schemeClr val="tx2">
                    <a:lumMod val="50000"/>
                  </a:schemeClr>
                </a:solidFill>
                <a:effectLst>
                  <a:reflection blurRad="12700" stA="50000" endPos="50000" dist="5000" dir="5400000" sy="-100000" rotWithShape="0"/>
                </a:effectLst>
              </a:rPr>
              <a:t>еизвестный </a:t>
            </a:r>
          </a:p>
          <a:p>
            <a:pPr algn="r"/>
            <a:r>
              <a:rPr lang="ru-RU" sz="8000" b="1" cap="all" dirty="0">
                <a:ln w="0"/>
                <a:solidFill>
                  <a:schemeClr val="tx2">
                    <a:lumMod val="50000"/>
                  </a:schemeClr>
                </a:solidFill>
                <a:effectLst>
                  <a:reflection blurRad="12700" stA="50000" endPos="50000" dist="5000" dir="5400000" sy="-100000" rotWithShape="0"/>
                </a:effectLst>
              </a:rPr>
              <a:t> </a:t>
            </a:r>
            <a:r>
              <a:rPr lang="ru-RU" sz="8000" b="1" cap="all" dirty="0" smtClean="0">
                <a:ln w="0"/>
                <a:solidFill>
                  <a:schemeClr val="tx2">
                    <a:lumMod val="50000"/>
                  </a:schemeClr>
                </a:solidFill>
                <a:effectLst>
                  <a:reflection blurRad="12700" stA="50000" endPos="50000" dist="5000" dir="5400000" sy="-100000" rotWithShape="0"/>
                </a:effectLst>
              </a:rPr>
              <a:t>                 </a:t>
            </a:r>
            <a:r>
              <a:rPr lang="ru-RU" sz="8000" b="1" cap="all" spc="0" dirty="0" smtClean="0">
                <a:ln w="0"/>
                <a:solidFill>
                  <a:schemeClr val="tx2">
                    <a:lumMod val="50000"/>
                  </a:schemeClr>
                </a:solidFill>
                <a:effectLst>
                  <a:reflection blurRad="12700" stA="50000" endPos="50000" dist="5000" dir="5400000" sy="-100000" rotWithShape="0"/>
                </a:effectLst>
              </a:rPr>
              <a:t>космос 	</a:t>
            </a:r>
            <a:endParaRPr lang="ru-RU" sz="8000" b="1" cap="all" spc="0" dirty="0">
              <a:ln w="0"/>
              <a:solidFill>
                <a:schemeClr val="tx2">
                  <a:lumMod val="50000"/>
                </a:schemeClr>
              </a:solidFill>
              <a:effectLst>
                <a:reflection blurRad="12700" stA="50000" endPos="50000" dist="5000" dir="5400000" sy="-100000" rotWithShape="0"/>
              </a:effectLst>
            </a:endParaRPr>
          </a:p>
        </p:txBody>
      </p:sp>
      <p:sp>
        <p:nvSpPr>
          <p:cNvPr id="3" name="TextBox 2"/>
          <p:cNvSpPr txBox="1"/>
          <p:nvPr/>
        </p:nvSpPr>
        <p:spPr>
          <a:xfrm>
            <a:off x="4556937" y="4910396"/>
            <a:ext cx="4501059" cy="1569660"/>
          </a:xfrm>
          <a:prstGeom prst="rect">
            <a:avLst/>
          </a:prstGeom>
          <a:noFill/>
        </p:spPr>
        <p:txBody>
          <a:bodyPr wrap="square" rtlCol="0">
            <a:spAutoFit/>
          </a:bodyPr>
          <a:lstStyle/>
          <a:p>
            <a:r>
              <a:rPr lang="ru-RU" sz="2400" b="1" smtClean="0">
                <a:solidFill>
                  <a:schemeClr val="tx2">
                    <a:lumMod val="50000"/>
                  </a:schemeClr>
                </a:solidFill>
                <a:latin typeface="Times New Roman" pitchFamily="18" charset="0"/>
                <a:cs typeface="Times New Roman" pitchFamily="18" charset="0"/>
              </a:rPr>
              <a:t>Выполнил: </a:t>
            </a:r>
            <a:r>
              <a:rPr lang="ru-RU" sz="2400" b="1" dirty="0" smtClean="0">
                <a:solidFill>
                  <a:schemeClr val="tx2">
                    <a:lumMod val="50000"/>
                  </a:schemeClr>
                </a:solidFill>
                <a:latin typeface="Times New Roman" pitchFamily="18" charset="0"/>
                <a:cs typeface="Times New Roman" pitchFamily="18" charset="0"/>
              </a:rPr>
              <a:t>Золотарев Егор, 8а класс</a:t>
            </a:r>
          </a:p>
          <a:p>
            <a:r>
              <a:rPr lang="ru-RU" sz="2400" b="1" dirty="0" smtClean="0">
                <a:solidFill>
                  <a:schemeClr val="tx2">
                    <a:lumMod val="50000"/>
                  </a:schemeClr>
                </a:solidFill>
                <a:latin typeface="Times New Roman" pitchFamily="18" charset="0"/>
                <a:cs typeface="Times New Roman" pitchFamily="18" charset="0"/>
              </a:rPr>
              <a:t>Руководитель: Маркосян Елена Ивановна </a:t>
            </a:r>
          </a:p>
        </p:txBody>
      </p:sp>
      <p:sp>
        <p:nvSpPr>
          <p:cNvPr id="4" name="Прямоугольник 3"/>
          <p:cNvSpPr/>
          <p:nvPr/>
        </p:nvSpPr>
        <p:spPr>
          <a:xfrm>
            <a:off x="611560" y="63090"/>
            <a:ext cx="8136904" cy="1200329"/>
          </a:xfrm>
          <a:prstGeom prst="rect">
            <a:avLst/>
          </a:prstGeom>
        </p:spPr>
        <p:txBody>
          <a:bodyPr wrap="square">
            <a:spAutoFit/>
          </a:bodyPr>
          <a:lstStyle/>
          <a:p>
            <a:pPr algn="ctr"/>
            <a:r>
              <a:rPr lang="ru-RU" sz="2400" b="1" dirty="0" smtClean="0">
                <a:solidFill>
                  <a:schemeClr val="tx2">
                    <a:lumMod val="50000"/>
                  </a:schemeClr>
                </a:solidFill>
                <a:latin typeface="Times New Roman" pitchFamily="18" charset="0"/>
                <a:cs typeface="Times New Roman" pitchFamily="18" charset="0"/>
              </a:rPr>
              <a:t>Муниципальное бюджетное общеобразовательное учреждение </a:t>
            </a:r>
            <a:r>
              <a:rPr lang="ru-RU" sz="2400" b="1" dirty="0">
                <a:solidFill>
                  <a:schemeClr val="tx2">
                    <a:lumMod val="50000"/>
                  </a:schemeClr>
                </a:solidFill>
                <a:latin typeface="Times New Roman" pitchFamily="18" charset="0"/>
                <a:cs typeface="Times New Roman" pitchFamily="18" charset="0"/>
              </a:rPr>
              <a:t>«Школа №100 с углублённым изучением отдельных предметов»</a:t>
            </a:r>
          </a:p>
        </p:txBody>
      </p:sp>
      <p:sp>
        <p:nvSpPr>
          <p:cNvPr id="5" name="TextBox 4"/>
          <p:cNvSpPr txBox="1"/>
          <p:nvPr/>
        </p:nvSpPr>
        <p:spPr>
          <a:xfrm>
            <a:off x="3991343" y="6480056"/>
            <a:ext cx="1131187" cy="369332"/>
          </a:xfrm>
          <a:prstGeom prst="rect">
            <a:avLst/>
          </a:prstGeom>
          <a:noFill/>
        </p:spPr>
        <p:txBody>
          <a:bodyPr wrap="square" rtlCol="0">
            <a:spAutoFit/>
          </a:bodyPr>
          <a:lstStyle/>
          <a:p>
            <a:r>
              <a:rPr lang="ru-RU" b="1" dirty="0" smtClean="0"/>
              <a:t>2021 год</a:t>
            </a:r>
            <a:endParaRPr lang="ru-RU" b="1" dirty="0"/>
          </a:p>
        </p:txBody>
      </p:sp>
    </p:spTree>
    <p:extLst>
      <p:ext uri="{BB962C8B-B14F-4D97-AF65-F5344CB8AC3E}">
        <p14:creationId xmlns:p14="http://schemas.microsoft.com/office/powerpoint/2010/main" val="104966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7000" b="-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3840" y="147876"/>
            <a:ext cx="4847353" cy="523220"/>
          </a:xfrm>
          <a:prstGeom prst="rect">
            <a:avLst/>
          </a:prstGeom>
        </p:spPr>
        <p:txBody>
          <a:bodyPr wrap="none">
            <a:spAutoFit/>
          </a:bodyPr>
          <a:lstStyle/>
          <a:p>
            <a:r>
              <a:rPr lang="ru-RU" sz="2800" b="1" dirty="0">
                <a:latin typeface="Times New Roman" pitchFamily="18" charset="0"/>
                <a:cs typeface="Times New Roman" pitchFamily="18" charset="0"/>
              </a:rPr>
              <a:t>Далекий монстр </a:t>
            </a:r>
            <a:r>
              <a:rPr lang="en-US" sz="2800" b="1" dirty="0">
                <a:latin typeface="Times New Roman" pitchFamily="18" charset="0"/>
                <a:cs typeface="Times New Roman" pitchFamily="18" charset="0"/>
              </a:rPr>
              <a:t>HD 106906b</a:t>
            </a:r>
            <a:endParaRPr lang="ru-RU" sz="2800" b="1"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678" y="836712"/>
            <a:ext cx="4824536" cy="2922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75350" y="4077072"/>
            <a:ext cx="8634488" cy="2585323"/>
          </a:xfrm>
          <a:prstGeom prst="rect">
            <a:avLst/>
          </a:prstGeom>
        </p:spPr>
        <p:txBody>
          <a:bodyPr wrap="square">
            <a:spAutoFit/>
          </a:bodyPr>
          <a:lstStyle/>
          <a:p>
            <a:pPr algn="just"/>
            <a:r>
              <a:rPr lang="ru-RU" b="1" i="1" dirty="0" smtClean="0">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Планета </a:t>
            </a:r>
            <a:r>
              <a:rPr lang="ru-RU" b="1" dirty="0">
                <a:solidFill>
                  <a:srgbClr val="002060"/>
                </a:solidFill>
                <a:latin typeface="Times New Roman" pitchFamily="18" charset="0"/>
                <a:cs typeface="Times New Roman" pitchFamily="18" charset="0"/>
              </a:rPr>
              <a:t>HD 106906b вызывает много вопросов. Этот монстр в 11 раз массивнее Юпитера, а его гигантская орбита ставит под сомнение все наши знания о формировании планет. Расстояние от HD до родительской звезды составляет 650 а. е. (1 а. е. — расстояние от Земли до Солнца).</a:t>
            </a:r>
          </a:p>
          <a:p>
            <a:pPr algn="just"/>
            <a:r>
              <a:rPr lang="ru-RU" b="1" dirty="0" smtClean="0">
                <a:solidFill>
                  <a:srgbClr val="002060"/>
                </a:solidFill>
                <a:latin typeface="Times New Roman" pitchFamily="18" charset="0"/>
                <a:cs typeface="Times New Roman" pitchFamily="18" charset="0"/>
              </a:rPr>
              <a:t>     Силы</a:t>
            </a:r>
            <a:r>
              <a:rPr lang="ru-RU" b="1" dirty="0">
                <a:solidFill>
                  <a:srgbClr val="002060"/>
                </a:solidFill>
                <a:latin typeface="Times New Roman" pitchFamily="18" charset="0"/>
                <a:cs typeface="Times New Roman" pitchFamily="18" charset="0"/>
              </a:rPr>
              <a:t>, ответственные за создание планет, уже не работают на таких гигантских расстояниях, поэтому возникает возможность, что HD была создана в процессе коллапса кольца обломков. Но HD слишком массивна для такого. Да и первичные диски сырого материала, из которого выходят планеты, просто не могут содержать столько «мяса», чтобы создать такого монстра.</a:t>
            </a:r>
          </a:p>
        </p:txBody>
      </p:sp>
    </p:spTree>
    <p:extLst>
      <p:ext uri="{BB962C8B-B14F-4D97-AF65-F5344CB8AC3E}">
        <p14:creationId xmlns:p14="http://schemas.microsoft.com/office/powerpoint/2010/main" val="57743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7000" b="-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018303" y="260648"/>
            <a:ext cx="3195555" cy="523220"/>
          </a:xfrm>
          <a:prstGeom prst="rect">
            <a:avLst/>
          </a:prstGeom>
        </p:spPr>
        <p:txBody>
          <a:bodyPr wrap="none">
            <a:spAutoFit/>
          </a:bodyPr>
          <a:lstStyle/>
          <a:p>
            <a:r>
              <a:rPr lang="ru-RU" sz="2800" b="1" dirty="0">
                <a:latin typeface="Times New Roman" pitchFamily="18" charset="0"/>
                <a:cs typeface="Times New Roman" pitchFamily="18" charset="0"/>
              </a:rPr>
              <a:t>Штормы на Уране</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560" y="2708920"/>
            <a:ext cx="3838113" cy="338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58022" y="1323340"/>
            <a:ext cx="4457993" cy="4985980"/>
          </a:xfrm>
          <a:prstGeom prst="rect">
            <a:avLst/>
          </a:prstGeom>
        </p:spPr>
        <p:txBody>
          <a:bodyPr wrap="square">
            <a:spAutoFit/>
          </a:bodyPr>
          <a:lstStyle/>
          <a:p>
            <a:pPr algn="just"/>
            <a:r>
              <a:rPr lang="ru-RU" b="1" i="1" dirty="0" smtClean="0">
                <a:solidFill>
                  <a:schemeClr val="accent2">
                    <a:lumMod val="50000"/>
                  </a:schemeClr>
                </a:solidFill>
                <a:latin typeface="Times New Roman" pitchFamily="18" charset="0"/>
                <a:cs typeface="Times New Roman" pitchFamily="18" charset="0"/>
              </a:rPr>
              <a:t>     </a:t>
            </a:r>
            <a:r>
              <a:rPr lang="ru-RU" sz="2000" b="1" dirty="0" smtClean="0">
                <a:solidFill>
                  <a:srgbClr val="002060"/>
                </a:solidFill>
                <a:latin typeface="Times New Roman" pitchFamily="18" charset="0"/>
                <a:cs typeface="Times New Roman" pitchFamily="18" charset="0"/>
              </a:rPr>
              <a:t>Уран </a:t>
            </a:r>
            <a:r>
              <a:rPr lang="ru-RU" sz="2000" b="1" dirty="0">
                <a:solidFill>
                  <a:srgbClr val="002060"/>
                </a:solidFill>
                <a:latin typeface="Times New Roman" pitchFamily="18" charset="0"/>
                <a:cs typeface="Times New Roman" pitchFamily="18" charset="0"/>
              </a:rPr>
              <a:t>застал астрономов врасплох. Второй по удаленности член нашей солнечной семьи, как правило, хранит спокойствие, но по каким-то причинам в настоящее время планета богата на бури.</a:t>
            </a:r>
          </a:p>
          <a:p>
            <a:pPr algn="just"/>
            <a:r>
              <a:rPr lang="ru-RU" sz="2000" b="1" dirty="0" smtClean="0">
                <a:solidFill>
                  <a:srgbClr val="002060"/>
                </a:solidFill>
                <a:latin typeface="Times New Roman" pitchFamily="18" charset="0"/>
                <a:cs typeface="Times New Roman" pitchFamily="18" charset="0"/>
              </a:rPr>
              <a:t>     Шикарные </a:t>
            </a:r>
            <a:r>
              <a:rPr lang="ru-RU" sz="2000" b="1" dirty="0">
                <a:solidFill>
                  <a:srgbClr val="002060"/>
                </a:solidFill>
                <a:latin typeface="Times New Roman" pitchFamily="18" charset="0"/>
                <a:cs typeface="Times New Roman" pitchFamily="18" charset="0"/>
              </a:rPr>
              <a:t>бури на Уране ожидали в 2007 году, когда планета завершила половину своей 82-летней орбиты и вступила в период равноденствия. Тем не менее штормовая погода должна была постепенно сходить на нет, пока Уран продолжает свой путь вокруг Солнца. Но этого не произошло.</a:t>
            </a:r>
          </a:p>
          <a:p>
            <a:endParaRPr lang="ru-RU" sz="2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58034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out)">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7000" b="-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260648"/>
            <a:ext cx="5857501" cy="523220"/>
          </a:xfrm>
          <a:prstGeom prst="rect">
            <a:avLst/>
          </a:prstGeom>
        </p:spPr>
        <p:txBody>
          <a:bodyPr wrap="none">
            <a:spAutoFit/>
          </a:bodyPr>
          <a:lstStyle/>
          <a:p>
            <a:r>
              <a:rPr lang="ru-RU" sz="2800" b="1" i="1" dirty="0">
                <a:latin typeface="Times New Roman" pitchFamily="18" charset="0"/>
                <a:cs typeface="Times New Roman" pitchFamily="18" charset="0"/>
              </a:rPr>
              <a:t>KIC 2856960, система из трех звезд</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836712"/>
            <a:ext cx="4880118" cy="2618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23528" y="3717032"/>
            <a:ext cx="8640960" cy="2862322"/>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Космическая </a:t>
            </a:r>
            <a:r>
              <a:rPr lang="ru-RU" b="1" dirty="0">
                <a:solidFill>
                  <a:srgbClr val="002060"/>
                </a:solidFill>
                <a:latin typeface="Times New Roman" pitchFamily="18" charset="0"/>
                <a:cs typeface="Times New Roman" pitchFamily="18" charset="0"/>
              </a:rPr>
              <a:t>обсерватория Кеплер, как правило, занята охотой на новые планеты, однако провела четыре года своей жизни, отслеживая три гравитационно связанные звезды — KIC 2856960. KIC представляет собой мельницу из трех звезд, вокруг двух карликовых звезд вращается третье небесное тело. Ничего особенного, просто три звезды.</a:t>
            </a:r>
          </a:p>
          <a:p>
            <a:pPr algn="just"/>
            <a:r>
              <a:rPr lang="ru-RU" b="1" dirty="0" smtClean="0">
                <a:solidFill>
                  <a:srgbClr val="002060"/>
                </a:solidFill>
                <a:latin typeface="Times New Roman" pitchFamily="18" charset="0"/>
                <a:cs typeface="Times New Roman" pitchFamily="18" charset="0"/>
              </a:rPr>
              <a:t>     К </a:t>
            </a:r>
            <a:r>
              <a:rPr lang="ru-RU" b="1" dirty="0">
                <a:solidFill>
                  <a:srgbClr val="002060"/>
                </a:solidFill>
                <a:latin typeface="Times New Roman" pitchFamily="18" charset="0"/>
                <a:cs typeface="Times New Roman" pitchFamily="18" charset="0"/>
              </a:rPr>
              <a:t>настоящему времени звездная троица завела астрономов в тупик. Есть один возможный ответ, который подходит по числам, но нелогичен. К тому же это почти невероятно. Система KIC может скрывать четвертую звезду. Тем не менее ее орбита должна идеально имитировать орбиту третьей звезды, создавая иллюзию одного объекта.</a:t>
            </a:r>
          </a:p>
        </p:txBody>
      </p:sp>
    </p:spTree>
    <p:extLst>
      <p:ext uri="{BB962C8B-B14F-4D97-AF65-F5344CB8AC3E}">
        <p14:creationId xmlns:p14="http://schemas.microsoft.com/office/powerpoint/2010/main" val="39638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00" fill="hold"/>
                                        <p:tgtEl>
                                          <p:spTgt spid="11266"/>
                                        </p:tgtEl>
                                        <p:attrNameLst>
                                          <p:attrName>ppt_x</p:attrName>
                                        </p:attrNameLst>
                                      </p:cBhvr>
                                      <p:tavLst>
                                        <p:tav tm="0">
                                          <p:val>
                                            <p:strVal val="#ppt_x"/>
                                          </p:val>
                                        </p:tav>
                                        <p:tav tm="100000">
                                          <p:val>
                                            <p:strVal val="#ppt_x"/>
                                          </p:val>
                                        </p:tav>
                                      </p:tavLst>
                                    </p:anim>
                                    <p:anim calcmode="lin" valueType="num">
                                      <p:cBhvr additive="base">
                                        <p:cTn id="8" dur="10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193" y="620688"/>
            <a:ext cx="8496944" cy="4708981"/>
          </a:xfrm>
          <a:prstGeom prst="rect">
            <a:avLst/>
          </a:prstGeom>
        </p:spPr>
        <p:txBody>
          <a:bodyPr wrap="square">
            <a:spAutoFit/>
          </a:bodyPr>
          <a:lstStyle/>
          <a:p>
            <a:pPr lvl="0" algn="ctr"/>
            <a:r>
              <a:rPr lang="ru-RU" sz="6000" b="1" dirty="0">
                <a:solidFill>
                  <a:srgbClr val="002060"/>
                </a:solidFill>
                <a:latin typeface="Monotype Corsiva" panose="03010101010201010101" pitchFamily="66" charset="0"/>
                <a:cs typeface="Times New Roman" pitchFamily="18" charset="0"/>
              </a:rPr>
              <a:t>Человек — это часть целого, которое мы называем Вселенной, часть, ограниченная во времени и в пространстве.</a:t>
            </a:r>
          </a:p>
        </p:txBody>
      </p:sp>
      <p:sp>
        <p:nvSpPr>
          <p:cNvPr id="4" name="Прямоугольник 3"/>
          <p:cNvSpPr/>
          <p:nvPr/>
        </p:nvSpPr>
        <p:spPr>
          <a:xfrm>
            <a:off x="5524637" y="5949280"/>
            <a:ext cx="3357500" cy="523220"/>
          </a:xfrm>
          <a:prstGeom prst="rect">
            <a:avLst/>
          </a:prstGeom>
        </p:spPr>
        <p:txBody>
          <a:bodyPr wrap="square">
            <a:spAutoFit/>
          </a:bodyPr>
          <a:lstStyle/>
          <a:p>
            <a:r>
              <a:rPr lang="ru-RU" sz="2800" b="1" dirty="0">
                <a:hlinkClick r:id="rId2"/>
              </a:rPr>
              <a:t>Альберт Эйнштейн</a:t>
            </a:r>
            <a:endParaRPr lang="ru-RU" sz="2800" b="1" dirty="0"/>
          </a:p>
        </p:txBody>
      </p:sp>
    </p:spTree>
    <p:extLst>
      <p:ext uri="{BB962C8B-B14F-4D97-AF65-F5344CB8AC3E}">
        <p14:creationId xmlns:p14="http://schemas.microsoft.com/office/powerpoint/2010/main" val="207182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7000" b="-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39552" y="548680"/>
            <a:ext cx="2369559" cy="584775"/>
          </a:xfrm>
          <a:prstGeom prst="rect">
            <a:avLst/>
          </a:prstGeom>
        </p:spPr>
        <p:txBody>
          <a:bodyPr wrap="none">
            <a:spAutoFit/>
          </a:bodyPr>
          <a:lstStyle/>
          <a:p>
            <a:r>
              <a:rPr lang="ru-RU" sz="3200" b="1" dirty="0" smtClean="0">
                <a:latin typeface="Times New Roman" pitchFamily="18" charset="0"/>
                <a:cs typeface="Times New Roman" pitchFamily="18" charset="0"/>
              </a:rPr>
              <a:t>Литература</a:t>
            </a:r>
            <a:endParaRPr lang="ru-RU" sz="3200" b="1" dirty="0">
              <a:latin typeface="Times New Roman" pitchFamily="18" charset="0"/>
              <a:cs typeface="Times New Roman" pitchFamily="18" charset="0"/>
            </a:endParaRPr>
          </a:p>
        </p:txBody>
      </p:sp>
      <p:sp>
        <p:nvSpPr>
          <p:cNvPr id="3" name="TextBox 2"/>
          <p:cNvSpPr txBox="1"/>
          <p:nvPr/>
        </p:nvSpPr>
        <p:spPr>
          <a:xfrm>
            <a:off x="746484" y="1484784"/>
            <a:ext cx="7920880" cy="4524315"/>
          </a:xfrm>
          <a:prstGeom prst="rect">
            <a:avLst/>
          </a:prstGeom>
          <a:noFill/>
        </p:spPr>
        <p:txBody>
          <a:bodyPr wrap="square" rtlCol="0">
            <a:spAutoFit/>
          </a:bodyPr>
          <a:lstStyle/>
          <a:p>
            <a:pPr marL="342900" indent="-342900">
              <a:buAutoNum type="arabicPeriod"/>
            </a:pPr>
            <a:r>
              <a:rPr lang="ru-RU" b="1" dirty="0" smtClean="0"/>
              <a:t>Космонавтика</a:t>
            </a:r>
            <a:r>
              <a:rPr lang="ru-RU" b="1" dirty="0"/>
              <a:t>. Иллюстрированная энциклопедия. Н. И. Гордиенко</a:t>
            </a:r>
            <a:r>
              <a:rPr lang="ru-RU" b="1" dirty="0" smtClean="0"/>
              <a:t>.</a:t>
            </a:r>
          </a:p>
          <a:p>
            <a:pPr marL="342900" indent="-342900">
              <a:buAutoNum type="arabicPeriod"/>
            </a:pPr>
            <a:endParaRPr lang="ru-RU" b="1" dirty="0" smtClean="0"/>
          </a:p>
          <a:p>
            <a:pPr marL="342900" indent="-342900">
              <a:buAutoNum type="arabicPeriod"/>
            </a:pPr>
            <a:r>
              <a:rPr lang="ru-RU" b="1" dirty="0"/>
              <a:t>Русский космос. Победы и поражения. Михаил Делягин, Вячеслав </a:t>
            </a:r>
            <a:r>
              <a:rPr lang="ru-RU" b="1" dirty="0" err="1"/>
              <a:t>Шеянов</a:t>
            </a:r>
            <a:r>
              <a:rPr lang="ru-RU" b="1" dirty="0" smtClean="0"/>
              <a:t>.</a:t>
            </a:r>
          </a:p>
          <a:p>
            <a:pPr marL="342900" indent="-342900">
              <a:buAutoNum type="arabicPeriod"/>
            </a:pPr>
            <a:endParaRPr lang="ru-RU" b="1" dirty="0" smtClean="0"/>
          </a:p>
          <a:p>
            <a:pPr marL="342900" indent="-342900">
              <a:buAutoNum type="arabicPeriod"/>
            </a:pPr>
            <a:r>
              <a:rPr lang="ru-RU" b="1" dirty="0"/>
              <a:t>Путь к звездам. Из истории советской космонавтики. Анатолий Александров</a:t>
            </a:r>
            <a:r>
              <a:rPr lang="ru-RU" b="1" dirty="0" smtClean="0"/>
              <a:t>.</a:t>
            </a:r>
          </a:p>
          <a:p>
            <a:pPr marL="342900" indent="-342900">
              <a:buAutoNum type="arabicPeriod"/>
            </a:pPr>
            <a:endParaRPr lang="ru-RU" b="1" dirty="0"/>
          </a:p>
          <a:p>
            <a:pPr marL="342900" indent="-342900">
              <a:buAutoNum type="arabicPeriod"/>
            </a:pPr>
            <a:r>
              <a:rPr lang="en-US" b="1" dirty="0">
                <a:hlinkClick r:id="rId3"/>
              </a:rPr>
              <a:t>http://</a:t>
            </a:r>
            <a:r>
              <a:rPr lang="en-US" b="1" dirty="0" smtClean="0">
                <a:hlinkClick r:id="rId3"/>
              </a:rPr>
              <a:t>facte.ru/space</a:t>
            </a:r>
            <a:endParaRPr lang="ru-RU" b="1" dirty="0" smtClean="0"/>
          </a:p>
          <a:p>
            <a:pPr marL="342900" indent="-342900">
              <a:buAutoNum type="arabicPeriod"/>
            </a:pPr>
            <a:endParaRPr lang="ru-RU" b="1" dirty="0"/>
          </a:p>
          <a:p>
            <a:pPr marL="342900" indent="-342900">
              <a:buAutoNum type="arabicPeriod"/>
            </a:pPr>
            <a:r>
              <a:rPr lang="en-US" b="1" dirty="0">
                <a:hlinkClick r:id="rId4"/>
              </a:rPr>
              <a:t>http://</a:t>
            </a:r>
            <a:r>
              <a:rPr lang="en-US" b="1" dirty="0" smtClean="0">
                <a:hlinkClick r:id="rId4"/>
              </a:rPr>
              <a:t>vsefacty.com/space</a:t>
            </a:r>
            <a:endParaRPr lang="ru-RU" b="1" dirty="0" smtClean="0"/>
          </a:p>
          <a:p>
            <a:pPr marL="342900" indent="-342900">
              <a:buAutoNum type="arabicPeriod"/>
            </a:pPr>
            <a:endParaRPr lang="ru-RU" b="1" dirty="0"/>
          </a:p>
          <a:p>
            <a:pPr marL="342900" indent="-342900">
              <a:buAutoNum type="arabicPeriod"/>
            </a:pPr>
            <a:r>
              <a:rPr lang="en-US" b="1" dirty="0">
                <a:hlinkClick r:id="rId5"/>
              </a:rPr>
              <a:t>http://</a:t>
            </a:r>
            <a:r>
              <a:rPr lang="en-US" b="1" dirty="0" smtClean="0">
                <a:hlinkClick r:id="rId5"/>
              </a:rPr>
              <a:t>86sch10-nv.edusite.ru/p4aa1.html</a:t>
            </a:r>
            <a:endParaRPr lang="ru-RU" b="1" dirty="0" smtClean="0"/>
          </a:p>
          <a:p>
            <a:pPr marL="342900" indent="-342900">
              <a:buAutoNum type="arabicPeriod"/>
            </a:pPr>
            <a:endParaRPr lang="ru-RU" b="1" dirty="0"/>
          </a:p>
          <a:p>
            <a:pPr marL="342900" indent="-342900">
              <a:buAutoNum type="arabicPeriod"/>
            </a:pPr>
            <a:r>
              <a:rPr lang="en-US" b="1" dirty="0">
                <a:hlinkClick r:id="rId6"/>
              </a:rPr>
              <a:t>http://www.popmech.ru/diy/232316-puteshestvie-v-chernuyu-dyru-kosmicheskie-dali-pryamo-u-vas-doma</a:t>
            </a:r>
            <a:r>
              <a:rPr lang="en-US" b="1" dirty="0" smtClean="0">
                <a:hlinkClick r:id="rId6"/>
              </a:rPr>
              <a:t>/</a:t>
            </a:r>
            <a:endParaRPr lang="ru-RU" b="1" dirty="0"/>
          </a:p>
        </p:txBody>
      </p:sp>
    </p:spTree>
    <p:extLst>
      <p:ext uri="{BB962C8B-B14F-4D97-AF65-F5344CB8AC3E}">
        <p14:creationId xmlns:p14="http://schemas.microsoft.com/office/powerpoint/2010/main" val="400886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7000" b="-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332656"/>
            <a:ext cx="8496944" cy="954107"/>
          </a:xfrm>
          <a:prstGeom prst="rect">
            <a:avLst/>
          </a:prstGeom>
        </p:spPr>
        <p:txBody>
          <a:bodyPr wrap="square">
            <a:spAutoFit/>
          </a:bodyPr>
          <a:lstStyle/>
          <a:p>
            <a:r>
              <a:rPr lang="ru-RU" sz="2800" b="1" dirty="0" smtClean="0">
                <a:latin typeface="Times New Roman" pitchFamily="18" charset="0"/>
                <a:cs typeface="Times New Roman" pitchFamily="18" charset="0"/>
              </a:rPr>
              <a:t>10 </a:t>
            </a:r>
            <a:r>
              <a:rPr lang="ru-RU" sz="2800" b="1" dirty="0">
                <a:latin typeface="Times New Roman" pitchFamily="18" charset="0"/>
                <a:cs typeface="Times New Roman" pitchFamily="18" charset="0"/>
              </a:rPr>
              <a:t>последних космических открытий</a:t>
            </a:r>
            <a:r>
              <a:rPr lang="ru-RU" sz="2800" b="1" dirty="0" smtClean="0">
                <a:latin typeface="Times New Roman" pitchFamily="18" charset="0"/>
                <a:cs typeface="Times New Roman" pitchFamily="18" charset="0"/>
              </a:rPr>
              <a:t>, которые </a:t>
            </a:r>
            <a:r>
              <a:rPr lang="ru-RU" sz="2800" b="1" dirty="0">
                <a:latin typeface="Times New Roman" pitchFamily="18" charset="0"/>
                <a:cs typeface="Times New Roman" pitchFamily="18" charset="0"/>
              </a:rPr>
              <a:t>никто не может объяснить</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106" y="1340768"/>
            <a:ext cx="6191250" cy="3476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23528" y="5013176"/>
            <a:ext cx="8605675" cy="1569660"/>
          </a:xfrm>
          <a:prstGeom prst="rect">
            <a:avLst/>
          </a:prstGeom>
        </p:spPr>
        <p:txBody>
          <a:bodyPr wrap="square">
            <a:spAutoFit/>
          </a:bodyPr>
          <a:lstStyle/>
          <a:p>
            <a:pPr algn="just"/>
            <a:r>
              <a:rPr lang="ru-RU" sz="2400" b="1" dirty="0" smtClean="0">
                <a:solidFill>
                  <a:srgbClr val="002060"/>
                </a:solidFill>
                <a:latin typeface="Times New Roman" pitchFamily="18" charset="0"/>
                <a:cs typeface="Times New Roman" pitchFamily="18" charset="0"/>
              </a:rPr>
              <a:t>     Вселенная </a:t>
            </a:r>
            <a:r>
              <a:rPr lang="ru-RU" sz="2400" b="1" dirty="0">
                <a:solidFill>
                  <a:srgbClr val="002060"/>
                </a:solidFill>
                <a:latin typeface="Times New Roman" pitchFamily="18" charset="0"/>
                <a:cs typeface="Times New Roman" pitchFamily="18" charset="0"/>
              </a:rPr>
              <a:t>любит удивлять и запутывать нас. Иногда открытия, которые приносят большую пользу науке, вместе с этим приносят нам тучу загадок и заставляют воевать между собой в попытках объяснить эти загадки.</a:t>
            </a:r>
          </a:p>
        </p:txBody>
      </p:sp>
    </p:spTree>
    <p:extLst>
      <p:ext uri="{BB962C8B-B14F-4D97-AF65-F5344CB8AC3E}">
        <p14:creationId xmlns:p14="http://schemas.microsoft.com/office/powerpoint/2010/main" val="396748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7000" b="-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53664"/>
            <a:ext cx="5652766" cy="523220"/>
          </a:xfrm>
          <a:prstGeom prst="rect">
            <a:avLst/>
          </a:prstGeom>
        </p:spPr>
        <p:txBody>
          <a:bodyPr wrap="none">
            <a:spAutoFit/>
          </a:bodyPr>
          <a:lstStyle/>
          <a:p>
            <a:r>
              <a:rPr lang="ru-RU" sz="2800" b="1" dirty="0">
                <a:latin typeface="Times New Roman" pitchFamily="18" charset="0"/>
                <a:cs typeface="Times New Roman" pitchFamily="18" charset="0"/>
              </a:rPr>
              <a:t>Загадочное магнитное поле Луны</a:t>
            </a:r>
          </a:p>
        </p:txBody>
      </p:sp>
      <p:sp>
        <p:nvSpPr>
          <p:cNvPr id="3" name="Прямоугольник 2"/>
          <p:cNvSpPr/>
          <p:nvPr/>
        </p:nvSpPr>
        <p:spPr>
          <a:xfrm>
            <a:off x="179512" y="692696"/>
            <a:ext cx="8712968" cy="1938992"/>
          </a:xfrm>
          <a:prstGeom prst="rect">
            <a:avLst/>
          </a:prstGeom>
        </p:spPr>
        <p:txBody>
          <a:bodyPr wrap="square">
            <a:spAutoFit/>
          </a:bodyPr>
          <a:lstStyle/>
          <a:p>
            <a:pPr algn="just"/>
            <a:r>
              <a:rPr lang="ru-RU" b="1" i="1" dirty="0" smtClean="0">
                <a:solidFill>
                  <a:schemeClr val="accent2">
                    <a:lumMod val="50000"/>
                  </a:schemeClr>
                </a:solidFill>
                <a:latin typeface="Times New Roman" pitchFamily="18" charset="0"/>
                <a:cs typeface="Times New Roman" pitchFamily="18" charset="0"/>
              </a:rPr>
              <a:t>     </a:t>
            </a:r>
            <a:r>
              <a:rPr lang="ru-RU" sz="2000" b="1" dirty="0" smtClean="0">
                <a:solidFill>
                  <a:srgbClr val="002060"/>
                </a:solidFill>
                <a:latin typeface="Times New Roman" pitchFamily="18" charset="0"/>
                <a:cs typeface="Times New Roman" pitchFamily="18" charset="0"/>
              </a:rPr>
              <a:t>Луна </a:t>
            </a:r>
            <a:r>
              <a:rPr lang="ru-RU" sz="2000" b="1" dirty="0">
                <a:solidFill>
                  <a:srgbClr val="002060"/>
                </a:solidFill>
                <a:latin typeface="Times New Roman" pitchFamily="18" charset="0"/>
                <a:cs typeface="Times New Roman" pitchFamily="18" charset="0"/>
              </a:rPr>
              <a:t>была инертной магнетически (не обладала собственным магнитным полем) на протяжении тысячелетий, однако </a:t>
            </a:r>
            <a:r>
              <a:rPr lang="ru-RU" sz="2000" b="1" dirty="0" smtClean="0">
                <a:solidFill>
                  <a:srgbClr val="002060"/>
                </a:solidFill>
                <a:latin typeface="Times New Roman" pitchFamily="18" charset="0"/>
                <a:cs typeface="Times New Roman" pitchFamily="18" charset="0"/>
              </a:rPr>
              <a:t>так </a:t>
            </a:r>
            <a:r>
              <a:rPr lang="ru-RU" sz="2000" b="1" dirty="0">
                <a:solidFill>
                  <a:srgbClr val="002060"/>
                </a:solidFill>
                <a:latin typeface="Times New Roman" pitchFamily="18" charset="0"/>
                <a:cs typeface="Times New Roman" pitchFamily="18" charset="0"/>
              </a:rPr>
              <a:t>было не всегда. Порядка четырех миллиардов лет назад внутреннее расплавленное ядро Луны начало вращаться против движения мантии Луны, подобно нашему земному динамо, и естественный спутник Земли обзавелся мощным магнитным щитом.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935487"/>
            <a:ext cx="5184576" cy="3404429"/>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79512" y="2929251"/>
            <a:ext cx="3375140" cy="3785652"/>
          </a:xfrm>
          <a:prstGeom prst="rect">
            <a:avLst/>
          </a:prstGeom>
        </p:spPr>
        <p:txBody>
          <a:bodyPr wrap="square">
            <a:spAutoFit/>
          </a:bodyPr>
          <a:lstStyle/>
          <a:p>
            <a:pPr algn="just"/>
            <a:r>
              <a:rPr lang="ru-RU" sz="2000" b="1" i="1" dirty="0" smtClean="0">
                <a:solidFill>
                  <a:schemeClr val="accent2">
                    <a:lumMod val="50000"/>
                  </a:schemeClr>
                </a:solidFill>
                <a:latin typeface="Times New Roman" pitchFamily="18" charset="0"/>
                <a:cs typeface="Times New Roman" pitchFamily="18" charset="0"/>
              </a:rPr>
              <a:t>     </a:t>
            </a:r>
            <a:r>
              <a:rPr lang="ru-RU" sz="2000" b="1" dirty="0" smtClean="0">
                <a:solidFill>
                  <a:srgbClr val="002060"/>
                </a:solidFill>
                <a:latin typeface="Times New Roman" pitchFamily="18" charset="0"/>
                <a:cs typeface="Times New Roman" pitchFamily="18" charset="0"/>
              </a:rPr>
              <a:t>Магнитное </a:t>
            </a:r>
            <a:r>
              <a:rPr lang="ru-RU" sz="2000" b="1" dirty="0">
                <a:solidFill>
                  <a:srgbClr val="002060"/>
                </a:solidFill>
                <a:latin typeface="Times New Roman" pitchFamily="18" charset="0"/>
                <a:cs typeface="Times New Roman" pitchFamily="18" charset="0"/>
              </a:rPr>
              <a:t>поле исчезло около 3,8 – 4 миллиардов лет назад. Самое интересное, что ядро Луны все еще немного жидковато. Таким образом, несмотря на то что спутник Земли находится, можно сказать, на расстоянии вытянутой руки, мы еще многого о нем не знаем.</a:t>
            </a:r>
          </a:p>
        </p:txBody>
      </p:sp>
    </p:spTree>
    <p:extLst>
      <p:ext uri="{BB962C8B-B14F-4D97-AF65-F5344CB8AC3E}">
        <p14:creationId xmlns:p14="http://schemas.microsoft.com/office/powerpoint/2010/main" val="122711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1000" fill="hold"/>
                                        <p:tgtEl>
                                          <p:spTgt spid="2050"/>
                                        </p:tgtEl>
                                        <p:attrNameLst>
                                          <p:attrName>ppt_x</p:attrName>
                                        </p:attrNameLst>
                                      </p:cBhvr>
                                      <p:tavLst>
                                        <p:tav tm="0">
                                          <p:val>
                                            <p:strVal val="1+#ppt_w/2"/>
                                          </p:val>
                                        </p:tav>
                                        <p:tav tm="100000">
                                          <p:val>
                                            <p:strVal val="#ppt_x"/>
                                          </p:val>
                                        </p:tav>
                                      </p:tavLst>
                                    </p:anim>
                                    <p:anim calcmode="lin" valueType="num">
                                      <p:cBhvr additive="base">
                                        <p:cTn id="8"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7000" b="-47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00379" y="273297"/>
            <a:ext cx="6871048" cy="523220"/>
          </a:xfrm>
          <a:prstGeom prst="rect">
            <a:avLst/>
          </a:prstGeom>
        </p:spPr>
        <p:txBody>
          <a:bodyPr wrap="none">
            <a:spAutoFit/>
          </a:bodyPr>
          <a:lstStyle/>
          <a:p>
            <a:r>
              <a:rPr lang="ru-RU" sz="2800" b="1" i="1" dirty="0">
                <a:latin typeface="Times New Roman" pitchFamily="18" charset="0"/>
                <a:cs typeface="Times New Roman" pitchFamily="18" charset="0"/>
              </a:rPr>
              <a:t>Галактики возрастом 13 миллиардов лет</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715" y="1052736"/>
            <a:ext cx="5286296"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00379" y="4005064"/>
            <a:ext cx="8712968" cy="2554545"/>
          </a:xfrm>
          <a:prstGeom prst="rect">
            <a:avLst/>
          </a:prstGeom>
        </p:spPr>
        <p:txBody>
          <a:bodyPr wrap="square">
            <a:spAutoFit/>
          </a:bodyPr>
          <a:lstStyle/>
          <a:p>
            <a:r>
              <a:rPr lang="ru-RU" sz="1600" b="1" dirty="0" smtClean="0">
                <a:solidFill>
                  <a:srgbClr val="002060"/>
                </a:solidFill>
                <a:latin typeface="Times New Roman" pitchFamily="18" charset="0"/>
                <a:cs typeface="Times New Roman" pitchFamily="18" charset="0"/>
              </a:rPr>
              <a:t>     </a:t>
            </a:r>
            <a:r>
              <a:rPr lang="ru-RU" sz="2000" b="1" dirty="0" smtClean="0">
                <a:solidFill>
                  <a:srgbClr val="002060"/>
                </a:solidFill>
                <a:latin typeface="Times New Roman" pitchFamily="18" charset="0"/>
                <a:cs typeface="Times New Roman" pitchFamily="18" charset="0"/>
              </a:rPr>
              <a:t>Юная </a:t>
            </a:r>
            <a:r>
              <a:rPr lang="ru-RU" sz="2000" b="1" dirty="0">
                <a:solidFill>
                  <a:srgbClr val="002060"/>
                </a:solidFill>
                <a:latin typeface="Times New Roman" pitchFamily="18" charset="0"/>
                <a:cs typeface="Times New Roman" pitchFamily="18" charset="0"/>
              </a:rPr>
              <a:t>Вселенная была сущим адом — взболтанным и непрозрачным муссом из электронов и протонов. Прошло почти полмиллиарда лет, прежде чем это дитя охладилось достаточно, чтобы позволить сформироваться нейтронам. И уже после этого развернулся пейзаж, на котором появились звезды и галактики.</a:t>
            </a:r>
          </a:p>
          <a:p>
            <a:r>
              <a:rPr lang="ru-RU" sz="2000" b="1" dirty="0" smtClean="0">
                <a:solidFill>
                  <a:srgbClr val="002060"/>
                </a:solidFill>
                <a:latin typeface="Times New Roman" pitchFamily="18" charset="0"/>
                <a:cs typeface="Times New Roman" pitchFamily="18" charset="0"/>
              </a:rPr>
              <a:t>     Рожденные </a:t>
            </a:r>
            <a:r>
              <a:rPr lang="ru-RU" sz="2000" b="1" dirty="0">
                <a:solidFill>
                  <a:srgbClr val="002060"/>
                </a:solidFill>
                <a:latin typeface="Times New Roman" pitchFamily="18" charset="0"/>
                <a:cs typeface="Times New Roman" pitchFamily="18" charset="0"/>
              </a:rPr>
              <a:t>всего спустя 700 миллионов лет после Большого Взрыва, эти галактики являются одними из самых ранних вещей во Вселенной, которые мы могли когда-либо наблюдать. </a:t>
            </a:r>
          </a:p>
        </p:txBody>
      </p:sp>
    </p:spTree>
    <p:extLst>
      <p:ext uri="{BB962C8B-B14F-4D97-AF65-F5344CB8AC3E}">
        <p14:creationId xmlns:p14="http://schemas.microsoft.com/office/powerpoint/2010/main" val="76658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7000" b="-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47458"/>
            <a:ext cx="4623573" cy="523220"/>
          </a:xfrm>
          <a:prstGeom prst="rect">
            <a:avLst/>
          </a:prstGeom>
        </p:spPr>
        <p:txBody>
          <a:bodyPr wrap="none">
            <a:spAutoFit/>
          </a:bodyPr>
          <a:lstStyle/>
          <a:p>
            <a:r>
              <a:rPr lang="ru-RU" sz="2800" b="1" i="1" dirty="0">
                <a:latin typeface="Times New Roman" pitchFamily="18" charset="0"/>
                <a:cs typeface="Times New Roman" pitchFamily="18" charset="0"/>
              </a:rPr>
              <a:t>Волшебный остров Титана</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486" y="621802"/>
            <a:ext cx="4739982" cy="3112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9512" y="3734290"/>
            <a:ext cx="8684096" cy="2862322"/>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a:t>
            </a:r>
            <a:r>
              <a:rPr lang="ru-RU" sz="2000" b="1" dirty="0" smtClean="0">
                <a:solidFill>
                  <a:srgbClr val="002060"/>
                </a:solidFill>
                <a:latin typeface="Times New Roman" pitchFamily="18" charset="0"/>
                <a:cs typeface="Times New Roman" pitchFamily="18" charset="0"/>
              </a:rPr>
              <a:t>Крупнейшая </a:t>
            </a:r>
            <a:r>
              <a:rPr lang="ru-RU" sz="2000" b="1" dirty="0">
                <a:solidFill>
                  <a:srgbClr val="002060"/>
                </a:solidFill>
                <a:latin typeface="Times New Roman" pitchFamily="18" charset="0"/>
                <a:cs typeface="Times New Roman" pitchFamily="18" charset="0"/>
              </a:rPr>
              <a:t>луна Сатурна, Титан, может быть самым интригующим членом Солнечной системы. По сути, это первобытная Земля, со своей атмосферой, жидкими телами и даже геологической активностью.</a:t>
            </a:r>
          </a:p>
          <a:p>
            <a:pPr algn="just"/>
            <a:r>
              <a:rPr lang="ru-RU" sz="2000" b="1" dirty="0" smtClean="0">
                <a:solidFill>
                  <a:srgbClr val="002060"/>
                </a:solidFill>
                <a:latin typeface="Times New Roman" pitchFamily="18" charset="0"/>
                <a:cs typeface="Times New Roman" pitchFamily="18" charset="0"/>
              </a:rPr>
              <a:t>     В </a:t>
            </a:r>
            <a:r>
              <a:rPr lang="ru-RU" sz="2000" b="1" dirty="0">
                <a:solidFill>
                  <a:srgbClr val="002060"/>
                </a:solidFill>
                <a:latin typeface="Times New Roman" pitchFamily="18" charset="0"/>
                <a:cs typeface="Times New Roman" pitchFamily="18" charset="0"/>
              </a:rPr>
              <a:t>2013 году орбитальный космический аппарат «Кассини» обнаружил совершенно новый кусок земли, который таинственным образом появился из второго по величине моря Титана, Ligeria Mare. Вскоре после этого, «волшебный образ» так же таинственно исчез в полупрозрачном метан-</a:t>
            </a:r>
            <a:r>
              <a:rPr lang="ru-RU" sz="2000" b="1" dirty="0" err="1">
                <a:solidFill>
                  <a:srgbClr val="002060"/>
                </a:solidFill>
                <a:latin typeface="Times New Roman" pitchFamily="18" charset="0"/>
                <a:cs typeface="Times New Roman" pitchFamily="18" charset="0"/>
              </a:rPr>
              <a:t>этановом</a:t>
            </a:r>
            <a:r>
              <a:rPr lang="ru-RU" sz="2000" b="1" dirty="0">
                <a:solidFill>
                  <a:srgbClr val="002060"/>
                </a:solidFill>
                <a:latin typeface="Times New Roman" pitchFamily="18" charset="0"/>
                <a:cs typeface="Times New Roman" pitchFamily="18" charset="0"/>
              </a:rPr>
              <a:t> море температурой -200 градусов по Цельсию. </a:t>
            </a:r>
          </a:p>
        </p:txBody>
      </p:sp>
    </p:spTree>
    <p:extLst>
      <p:ext uri="{BB962C8B-B14F-4D97-AF65-F5344CB8AC3E}">
        <p14:creationId xmlns:p14="http://schemas.microsoft.com/office/powerpoint/2010/main" val="43243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1+#ppt_w/2"/>
                                          </p:val>
                                        </p:tav>
                                        <p:tav tm="100000">
                                          <p:val>
                                            <p:strVal val="#ppt_x"/>
                                          </p:val>
                                        </p:tav>
                                      </p:tavLst>
                                    </p:anim>
                                    <p:anim calcmode="lin" valueType="num">
                                      <p:cBhvr additive="base">
                                        <p:cTn id="8" dur="10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7000" b="-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614" y="690766"/>
            <a:ext cx="8640960" cy="2585323"/>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Все </a:t>
            </a:r>
            <a:r>
              <a:rPr lang="ru-RU" b="1" dirty="0">
                <a:solidFill>
                  <a:srgbClr val="002060"/>
                </a:solidFill>
                <a:latin typeface="Times New Roman" pitchFamily="18" charset="0"/>
                <a:cs typeface="Times New Roman" pitchFamily="18" charset="0"/>
              </a:rPr>
              <a:t>наши газовые гиганты окружены кольцами, хотя большинство этих колец представляют тонкие пучки мусора по сравнению с массивным набором колец Сатурна. Впервые и совершенно неожиданно астрономы обнаружили кольца вокруг тела, намного меньшего, чем газовый гигант. Астероид </a:t>
            </a:r>
            <a:r>
              <a:rPr lang="ru-RU" b="1" dirty="0" err="1">
                <a:solidFill>
                  <a:srgbClr val="002060"/>
                </a:solidFill>
                <a:latin typeface="Times New Roman" pitchFamily="18" charset="0"/>
                <a:cs typeface="Times New Roman" pitchFamily="18" charset="0"/>
              </a:rPr>
              <a:t>Харикло</a:t>
            </a:r>
            <a:r>
              <a:rPr lang="ru-RU" b="1" dirty="0">
                <a:solidFill>
                  <a:srgbClr val="002060"/>
                </a:solidFill>
                <a:latin typeface="Times New Roman" pitchFamily="18" charset="0"/>
                <a:cs typeface="Times New Roman" pitchFamily="18" charset="0"/>
              </a:rPr>
              <a:t>, всего 250 километров в поперечнике, может похвастать системой колец.</a:t>
            </a:r>
          </a:p>
          <a:p>
            <a:pPr algn="just"/>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Харикло</a:t>
            </a:r>
            <a:r>
              <a:rPr lang="ru-RU" b="1" dirty="0">
                <a:solidFill>
                  <a:srgbClr val="002060"/>
                </a:solidFill>
                <a:latin typeface="Times New Roman" pitchFamily="18" charset="0"/>
                <a:cs typeface="Times New Roman" pitchFamily="18" charset="0"/>
              </a:rPr>
              <a:t>, несмотря на свои довольно внушительные размеры, выглядит как ничем не примечательный кусок камня. </a:t>
            </a:r>
            <a:r>
              <a:rPr lang="ru-RU" b="1" dirty="0" err="1" smtClean="0">
                <a:solidFill>
                  <a:srgbClr val="002060"/>
                </a:solidFill>
                <a:latin typeface="Times New Roman" pitchFamily="18" charset="0"/>
                <a:cs typeface="Times New Roman" pitchFamily="18" charset="0"/>
              </a:rPr>
              <a:t>Харикло</a:t>
            </a:r>
            <a:r>
              <a:rPr lang="ru-RU" b="1" dirty="0" smtClean="0">
                <a:solidFill>
                  <a:srgbClr val="002060"/>
                </a:solidFill>
                <a:latin typeface="Times New Roman" pitchFamily="18" charset="0"/>
                <a:cs typeface="Times New Roman" pitchFamily="18" charset="0"/>
              </a:rPr>
              <a:t> </a:t>
            </a:r>
            <a:r>
              <a:rPr lang="ru-RU" b="1" dirty="0">
                <a:solidFill>
                  <a:srgbClr val="002060"/>
                </a:solidFill>
                <a:latin typeface="Times New Roman" pitchFamily="18" charset="0"/>
                <a:cs typeface="Times New Roman" pitchFamily="18" charset="0"/>
              </a:rPr>
              <a:t>обладает сразу двумя космическими ожерельями. Они содержат много замерзшей воды, крупнейшее из колец в ширину составляет 7 километров, а самое малое — в два раза меньше</a:t>
            </a:r>
            <a:r>
              <a:rPr lang="ru-RU" sz="1200" b="1" dirty="0" smtClean="0">
                <a:solidFill>
                  <a:srgbClr val="002060"/>
                </a:solidFill>
                <a:latin typeface="Times New Roman" pitchFamily="18" charset="0"/>
                <a:cs typeface="Times New Roman" pitchFamily="18" charset="0"/>
              </a:rPr>
              <a:t>.</a:t>
            </a:r>
            <a:endParaRPr lang="ru-RU" sz="1200" b="1" dirty="0">
              <a:solidFill>
                <a:srgbClr val="00206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501008"/>
            <a:ext cx="6019800" cy="3232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937893" y="160180"/>
            <a:ext cx="3194401" cy="523220"/>
          </a:xfrm>
          <a:prstGeom prst="rect">
            <a:avLst/>
          </a:prstGeom>
        </p:spPr>
        <p:txBody>
          <a:bodyPr wrap="none">
            <a:spAutoFit/>
          </a:bodyPr>
          <a:lstStyle/>
          <a:p>
            <a:pPr lvl="0"/>
            <a:r>
              <a:rPr lang="ru-RU" sz="2800" b="1" i="1" dirty="0">
                <a:latin typeface="Times New Roman" pitchFamily="18" charset="0"/>
                <a:cs typeface="Times New Roman" pitchFamily="18" charset="0"/>
              </a:rPr>
              <a:t>Астероид и кольца</a:t>
            </a:r>
          </a:p>
        </p:txBody>
      </p:sp>
    </p:spTree>
    <p:extLst>
      <p:ext uri="{BB962C8B-B14F-4D97-AF65-F5344CB8AC3E}">
        <p14:creationId xmlns:p14="http://schemas.microsoft.com/office/powerpoint/2010/main" val="262024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out)">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7000" b="-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907704" y="213507"/>
            <a:ext cx="5713359" cy="523220"/>
          </a:xfrm>
          <a:prstGeom prst="rect">
            <a:avLst/>
          </a:prstGeom>
        </p:spPr>
        <p:txBody>
          <a:bodyPr wrap="none">
            <a:spAutoFit/>
          </a:bodyPr>
          <a:lstStyle/>
          <a:p>
            <a:r>
              <a:rPr lang="ru-RU" sz="2800" b="1" dirty="0">
                <a:latin typeface="Times New Roman" pitchFamily="18" charset="0"/>
                <a:cs typeface="Times New Roman" pitchFamily="18" charset="0"/>
              </a:rPr>
              <a:t>Недопроизводство ультрафиолета</a:t>
            </a:r>
          </a:p>
        </p:txBody>
      </p:sp>
      <p:sp>
        <p:nvSpPr>
          <p:cNvPr id="3" name="Прямоугольник 2"/>
          <p:cNvSpPr/>
          <p:nvPr/>
        </p:nvSpPr>
        <p:spPr>
          <a:xfrm>
            <a:off x="251520" y="908720"/>
            <a:ext cx="4512864" cy="5632311"/>
          </a:xfrm>
          <a:prstGeom prst="rect">
            <a:avLst/>
          </a:prstGeom>
        </p:spPr>
        <p:txBody>
          <a:bodyPr wrap="square">
            <a:spAutoFit/>
          </a:bodyPr>
          <a:lstStyle/>
          <a:p>
            <a:pPr algn="just"/>
            <a:r>
              <a:rPr lang="ru-RU" sz="2000" b="1" dirty="0" smtClean="0">
                <a:solidFill>
                  <a:srgbClr val="002060"/>
                </a:solidFill>
                <a:latin typeface="Times New Roman" pitchFamily="18" charset="0"/>
                <a:cs typeface="Times New Roman" pitchFamily="18" charset="0"/>
              </a:rPr>
              <a:t>     Мы </a:t>
            </a:r>
            <a:r>
              <a:rPr lang="ru-RU" sz="2000" b="1" dirty="0">
                <a:solidFill>
                  <a:srgbClr val="002060"/>
                </a:solidFill>
                <a:latin typeface="Times New Roman" pitchFamily="18" charset="0"/>
                <a:cs typeface="Times New Roman" pitchFamily="18" charset="0"/>
              </a:rPr>
              <a:t>гордимся тем, что находим разные виды баланса в космосе. Одним из таких балансов является корреляция между ультрафиолетовым светом и водородом, обе этих части сосуществуют в четко определенных пропорциях.</a:t>
            </a:r>
          </a:p>
          <a:p>
            <a:pPr algn="just"/>
            <a:r>
              <a:rPr lang="ru-RU" sz="2000" b="1" dirty="0" smtClean="0">
                <a:solidFill>
                  <a:srgbClr val="002060"/>
                </a:solidFill>
                <a:latin typeface="Times New Roman" pitchFamily="18" charset="0"/>
                <a:cs typeface="Times New Roman" pitchFamily="18" charset="0"/>
              </a:rPr>
              <a:t>     Недавнее </a:t>
            </a:r>
            <a:r>
              <a:rPr lang="ru-RU" sz="2000" b="1" dirty="0">
                <a:solidFill>
                  <a:srgbClr val="002060"/>
                </a:solidFill>
                <a:latin typeface="Times New Roman" pitchFamily="18" charset="0"/>
                <a:cs typeface="Times New Roman" pitchFamily="18" charset="0"/>
              </a:rPr>
              <a:t>исследование, однако, показало о значительном недопроизводстве ультрафиолетовых фотонов от известных источников — 400-процентное расхождение по сравнению с прогнозируемыми значениями. Ведущий автор работы </a:t>
            </a:r>
            <a:r>
              <a:rPr lang="ru-RU" sz="2000" b="1" dirty="0" err="1">
                <a:solidFill>
                  <a:srgbClr val="002060"/>
                </a:solidFill>
                <a:latin typeface="Times New Roman" pitchFamily="18" charset="0"/>
                <a:cs typeface="Times New Roman" pitchFamily="18" charset="0"/>
              </a:rPr>
              <a:t>Джуна</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Коллмейер</a:t>
            </a:r>
            <a:r>
              <a:rPr lang="ru-RU" sz="2000" b="1" dirty="0">
                <a:solidFill>
                  <a:srgbClr val="002060"/>
                </a:solidFill>
                <a:latin typeface="Times New Roman" pitchFamily="18" charset="0"/>
                <a:cs typeface="Times New Roman" pitchFamily="18" charset="0"/>
              </a:rPr>
              <a:t> сравнивает находку с тем, что вы заходите в ослепительно яркую </a:t>
            </a:r>
            <a:r>
              <a:rPr lang="ru-RU" sz="2000" b="1" dirty="0" smtClean="0">
                <a:solidFill>
                  <a:srgbClr val="002060"/>
                </a:solidFill>
                <a:latin typeface="Times New Roman" pitchFamily="18" charset="0"/>
                <a:cs typeface="Times New Roman" pitchFamily="18" charset="0"/>
              </a:rPr>
              <a:t>комнату.</a:t>
            </a:r>
            <a:endParaRPr lang="ru-RU" sz="2000" b="1" dirty="0">
              <a:solidFill>
                <a:srgbClr val="00206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741" y="1340768"/>
            <a:ext cx="3855650" cy="4536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69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out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7000" b="-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101823"/>
            <a:ext cx="5120697" cy="523220"/>
          </a:xfrm>
          <a:prstGeom prst="rect">
            <a:avLst/>
          </a:prstGeom>
        </p:spPr>
        <p:txBody>
          <a:bodyPr wrap="none">
            <a:spAutoFit/>
          </a:bodyPr>
          <a:lstStyle/>
          <a:p>
            <a:r>
              <a:rPr lang="ru-RU" sz="2800" b="1" i="1" dirty="0">
                <a:latin typeface="Times New Roman" pitchFamily="18" charset="0"/>
                <a:cs typeface="Times New Roman" pitchFamily="18" charset="0"/>
              </a:rPr>
              <a:t>Странные рентгеновские лучи</a:t>
            </a:r>
          </a:p>
        </p:txBody>
      </p:sp>
      <p:sp>
        <p:nvSpPr>
          <p:cNvPr id="3" name="Прямоугольник 2"/>
          <p:cNvSpPr/>
          <p:nvPr/>
        </p:nvSpPr>
        <p:spPr>
          <a:xfrm>
            <a:off x="251520" y="908720"/>
            <a:ext cx="8640960" cy="2585323"/>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Странные </a:t>
            </a:r>
            <a:r>
              <a:rPr lang="ru-RU" b="1" dirty="0">
                <a:solidFill>
                  <a:srgbClr val="002060"/>
                </a:solidFill>
                <a:latin typeface="Times New Roman" pitchFamily="18" charset="0"/>
                <a:cs typeface="Times New Roman" pitchFamily="18" charset="0"/>
              </a:rPr>
              <a:t>импульсы рентгеновских лучей текут из ядер галактик Андромеды и Персея. И спектр сигналов (сигнатура света) не совпадает ни с одной из известных частиц или атомов. </a:t>
            </a:r>
          </a:p>
          <a:p>
            <a:pPr algn="just"/>
            <a:r>
              <a:rPr lang="ru-RU" b="1" dirty="0" smtClean="0">
                <a:solidFill>
                  <a:srgbClr val="002060"/>
                </a:solidFill>
                <a:latin typeface="Times New Roman" pitchFamily="18" charset="0"/>
                <a:cs typeface="Times New Roman" pitchFamily="18" charset="0"/>
              </a:rPr>
              <a:t>     Темная </a:t>
            </a:r>
            <a:r>
              <a:rPr lang="ru-RU" b="1" dirty="0">
                <a:solidFill>
                  <a:srgbClr val="002060"/>
                </a:solidFill>
                <a:latin typeface="Times New Roman" pitchFamily="18" charset="0"/>
                <a:cs typeface="Times New Roman" pitchFamily="18" charset="0"/>
              </a:rPr>
              <a:t>материя — неуловимая и невидимая материя, составляющая большую часть массы Вселенной — может состоять из стерильных нейтронов, которые могут или не могут существовать в зависимости от разных точек зрения. Якобы эти частицы производят рентгеновские лучи в предсмертных судорогах, и эти выбросы могут объяснить всплески из центров вышеупомянутых галактик</a:t>
            </a:r>
            <a:r>
              <a:rPr lang="ru-RU" b="1" dirty="0" smtClean="0">
                <a:solidFill>
                  <a:srgbClr val="002060"/>
                </a:solidFill>
                <a:latin typeface="Times New Roman" pitchFamily="18" charset="0"/>
                <a:cs typeface="Times New Roman" pitchFamily="18" charset="0"/>
              </a:rPr>
              <a:t>.</a:t>
            </a:r>
            <a:endParaRPr lang="ru-RU" sz="1400" b="1" dirty="0">
              <a:solidFill>
                <a:srgbClr val="002060"/>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734303"/>
            <a:ext cx="6019800" cy="2999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5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1000" fill="hold"/>
                                        <p:tgtEl>
                                          <p:spTgt spid="7170"/>
                                        </p:tgtEl>
                                        <p:attrNameLst>
                                          <p:attrName>ppt_x</p:attrName>
                                        </p:attrNameLst>
                                      </p:cBhvr>
                                      <p:tavLst>
                                        <p:tav tm="0">
                                          <p:val>
                                            <p:strVal val="#ppt_x"/>
                                          </p:val>
                                        </p:tav>
                                        <p:tav tm="100000">
                                          <p:val>
                                            <p:strVal val="#ppt_x"/>
                                          </p:val>
                                        </p:tav>
                                      </p:tavLst>
                                    </p:anim>
                                    <p:anim calcmode="lin" valueType="num">
                                      <p:cBhvr additive="base">
                                        <p:cTn id="8" dur="10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47000" b="-4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68295" y="245839"/>
            <a:ext cx="4187685" cy="523220"/>
          </a:xfrm>
          <a:prstGeom prst="rect">
            <a:avLst/>
          </a:prstGeom>
        </p:spPr>
        <p:txBody>
          <a:bodyPr wrap="none">
            <a:spAutoFit/>
          </a:bodyPr>
          <a:lstStyle/>
          <a:p>
            <a:r>
              <a:rPr lang="ru-RU" sz="2800" b="1" dirty="0">
                <a:latin typeface="Times New Roman" pitchFamily="18" charset="0"/>
                <a:cs typeface="Times New Roman" pitchFamily="18" charset="0"/>
              </a:rPr>
              <a:t>Шестихвостый астероид</a:t>
            </a:r>
          </a:p>
        </p:txBody>
      </p:sp>
      <p:sp>
        <p:nvSpPr>
          <p:cNvPr id="3" name="Прямоугольник 2"/>
          <p:cNvSpPr/>
          <p:nvPr/>
        </p:nvSpPr>
        <p:spPr>
          <a:xfrm>
            <a:off x="4141387" y="769059"/>
            <a:ext cx="4763483" cy="5909310"/>
          </a:xfrm>
          <a:prstGeom prst="rect">
            <a:avLst/>
          </a:prstGeom>
        </p:spPr>
        <p:txBody>
          <a:bodyPr wrap="square">
            <a:spAutoFit/>
          </a:bodyPr>
          <a:lstStyle/>
          <a:p>
            <a:pPr algn="just"/>
            <a:r>
              <a:rPr lang="ru-RU" b="1" i="1" dirty="0" smtClean="0">
                <a:solidFill>
                  <a:schemeClr val="accent2">
                    <a:lumMod val="50000"/>
                  </a:schemeClr>
                </a:solidFill>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Хаббл </a:t>
            </a:r>
            <a:r>
              <a:rPr lang="ru-RU" b="1" dirty="0">
                <a:solidFill>
                  <a:srgbClr val="002060"/>
                </a:solidFill>
                <a:latin typeface="Times New Roman" pitchFamily="18" charset="0"/>
                <a:cs typeface="Times New Roman" pitchFamily="18" charset="0"/>
              </a:rPr>
              <a:t>показал один интересный астероид, который думает, что он комета. Если комету легко узнать по яркому хвостовому оперению, у астероидов обычно нет таких особенностей: в них мало льда и они состоят преимущественно из тяжелых элементов и камня. Поэтому обнаружение астероида с шестью хвостами — это невероятный сюрприз.</a:t>
            </a:r>
          </a:p>
          <a:p>
            <a:pPr algn="just"/>
            <a:r>
              <a:rPr lang="ru-RU" b="1" dirty="0" smtClean="0">
                <a:solidFill>
                  <a:srgbClr val="002060"/>
                </a:solidFill>
                <a:latin typeface="Times New Roman" pitchFamily="18" charset="0"/>
                <a:cs typeface="Times New Roman" pitchFamily="18" charset="0"/>
              </a:rPr>
              <a:t>     Астероид </a:t>
            </a:r>
            <a:r>
              <a:rPr lang="ru-RU" b="1" dirty="0">
                <a:solidFill>
                  <a:srgbClr val="002060"/>
                </a:solidFill>
                <a:latin typeface="Times New Roman" pitchFamily="18" charset="0"/>
                <a:cs typeface="Times New Roman" pitchFamily="18" charset="0"/>
              </a:rPr>
              <a:t>P/2013 P5 — уникален, он обладает шестью фонтанирующими </a:t>
            </a:r>
            <a:r>
              <a:rPr lang="ru-RU" b="1" dirty="0" err="1">
                <a:solidFill>
                  <a:srgbClr val="002060"/>
                </a:solidFill>
                <a:latin typeface="Times New Roman" pitchFamily="18" charset="0"/>
                <a:cs typeface="Times New Roman" pitchFamily="18" charset="0"/>
              </a:rPr>
              <a:t>джетами</a:t>
            </a:r>
            <a:r>
              <a:rPr lang="ru-RU" b="1" dirty="0">
                <a:solidFill>
                  <a:srgbClr val="002060"/>
                </a:solidFill>
                <a:latin typeface="Times New Roman" pitchFamily="18" charset="0"/>
                <a:cs typeface="Times New Roman" pitchFamily="18" charset="0"/>
              </a:rPr>
              <a:t>. Он разбрасывает материал в космосе как космическая </a:t>
            </a:r>
            <a:r>
              <a:rPr lang="ru-RU" b="1" dirty="0" err="1">
                <a:solidFill>
                  <a:srgbClr val="002060"/>
                </a:solidFill>
                <a:latin typeface="Times New Roman" pitchFamily="18" charset="0"/>
                <a:cs typeface="Times New Roman" pitchFamily="18" charset="0"/>
              </a:rPr>
              <a:t>поливалка</a:t>
            </a:r>
            <a:r>
              <a:rPr lang="ru-RU" b="1" dirty="0">
                <a:solidFill>
                  <a:srgbClr val="002060"/>
                </a:solidFill>
                <a:latin typeface="Times New Roman" pitchFamily="18" charset="0"/>
                <a:cs typeface="Times New Roman" pitchFamily="18" charset="0"/>
              </a:rPr>
              <a:t> газонов.</a:t>
            </a:r>
          </a:p>
          <a:p>
            <a:pPr algn="just"/>
            <a:r>
              <a:rPr lang="ru-RU" b="1" dirty="0" smtClean="0">
                <a:solidFill>
                  <a:srgbClr val="002060"/>
                </a:solidFill>
                <a:latin typeface="Times New Roman" pitchFamily="18" charset="0"/>
                <a:cs typeface="Times New Roman" pitchFamily="18" charset="0"/>
              </a:rPr>
              <a:t>     Тем </a:t>
            </a:r>
            <a:r>
              <a:rPr lang="ru-RU" b="1" dirty="0">
                <a:solidFill>
                  <a:srgbClr val="002060"/>
                </a:solidFill>
                <a:latin typeface="Times New Roman" pitchFamily="18" charset="0"/>
                <a:cs typeface="Times New Roman" pitchFamily="18" charset="0"/>
              </a:rPr>
              <a:t>не менее астрономы знают, что P5 — это остатки предыдущего столкновения. Хвосты, скорее всего, не содержат льда вовсе, поскольку едва ли замерзшая вода обнаружится в объекте, которые перед этим взрывался при температуре в 800 градусов по Цельсию.</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28800"/>
            <a:ext cx="3634460" cy="3952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5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1143</Words>
  <Application>Microsoft Office PowerPoint</Application>
  <PresentationFormat>Экран (4:3)</PresentationFormat>
  <Paragraphs>55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59</cp:revision>
  <dcterms:created xsi:type="dcterms:W3CDTF">2016-02-25T04:56:48Z</dcterms:created>
  <dcterms:modified xsi:type="dcterms:W3CDTF">2021-01-25T10:16:18Z</dcterms:modified>
</cp:coreProperties>
</file>