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86" r:id="rId2"/>
    <p:sldId id="290" r:id="rId3"/>
    <p:sldId id="291" r:id="rId4"/>
    <p:sldId id="292" r:id="rId5"/>
    <p:sldId id="293" r:id="rId6"/>
    <p:sldId id="294" r:id="rId7"/>
    <p:sldId id="419" r:id="rId8"/>
    <p:sldId id="298" r:id="rId9"/>
    <p:sldId id="407" r:id="rId10"/>
    <p:sldId id="300" r:id="rId11"/>
    <p:sldId id="301" r:id="rId12"/>
    <p:sldId id="303" r:id="rId13"/>
    <p:sldId id="365" r:id="rId14"/>
    <p:sldId id="304" r:id="rId15"/>
    <p:sldId id="366" r:id="rId16"/>
    <p:sldId id="367" r:id="rId17"/>
    <p:sldId id="406" r:id="rId18"/>
    <p:sldId id="388" r:id="rId19"/>
    <p:sldId id="305" r:id="rId20"/>
    <p:sldId id="368" r:id="rId21"/>
    <p:sldId id="369" r:id="rId22"/>
    <p:sldId id="420" r:id="rId23"/>
    <p:sldId id="370" r:id="rId24"/>
    <p:sldId id="380" r:id="rId25"/>
    <p:sldId id="384" r:id="rId26"/>
    <p:sldId id="385" r:id="rId27"/>
    <p:sldId id="372" r:id="rId28"/>
    <p:sldId id="371" r:id="rId29"/>
    <p:sldId id="373" r:id="rId30"/>
    <p:sldId id="383" r:id="rId31"/>
    <p:sldId id="376" r:id="rId32"/>
    <p:sldId id="404" r:id="rId33"/>
    <p:sldId id="374" r:id="rId34"/>
    <p:sldId id="408" r:id="rId35"/>
    <p:sldId id="394" r:id="rId36"/>
    <p:sldId id="378" r:id="rId37"/>
    <p:sldId id="389" r:id="rId38"/>
    <p:sldId id="409" r:id="rId39"/>
    <p:sldId id="410" r:id="rId40"/>
    <p:sldId id="411" r:id="rId41"/>
    <p:sldId id="412" r:id="rId42"/>
    <p:sldId id="393" r:id="rId43"/>
    <p:sldId id="390" r:id="rId44"/>
    <p:sldId id="311" r:id="rId45"/>
    <p:sldId id="312" r:id="rId46"/>
    <p:sldId id="313" r:id="rId47"/>
    <p:sldId id="314" r:id="rId48"/>
    <p:sldId id="315" r:id="rId49"/>
    <p:sldId id="415" r:id="rId50"/>
    <p:sldId id="416" r:id="rId51"/>
    <p:sldId id="421" r:id="rId52"/>
    <p:sldId id="417" r:id="rId53"/>
    <p:sldId id="358" r:id="rId54"/>
    <p:sldId id="359" r:id="rId55"/>
    <p:sldId id="360" r:id="rId56"/>
    <p:sldId id="362" r:id="rId57"/>
    <p:sldId id="386"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DA98D-3EFB-4A3D-A6C1-1A725ABEA45E}" type="datetimeFigureOut">
              <a:rPr lang="ru-RU" smtClean="0"/>
              <a:pPr/>
              <a:t>22.03.2021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FAC0C-22A6-437F-A9DC-D92D508179E2}" type="slidenum">
              <a:rPr lang="ru-RU" smtClean="0"/>
              <a:pPr/>
              <a:t>‹#›</a:t>
            </a:fld>
            <a:endParaRPr lang="ru-RU"/>
          </a:p>
        </p:txBody>
      </p:sp>
    </p:spTree>
    <p:extLst>
      <p:ext uri="{BB962C8B-B14F-4D97-AF65-F5344CB8AC3E}">
        <p14:creationId xmlns:p14="http://schemas.microsoft.com/office/powerpoint/2010/main" val="170331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2111609881"/>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2407631097"/>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3728755721"/>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B1E11DFD-E4A4-4443-851F-85A8FE67214F}" type="slidenum">
              <a:rPr lang="ru-RU"/>
              <a:pPr>
                <a:defRPr/>
              </a:pPr>
              <a:t>‹#›</a:t>
            </a:fld>
            <a:endParaRPr lang="ru-RU"/>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4"/>
          <p:cNvSpPr>
            <a:spLocks noGrp="1" noChangeArrowheads="1"/>
          </p:cNvSpPr>
          <p:nvPr>
            <p:ph type="dt" sz="half" idx="10"/>
          </p:nvPr>
        </p:nvSpPr>
        <p:spPr>
          <a:ln/>
        </p:spPr>
        <p:txBody>
          <a:bodyPr/>
          <a:lstStyle>
            <a:lvl1pPr>
              <a:defRPr/>
            </a:lvl1pPr>
          </a:lstStyle>
          <a:p>
            <a:pPr>
              <a:defRPr/>
            </a:pPr>
            <a:endParaRPr lang="ru-RU"/>
          </a:p>
        </p:txBody>
      </p:sp>
      <p:sp>
        <p:nvSpPr>
          <p:cNvPr id="8" name="Rectangle 45"/>
          <p:cNvSpPr>
            <a:spLocks noGrp="1" noChangeArrowheads="1"/>
          </p:cNvSpPr>
          <p:nvPr>
            <p:ph type="ftr" sz="quarter" idx="11"/>
          </p:nvPr>
        </p:nvSpPr>
        <p:spPr>
          <a:ln/>
        </p:spPr>
        <p:txBody>
          <a:bodyPr/>
          <a:lstStyle>
            <a:lvl1pPr>
              <a:defRPr/>
            </a:lvl1pPr>
          </a:lstStyle>
          <a:p>
            <a:pPr>
              <a:defRPr/>
            </a:pPr>
            <a:endParaRPr lang="ru-RU"/>
          </a:p>
        </p:txBody>
      </p:sp>
      <p:sp>
        <p:nvSpPr>
          <p:cNvPr id="9" name="Rectangle 46"/>
          <p:cNvSpPr>
            <a:spLocks noGrp="1" noChangeArrowheads="1"/>
          </p:cNvSpPr>
          <p:nvPr>
            <p:ph type="sldNum" sz="quarter" idx="12"/>
          </p:nvPr>
        </p:nvSpPr>
        <p:spPr>
          <a:ln/>
        </p:spPr>
        <p:txBody>
          <a:bodyPr/>
          <a:lstStyle>
            <a:lvl1pPr>
              <a:defRPr/>
            </a:lvl1pPr>
          </a:lstStyle>
          <a:p>
            <a:pPr>
              <a:defRPr/>
            </a:pPr>
            <a:fld id="{E7E96A2B-6B1E-49AE-AAC3-99575E988906}" type="slidenum">
              <a:rPr lang="ru-RU"/>
              <a:pPr>
                <a:defRPr/>
              </a:pPr>
              <a:t>‹#›</a:t>
            </a:fld>
            <a:endParaRPr lang="ru-RU"/>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EC8FB4C2-939F-4651-9BAE-00524D6B224F}" type="slidenum">
              <a:rPr lang="ru-RU"/>
              <a:pPr>
                <a:defRPr/>
              </a:pPr>
              <a:t>‹#›</a:t>
            </a:fld>
            <a:endParaRPr lang="ru-RU"/>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60426612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371401106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2179539382"/>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432183145"/>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3795359885"/>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353251610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585891412"/>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4F45D9-93CE-4905-9A97-387AAFA9DC91}" type="datetimeFigureOut">
              <a:rPr lang="ru-RU" smtClean="0"/>
              <a:pPr/>
              <a:t>22.03.2021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4AF7B2-F6EA-4C2C-AB43-72DAA61572A1}" type="slidenum">
              <a:rPr lang="ru-RU" smtClean="0"/>
              <a:pPr/>
              <a:t>‹#›</a:t>
            </a:fld>
            <a:endParaRPr lang="ru-RU"/>
          </a:p>
        </p:txBody>
      </p:sp>
    </p:spTree>
    <p:extLst>
      <p:ext uri="{BB962C8B-B14F-4D97-AF65-F5344CB8AC3E}">
        <p14:creationId xmlns:p14="http://schemas.microsoft.com/office/powerpoint/2010/main" val="689888195"/>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F45D9-93CE-4905-9A97-387AAFA9DC91}" type="datetimeFigureOut">
              <a:rPr lang="ru-RU" smtClean="0"/>
              <a:pPr/>
              <a:t>22.03.2021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AF7B2-F6EA-4C2C-AB43-72DAA61572A1}" type="slidenum">
              <a:rPr lang="ru-RU" smtClean="0"/>
              <a:pPr/>
              <a:t>‹#›</a:t>
            </a:fld>
            <a:endParaRPr lang="ru-RU"/>
          </a:p>
        </p:txBody>
      </p:sp>
    </p:spTree>
    <p:extLst>
      <p:ext uri="{BB962C8B-B14F-4D97-AF65-F5344CB8AC3E}">
        <p14:creationId xmlns:p14="http://schemas.microsoft.com/office/powerpoint/2010/main" val="1906434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ideo" Target="file:///C:\Documents%20and%20Settings\User\&#1056;&#1072;&#1073;&#1086;&#1095;&#1080;&#1081;%20&#1089;&#1090;&#1086;&#1083;\&#1050;&#1086;&#1089;&#1084;&#1086;&#1089;%20&#1085;&#1072;%20&#1087;&#1086;&#1082;&#1072;&#1079;\2.%20&#1055;&#1054;&#1045;&#1061;&#1040;&#1051;&#1048;!.avi"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video" Target="file:///C:\Documents%20and%20Settings\User\&#1056;&#1072;&#1073;&#1086;&#1095;&#1080;&#1081;%20&#1089;&#1090;&#1086;&#1083;\&#1050;&#1086;&#1089;&#1084;&#1086;&#1089;%20&#1085;&#1072;%20&#1087;&#1086;&#1082;&#1072;&#1079;\3.%20&#1043;&#1072;&#1075;&#1072;&#1088;&#1080;&#1085;.avi" TargetMode="External"/><Relationship Id="rId5" Type="http://schemas.openxmlformats.org/officeDocument/2006/relationships/image" Target="../media/image58.pn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gif"/><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6.xml"/><Relationship Id="rId1" Type="http://schemas.openxmlformats.org/officeDocument/2006/relationships/video" Target="file:///C:\Documents%20and%20Settings\User\&#1056;&#1072;&#1073;&#1086;&#1095;&#1080;&#1081;%20&#1089;&#1090;&#1086;&#1083;\&#1050;&#1086;&#1089;&#1084;&#1086;&#1089;%20&#1085;&#1072;%20&#1087;&#1086;&#1082;&#1072;&#1079;\4.%20&#1043;&#1072;&#1075;&#1072;&#1088;&#1080;&#1085;.avi" TargetMode="Externa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3.xml"/><Relationship Id="rId4" Type="http://schemas.openxmlformats.org/officeDocument/2006/relationships/image" Target="../media/image85.jpe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 Id="rId4" Type="http://schemas.openxmlformats.org/officeDocument/2006/relationships/image" Target="../media/image88.jpeg"/></Relationships>
</file>

<file path=ppt/slides/_rels/slide5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7.xml"/><Relationship Id="rId1" Type="http://schemas.openxmlformats.org/officeDocument/2006/relationships/video" Target="file:///C:\Documents%20and%20Settings\User\&#1056;&#1072;&#1073;&#1086;&#1095;&#1080;&#1081;%20&#1089;&#1090;&#1086;&#1083;\&#1050;&#1086;&#1089;&#1084;&#1086;&#1089;%20&#1085;&#1072;%20&#1087;&#1086;&#1082;&#1072;&#1079;\5.%20&#1043;&#1072;&#1075;&#1072;&#1088;&#1080;&#1085;.avi" TargetMode="External"/><Relationship Id="rId4" Type="http://schemas.openxmlformats.org/officeDocument/2006/relationships/image" Target="../media/image90.png"/></Relationships>
</file>

<file path=ppt/slides/_rels/slide5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2.xml"/><Relationship Id="rId1" Type="http://schemas.openxmlformats.org/officeDocument/2006/relationships/video" Target="file:///C:\Documents%20and%20Settings\User\&#1056;&#1072;&#1073;&#1086;&#1095;&#1080;&#1081;%20&#1089;&#1090;&#1086;&#1083;\&#1050;&#1086;&#1089;&#1084;&#1086;&#1089;%20&#1085;&#1072;%20&#1087;&#1086;&#1082;&#1072;&#1079;\&#1060;&#1048;&#1051;&#1068;&#1052;%20&#1043;&#1072;&#1075;&#1072;&#1088;&#1080;&#1085;.avi" TargetMode="External"/><Relationship Id="rId4" Type="http://schemas.openxmlformats.org/officeDocument/2006/relationships/image" Target="../media/image92.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Documents%20and%20Settings\User\&#1056;&#1072;&#1073;&#1086;&#1095;&#1080;&#1081;%20&#1089;&#1090;&#1086;&#1083;\&#1050;&#1086;&#1089;&#1084;&#1086;&#1089;%20&#1085;&#1072;%20&#1087;&#1086;&#1082;&#1072;&#1079;\1.%20&#1043;&#1072;&#1075;&#1072;&#1088;&#1080;&#1085;.avi"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962471" y="1844824"/>
            <a:ext cx="5219057" cy="3960440"/>
          </a:xfrm>
          <a:prstGeom prst="rect">
            <a:avLst/>
          </a:prstGeom>
          <a:noFill/>
        </p:spPr>
        <p:txBody>
          <a:bodyPr wrap="none" lIns="91440" tIns="45720" rIns="91440" bIns="45720">
            <a:prstTxWarp prst="textButton">
              <a:avLst/>
            </a:prstTxWarp>
            <a:spAutoFit/>
          </a:bodyPr>
          <a:lstStyle/>
          <a:p>
            <a:pPr algn="ctr"/>
            <a:r>
              <a:rPr lang="ru-RU"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Он сказал:</a:t>
            </a:r>
          </a:p>
          <a:p>
            <a:pPr algn="ct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«Поехали!» </a:t>
            </a:r>
            <a:endParaRPr lang="ru-RU" sz="9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Прямоугольник 8"/>
          <p:cNvSpPr/>
          <p:nvPr/>
        </p:nvSpPr>
        <p:spPr>
          <a:xfrm>
            <a:off x="3265488" y="-1069077"/>
            <a:ext cx="2286000" cy="1384632"/>
          </a:xfrm>
          <a:prstGeom prst="rect">
            <a:avLst/>
          </a:prstGeom>
        </p:spPr>
        <p:txBody>
          <a:bodyPr>
            <a:spAutoFit/>
          </a:bodyPr>
          <a:lstStyle/>
          <a:p>
            <a:pPr lvl="0"/>
            <a:endParaRPr lang="ru-RU" dirty="0" smtClean="0">
              <a:solidFill>
                <a:prstClr val="white"/>
              </a:solidFill>
            </a:endParaRPr>
          </a:p>
          <a:p>
            <a:pPr lvl="0"/>
            <a:endParaRPr lang="ru-RU" dirty="0">
              <a:solidFill>
                <a:prstClr val="white"/>
              </a:solidFill>
            </a:endParaRPr>
          </a:p>
          <a:p>
            <a:pPr lvl="0"/>
            <a:endParaRPr lang="ru-RU" dirty="0" smtClean="0">
              <a:solidFill>
                <a:prstClr val="white"/>
              </a:solidFill>
            </a:endParaRPr>
          </a:p>
          <a:p>
            <a:pPr lvl="0"/>
            <a:endParaRPr lang="ru-RU" dirty="0">
              <a:solidFill>
                <a:prstClr val="white"/>
              </a:solidFill>
            </a:endParaRPr>
          </a:p>
          <a:p>
            <a:pPr lvl="0"/>
            <a:endParaRPr lang="ru-RU" dirty="0">
              <a:solidFill>
                <a:prstClr val="white"/>
              </a:solidFill>
            </a:endParaRPr>
          </a:p>
        </p:txBody>
      </p:sp>
      <p:pic>
        <p:nvPicPr>
          <p:cNvPr id="6" name="Рисунок 2" descr="581757587.gif"/>
          <p:cNvPicPr>
            <a:picLocks noChangeAspect="1"/>
          </p:cNvPicPr>
          <p:nvPr/>
        </p:nvPicPr>
        <p:blipFill>
          <a:blip r:embed="rId2" cstate="print"/>
          <a:srcRect/>
          <a:stretch>
            <a:fillRect/>
          </a:stretch>
        </p:blipFill>
        <p:spPr bwMode="auto">
          <a:xfrm>
            <a:off x="2915815" y="1412776"/>
            <a:ext cx="3240361" cy="3240360"/>
          </a:xfrm>
          <a:prstGeom prst="rect">
            <a:avLst/>
          </a:prstGeom>
          <a:noFill/>
          <a:ln w="9525">
            <a:noFill/>
            <a:miter lim="800000"/>
            <a:headEnd/>
            <a:tailEnd/>
          </a:ln>
        </p:spPr>
      </p:pic>
      <p:sp>
        <p:nvSpPr>
          <p:cNvPr id="5" name="Прямоугольник 4"/>
          <p:cNvSpPr/>
          <p:nvPr/>
        </p:nvSpPr>
        <p:spPr>
          <a:xfrm>
            <a:off x="2114568" y="6220753"/>
            <a:ext cx="5004048" cy="584775"/>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b="1" dirty="0" smtClean="0">
                <a:solidFill>
                  <a:schemeClr val="bg2"/>
                </a:solidFill>
                <a:cs typeface="Arial" panose="020B0604020202020204" pitchFamily="34" charset="0"/>
              </a:rPr>
              <a:t>Выполнил </a:t>
            </a:r>
            <a:r>
              <a:rPr lang="ru-RU" sz="1600" b="1" dirty="0" err="1" smtClean="0">
                <a:solidFill>
                  <a:schemeClr val="bg2"/>
                </a:solidFill>
                <a:cs typeface="Arial" panose="020B0604020202020204" pitchFamily="34" charset="0"/>
              </a:rPr>
              <a:t>Ёлкин</a:t>
            </a:r>
            <a:r>
              <a:rPr lang="ru-RU" sz="1600" b="1" dirty="0" smtClean="0">
                <a:solidFill>
                  <a:schemeClr val="bg2"/>
                </a:solidFill>
                <a:cs typeface="Arial" panose="020B0604020202020204" pitchFamily="34" charset="0"/>
              </a:rPr>
              <a:t> Алексей, МАОУ «Школа № 19» Нижегородский район, 15 лет</a:t>
            </a:r>
            <a:endParaRPr lang="ru-RU" sz="1600" b="1" dirty="0">
              <a:solidFill>
                <a:schemeClr val="bg2"/>
              </a:solidFill>
            </a:endParaRPr>
          </a:p>
        </p:txBody>
      </p:sp>
    </p:spTree>
    <p:extLst>
      <p:ext uri="{BB962C8B-B14F-4D97-AF65-F5344CB8AC3E}">
        <p14:creationId xmlns:p14="http://schemas.microsoft.com/office/powerpoint/2010/main" val="1234340303"/>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idx="1"/>
          </p:nvPr>
        </p:nvSpPr>
        <p:spPr>
          <a:xfrm>
            <a:off x="3491880" y="0"/>
            <a:ext cx="5652120" cy="4077071"/>
          </a:xfrm>
        </p:spPr>
        <p:txBody>
          <a:bodyPr>
            <a:normAutofit lnSpcReduction="10000"/>
          </a:bodyPr>
          <a:lstStyle/>
          <a:p>
            <a:pPr lvl="1">
              <a:buNone/>
              <a:defRPr/>
            </a:pPr>
            <a:r>
              <a:rPr lang="ru-RU" sz="2000" b="1" dirty="0">
                <a:solidFill>
                  <a:schemeClr val="accent1">
                    <a:lumMod val="40000"/>
                    <a:lumOff val="60000"/>
                  </a:schemeClr>
                </a:solidFill>
                <a:effectLst>
                  <a:outerShdw blurRad="38100" dist="38100" dir="2700000" algn="tl">
                    <a:srgbClr val="000000"/>
                  </a:outerShdw>
                </a:effectLst>
              </a:rPr>
              <a:t> </a:t>
            </a:r>
            <a:r>
              <a:rPr lang="ru-RU" sz="2000" b="1" dirty="0" smtClean="0">
                <a:solidFill>
                  <a:schemeClr val="accent1">
                    <a:lumMod val="40000"/>
                    <a:lumOff val="60000"/>
                  </a:schemeClr>
                </a:solidFill>
                <a:effectLst>
                  <a:outerShdw blurRad="38100" dist="38100" dir="2700000" algn="tl">
                    <a:srgbClr val="000000"/>
                  </a:outerShdw>
                </a:effectLst>
              </a:rPr>
              <a:t>    </a:t>
            </a:r>
            <a:r>
              <a:rPr lang="ru-RU" sz="2300" b="1" dirty="0" smtClean="0">
                <a:solidFill>
                  <a:schemeClr val="accent1">
                    <a:lumMod val="40000"/>
                    <a:lumOff val="60000"/>
                  </a:schemeClr>
                </a:solidFill>
                <a:cs typeface="Arial" panose="020B0604020202020204" pitchFamily="34" charset="0"/>
              </a:rPr>
              <a:t>1сентября 1941 года Юрий пошёл в школу, но 12 октября деревню заняли немцы и учёба прервалась.  Два года деревня была оккупирована немцами и</a:t>
            </a:r>
            <a:r>
              <a:rPr lang="ru-RU" sz="2300" b="1" dirty="0" smtClean="0">
                <a:solidFill>
                  <a:schemeClr val="tx2">
                    <a:lumMod val="20000"/>
                    <a:lumOff val="80000"/>
                  </a:schemeClr>
                </a:solidFill>
              </a:rPr>
              <a:t> большая семья Гагариных, изгнанная  из собственного дома, ютилась в небольшой землянке, сделанной руками отца Юрия. </a:t>
            </a:r>
            <a:r>
              <a:rPr lang="ru-RU" sz="2300" b="1" dirty="0" smtClean="0">
                <a:solidFill>
                  <a:schemeClr val="accent1">
                    <a:lumMod val="40000"/>
                    <a:lumOff val="60000"/>
                  </a:schemeClr>
                </a:solidFill>
                <a:cs typeface="Arial" panose="020B0604020202020204" pitchFamily="34" charset="0"/>
              </a:rPr>
              <a:t>9 апреля 1943 года, деревню освободила Красная армия, и учёба в школе возобновилась. </a:t>
            </a:r>
          </a:p>
          <a:p>
            <a:pPr lvl="1">
              <a:buFont typeface="Arial" charset="0"/>
              <a:buNone/>
              <a:defRPr/>
            </a:pPr>
            <a:endParaRPr lang="ru-RU" sz="2300" b="1" dirty="0">
              <a:solidFill>
                <a:schemeClr val="accent1">
                  <a:lumMod val="40000"/>
                  <a:lumOff val="60000"/>
                </a:schemeClr>
              </a:solidFill>
              <a:cs typeface="Arial" panose="020B0604020202020204"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404664"/>
            <a:ext cx="4390112" cy="6165304"/>
          </a:xfrm>
          <a:prstGeom prst="rect">
            <a:avLst/>
          </a:prstGeom>
          <a:effectLst>
            <a:softEdge rad="127000"/>
          </a:effectLst>
        </p:spPr>
      </p:pic>
      <p:pic>
        <p:nvPicPr>
          <p:cNvPr id="6" name="Picture 2" descr="http://lemur59.ru/sites/default/files/images/%D0%B7%D0%B5%D0%BC%D0%BB%D1%8F%D0%BD%D0%BA%D0%B0.png"/>
          <p:cNvPicPr>
            <a:picLocks noChangeAspect="1" noChangeArrowheads="1"/>
          </p:cNvPicPr>
          <p:nvPr/>
        </p:nvPicPr>
        <p:blipFill>
          <a:blip r:embed="rId3" cstate="print"/>
          <a:srcRect/>
          <a:stretch>
            <a:fillRect/>
          </a:stretch>
        </p:blipFill>
        <p:spPr bwMode="auto">
          <a:xfrm>
            <a:off x="5124712" y="3789040"/>
            <a:ext cx="3264158" cy="3068960"/>
          </a:xfrm>
          <a:prstGeom prst="rect">
            <a:avLst/>
          </a:prstGeom>
          <a:noFill/>
          <a:effectLst>
            <a:softEdge rad="63500"/>
          </a:effectLst>
        </p:spPr>
      </p:pic>
    </p:spTree>
    <p:extLst>
      <p:ext uri="{BB962C8B-B14F-4D97-AF65-F5344CB8AC3E}">
        <p14:creationId xmlns:p14="http://schemas.microsoft.com/office/powerpoint/2010/main" val="2427778798"/>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788024" y="0"/>
            <a:ext cx="4355976" cy="4941168"/>
          </a:xfrm>
        </p:spPr>
        <p:txBody>
          <a:bodyPr>
            <a:normAutofit/>
          </a:bodyPr>
          <a:lstStyle/>
          <a:p>
            <a:pPr algn="ctr" eaLnBrk="1" hangingPunct="1">
              <a:lnSpc>
                <a:spcPct val="110000"/>
              </a:lnSpc>
              <a:buFont typeface="Arial" charset="0"/>
              <a:buNone/>
              <a:defRPr/>
            </a:pPr>
            <a:r>
              <a:rPr lang="ru-RU" sz="2400" dirty="0">
                <a:solidFill>
                  <a:srgbClr val="003399"/>
                </a:solidFill>
                <a:effectLst>
                  <a:outerShdw blurRad="38100" dist="38100" dir="2700000" algn="tl">
                    <a:srgbClr val="000000"/>
                  </a:outerShdw>
                </a:effectLst>
              </a:rPr>
              <a:t> </a:t>
            </a:r>
            <a:r>
              <a:rPr lang="ru-RU" sz="2400" dirty="0" smtClean="0">
                <a:solidFill>
                  <a:srgbClr val="003399"/>
                </a:solidFill>
                <a:effectLst>
                  <a:outerShdw blurRad="38100" dist="38100" dir="2700000" algn="tl">
                    <a:srgbClr val="000000"/>
                  </a:outerShdw>
                </a:effectLst>
              </a:rPr>
              <a:t>    </a:t>
            </a:r>
            <a:r>
              <a:rPr lang="ru-RU" sz="2400" b="1" dirty="0" smtClean="0">
                <a:solidFill>
                  <a:schemeClr val="accent1">
                    <a:lumMod val="40000"/>
                    <a:lumOff val="60000"/>
                  </a:schemeClr>
                </a:solidFill>
                <a:cs typeface="Arial" panose="020B0604020202020204" pitchFamily="34" charset="0"/>
              </a:rPr>
              <a:t>24 </a:t>
            </a:r>
            <a:r>
              <a:rPr lang="ru-RU" sz="2400" b="1" dirty="0">
                <a:solidFill>
                  <a:schemeClr val="accent1">
                    <a:lumMod val="40000"/>
                    <a:lumOff val="60000"/>
                  </a:schemeClr>
                </a:solidFill>
                <a:cs typeface="Arial" panose="020B0604020202020204" pitchFamily="34" charset="0"/>
              </a:rPr>
              <a:t>мая 1945 года, семья Гагариных переехала в </a:t>
            </a:r>
            <a:r>
              <a:rPr lang="ru-RU" sz="2400" b="1" dirty="0" err="1">
                <a:solidFill>
                  <a:schemeClr val="accent1">
                    <a:lumMod val="40000"/>
                    <a:lumOff val="60000"/>
                  </a:schemeClr>
                </a:solidFill>
                <a:cs typeface="Arial" panose="020B0604020202020204" pitchFamily="34" charset="0"/>
              </a:rPr>
              <a:t>Гжатск</a:t>
            </a:r>
            <a:r>
              <a:rPr lang="ru-RU" sz="2400" b="1" dirty="0">
                <a:solidFill>
                  <a:schemeClr val="accent1">
                    <a:lumMod val="40000"/>
                    <a:lumOff val="60000"/>
                  </a:schemeClr>
                </a:solidFill>
                <a:cs typeface="Arial" panose="020B0604020202020204" pitchFamily="34" charset="0"/>
              </a:rPr>
              <a:t> (ныне Гагарин). </a:t>
            </a:r>
            <a:endParaRPr lang="ru-RU" sz="2400" b="1" dirty="0" smtClean="0">
              <a:solidFill>
                <a:schemeClr val="accent1">
                  <a:lumMod val="40000"/>
                  <a:lumOff val="60000"/>
                </a:schemeClr>
              </a:solidFill>
              <a:cs typeface="Arial" panose="020B0604020202020204" pitchFamily="34" charset="0"/>
            </a:endParaRPr>
          </a:p>
          <a:p>
            <a:pPr algn="ctr" eaLnBrk="1" hangingPunct="1">
              <a:lnSpc>
                <a:spcPct val="110000"/>
              </a:lnSpc>
              <a:buFont typeface="Arial" charset="0"/>
              <a:buNone/>
              <a:defRPr/>
            </a:pPr>
            <a:r>
              <a:rPr lang="ru-RU" sz="2400" b="1" dirty="0" smtClean="0">
                <a:solidFill>
                  <a:schemeClr val="accent1">
                    <a:lumMod val="40000"/>
                    <a:lumOff val="60000"/>
                  </a:schemeClr>
                </a:solidFill>
                <a:cs typeface="Arial" panose="020B0604020202020204" pitchFamily="34" charset="0"/>
              </a:rPr>
              <a:t>     В </a:t>
            </a:r>
            <a:r>
              <a:rPr lang="ru-RU" sz="2400" b="1" dirty="0">
                <a:solidFill>
                  <a:schemeClr val="accent1">
                    <a:lumMod val="40000"/>
                    <a:lumOff val="60000"/>
                  </a:schemeClr>
                </a:solidFill>
                <a:cs typeface="Arial" panose="020B0604020202020204" pitchFamily="34" charset="0"/>
              </a:rPr>
              <a:t>мае 1949 года </a:t>
            </a:r>
            <a:r>
              <a:rPr lang="ru-RU" sz="2400" b="1" dirty="0" smtClean="0">
                <a:solidFill>
                  <a:schemeClr val="accent1">
                    <a:lumMod val="40000"/>
                    <a:lumOff val="60000"/>
                  </a:schemeClr>
                </a:solidFill>
                <a:cs typeface="Arial" panose="020B0604020202020204" pitchFamily="34" charset="0"/>
              </a:rPr>
              <a:t>Юрий </a:t>
            </a:r>
            <a:r>
              <a:rPr lang="ru-RU" sz="2400" b="1" dirty="0">
                <a:solidFill>
                  <a:schemeClr val="accent1">
                    <a:lumMod val="40000"/>
                    <a:lumOff val="60000"/>
                  </a:schemeClr>
                </a:solidFill>
                <a:cs typeface="Arial" panose="020B0604020202020204" pitchFamily="34" charset="0"/>
              </a:rPr>
              <a:t>окончил шестой класс </a:t>
            </a:r>
            <a:r>
              <a:rPr lang="ru-RU" sz="2400" b="1" dirty="0" err="1">
                <a:solidFill>
                  <a:schemeClr val="accent1">
                    <a:lumMod val="40000"/>
                    <a:lumOff val="60000"/>
                  </a:schemeClr>
                </a:solidFill>
                <a:cs typeface="Arial" panose="020B0604020202020204" pitchFamily="34" charset="0"/>
              </a:rPr>
              <a:t>Гжатской</a:t>
            </a:r>
            <a:r>
              <a:rPr lang="ru-RU" sz="2400" b="1" dirty="0">
                <a:solidFill>
                  <a:schemeClr val="accent1">
                    <a:lumMod val="40000"/>
                    <a:lumOff val="60000"/>
                  </a:schemeClr>
                </a:solidFill>
                <a:cs typeface="Arial" panose="020B0604020202020204" pitchFamily="34" charset="0"/>
              </a:rPr>
              <a:t> </a:t>
            </a:r>
            <a:r>
              <a:rPr lang="ru-RU" sz="2400" b="1" dirty="0" smtClean="0">
                <a:solidFill>
                  <a:schemeClr val="accent1">
                    <a:lumMod val="40000"/>
                    <a:lumOff val="60000"/>
                  </a:schemeClr>
                </a:solidFill>
                <a:cs typeface="Arial" panose="020B0604020202020204" pitchFamily="34" charset="0"/>
              </a:rPr>
              <a:t> средней школы. </a:t>
            </a:r>
            <a:endParaRPr lang="ru-RU" sz="2400" b="1" dirty="0">
              <a:solidFill>
                <a:schemeClr val="accent1">
                  <a:lumMod val="40000"/>
                  <a:lumOff val="60000"/>
                </a:schemeClr>
              </a:solidFill>
              <a:cs typeface="Arial" panose="020B0604020202020204" pitchFamily="34" charset="0"/>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1881" y="2468077"/>
            <a:ext cx="5652120" cy="4389923"/>
          </a:xfrm>
          <a:prstGeom prst="rect">
            <a:avLst/>
          </a:prstGeom>
          <a:effectLst>
            <a:softEdge rad="127000"/>
          </a:effectLst>
        </p:spPr>
      </p:pic>
      <p:sp>
        <p:nvSpPr>
          <p:cNvPr id="6" name="Прямоугольник 5"/>
          <p:cNvSpPr/>
          <p:nvPr/>
        </p:nvSpPr>
        <p:spPr>
          <a:xfrm>
            <a:off x="0" y="3933056"/>
            <a:ext cx="3635896" cy="1569660"/>
          </a:xfrm>
          <a:prstGeom prst="rect">
            <a:avLst/>
          </a:prstGeom>
        </p:spPr>
        <p:txBody>
          <a:bodyPr wrap="square">
            <a:spAutoFit/>
          </a:bodyPr>
          <a:lstStyle/>
          <a:p>
            <a:pPr algn="ctr"/>
            <a:r>
              <a:rPr lang="ru-RU" sz="2400" b="1" dirty="0" smtClean="0">
                <a:solidFill>
                  <a:schemeClr val="accent1">
                    <a:lumMod val="40000"/>
                    <a:lumOff val="60000"/>
                  </a:schemeClr>
                </a:solidFill>
                <a:cs typeface="Arial" panose="020B0604020202020204" pitchFamily="34" charset="0"/>
              </a:rPr>
              <a:t>Дом, в котором Юрий Гагарин жил в школьные годы (город Гагарин  -бывший </a:t>
            </a:r>
            <a:r>
              <a:rPr lang="ru-RU" sz="2400" b="1" dirty="0" err="1" smtClean="0">
                <a:solidFill>
                  <a:schemeClr val="accent1">
                    <a:lumMod val="40000"/>
                    <a:lumOff val="60000"/>
                  </a:schemeClr>
                </a:solidFill>
                <a:cs typeface="Arial" panose="020B0604020202020204" pitchFamily="34" charset="0"/>
              </a:rPr>
              <a:t>Гжатск</a:t>
            </a:r>
            <a:r>
              <a:rPr lang="ru-RU" sz="2400" b="1" dirty="0" smtClean="0">
                <a:solidFill>
                  <a:schemeClr val="accent1">
                    <a:lumMod val="40000"/>
                    <a:lumOff val="60000"/>
                  </a:schemeClr>
                </a:solidFill>
                <a:cs typeface="Arial" panose="020B0604020202020204" pitchFamily="34" charset="0"/>
              </a:rPr>
              <a:t>).</a:t>
            </a:r>
            <a:endParaRPr lang="ru-RU" sz="2400" b="1" dirty="0">
              <a:solidFill>
                <a:schemeClr val="accent1">
                  <a:lumMod val="40000"/>
                  <a:lumOff val="60000"/>
                </a:schemeClr>
              </a:solidFill>
              <a:cs typeface="Arial" panose="020B0604020202020204" pitchFamily="34" charset="0"/>
            </a:endParaRPr>
          </a:p>
        </p:txBody>
      </p:sp>
      <p:pic>
        <p:nvPicPr>
          <p:cNvPr id="10245" name="Picture 5" descr="Картинка 2 из 564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5148064" cy="364590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977423"/>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descr="Картинка 4 из 4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0604"/>
            <a:ext cx="4608512" cy="6868604"/>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p:cNvSpPr>
            <a:spLocks noChangeArrowheads="1"/>
          </p:cNvSpPr>
          <p:nvPr/>
        </p:nvSpPr>
        <p:spPr bwMode="auto">
          <a:xfrm>
            <a:off x="5402580" y="260649"/>
            <a:ext cx="3741420" cy="5016758"/>
          </a:xfrm>
          <a:prstGeom prst="rect">
            <a:avLst/>
          </a:prstGeom>
          <a:noFill/>
          <a:ln w="9525">
            <a:noFill/>
            <a:miter lim="800000"/>
            <a:headEnd/>
            <a:tailEnd/>
          </a:ln>
          <a:effectLst/>
        </p:spPr>
        <p:txBody>
          <a:bodyPr wrap="square">
            <a:spAutoFit/>
          </a:bodyPr>
          <a:lstStyle/>
          <a:p>
            <a:pPr>
              <a:defRPr/>
            </a:pPr>
            <a:endParaRPr lang="ru-RU" sz="2800" dirty="0">
              <a:solidFill>
                <a:schemeClr val="bg2">
                  <a:lumMod val="75000"/>
                </a:schemeClr>
              </a:solidFill>
              <a:latin typeface="Arial" charset="0"/>
              <a:cs typeface="Arial" charset="0"/>
            </a:endParaRPr>
          </a:p>
          <a:p>
            <a:pPr>
              <a:defRPr/>
            </a:pPr>
            <a:endParaRPr lang="ru-RU" sz="2800" dirty="0">
              <a:solidFill>
                <a:schemeClr val="bg2">
                  <a:lumMod val="75000"/>
                </a:schemeClr>
              </a:solidFill>
              <a:latin typeface="Arial" charset="0"/>
              <a:cs typeface="Arial" charset="0"/>
            </a:endParaRPr>
          </a:p>
          <a:p>
            <a:pPr algn="ctr">
              <a:defRPr/>
            </a:pPr>
            <a:r>
              <a:rPr lang="ru-RU" sz="2400" b="1" dirty="0">
                <a:solidFill>
                  <a:schemeClr val="accent1">
                    <a:lumMod val="40000"/>
                    <a:lumOff val="60000"/>
                  </a:schemeClr>
                </a:solidFill>
                <a:cs typeface="Arial" charset="0"/>
              </a:rPr>
              <a:t>30 сентября 1949 года </a:t>
            </a:r>
            <a:r>
              <a:rPr lang="ru-RU" sz="2400" b="1" dirty="0" smtClean="0">
                <a:solidFill>
                  <a:schemeClr val="accent1">
                    <a:lumMod val="40000"/>
                    <a:lumOff val="60000"/>
                  </a:schemeClr>
                </a:solidFill>
                <a:cs typeface="Arial" charset="0"/>
              </a:rPr>
              <a:t>будущий космонавт поступил </a:t>
            </a:r>
            <a:r>
              <a:rPr lang="ru-RU" sz="2400" b="1" dirty="0">
                <a:solidFill>
                  <a:schemeClr val="accent1">
                    <a:lumMod val="40000"/>
                    <a:lumOff val="60000"/>
                  </a:schemeClr>
                </a:solidFill>
                <a:cs typeface="Arial" charset="0"/>
              </a:rPr>
              <a:t>в Люберецкое ремесленное училище №10. </a:t>
            </a:r>
          </a:p>
          <a:p>
            <a:pPr algn="ctr">
              <a:defRPr/>
            </a:pPr>
            <a:endParaRPr lang="ru-RU" sz="2400" b="1" dirty="0">
              <a:solidFill>
                <a:schemeClr val="accent1">
                  <a:lumMod val="40000"/>
                  <a:lumOff val="60000"/>
                </a:schemeClr>
              </a:solidFill>
              <a:cs typeface="Arial" charset="0"/>
            </a:endParaRPr>
          </a:p>
          <a:p>
            <a:pPr algn="ctr">
              <a:defRPr/>
            </a:pPr>
            <a:r>
              <a:rPr lang="ru-RU" sz="2400" b="1" dirty="0">
                <a:solidFill>
                  <a:schemeClr val="accent1">
                    <a:lumMod val="40000"/>
                    <a:lumOff val="60000"/>
                  </a:schemeClr>
                </a:solidFill>
                <a:cs typeface="Arial" charset="0"/>
              </a:rPr>
              <a:t>В июне 1951 года</a:t>
            </a:r>
          </a:p>
          <a:p>
            <a:pPr algn="ctr">
              <a:defRPr/>
            </a:pPr>
            <a:r>
              <a:rPr lang="ru-RU" sz="2400" b="1" dirty="0">
                <a:solidFill>
                  <a:schemeClr val="accent1">
                    <a:lumMod val="40000"/>
                    <a:lumOff val="60000"/>
                  </a:schemeClr>
                </a:solidFill>
                <a:cs typeface="Arial" charset="0"/>
              </a:rPr>
              <a:t>окончил с отличием училище по специальности </a:t>
            </a:r>
            <a:r>
              <a:rPr lang="ru-RU" sz="2400" b="1" dirty="0" smtClean="0">
                <a:solidFill>
                  <a:schemeClr val="accent1">
                    <a:lumMod val="40000"/>
                    <a:lumOff val="60000"/>
                  </a:schemeClr>
                </a:solidFill>
                <a:cs typeface="Arial" charset="0"/>
              </a:rPr>
              <a:t>формовщик-литейщик.</a:t>
            </a:r>
            <a:endParaRPr lang="ru-RU" sz="2400" b="1" dirty="0">
              <a:solidFill>
                <a:schemeClr val="accent1">
                  <a:lumMod val="40000"/>
                  <a:lumOff val="60000"/>
                </a:schemeClr>
              </a:solidFill>
              <a:cs typeface="Arial" charset="0"/>
            </a:endParaRPr>
          </a:p>
        </p:txBody>
      </p:sp>
    </p:spTree>
    <p:extLst>
      <p:ext uri="{BB962C8B-B14F-4D97-AF65-F5344CB8AC3E}">
        <p14:creationId xmlns:p14="http://schemas.microsoft.com/office/powerpoint/2010/main" val="1270487839"/>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3408"/>
            <a:ext cx="9144000" cy="2376264"/>
          </a:xfrm>
        </p:spPr>
        <p:txBody>
          <a:bodyPr>
            <a:noAutofit/>
          </a:bodyPr>
          <a:lstStyle/>
          <a:p>
            <a:r>
              <a:rPr lang="ru-RU" sz="2400" b="1" dirty="0" smtClean="0">
                <a:solidFill>
                  <a:schemeClr val="accent1">
                    <a:lumMod val="40000"/>
                    <a:lumOff val="60000"/>
                  </a:schemeClr>
                </a:solidFill>
                <a:latin typeface="+mn-lt"/>
              </a:rPr>
              <a:t>В августе 1951 года Гагарин поступил в Саратовский индустриальный техникум, и 25 октября 1954 года впервые пришёл в Саратовский аэроклуб. В 1955 году  он добился значительных успехов и совершил первый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самостоятельный полёт на самолёте Як - 18. </a:t>
            </a:r>
            <a:endParaRPr lang="ru-RU" sz="2400" b="1" dirty="0">
              <a:solidFill>
                <a:schemeClr val="accent1">
                  <a:lumMod val="40000"/>
                  <a:lumOff val="60000"/>
                </a:schemeClr>
              </a:solidFill>
              <a:latin typeface="+mn-lt"/>
            </a:endParaRPr>
          </a:p>
        </p:txBody>
      </p:sp>
      <p:sp>
        <p:nvSpPr>
          <p:cNvPr id="7" name="Текст 6"/>
          <p:cNvSpPr>
            <a:spLocks noGrp="1"/>
          </p:cNvSpPr>
          <p:nvPr>
            <p:ph type="body" idx="1"/>
          </p:nvPr>
        </p:nvSpPr>
        <p:spPr>
          <a:xfrm>
            <a:off x="323528" y="5949280"/>
            <a:ext cx="4040188" cy="720080"/>
          </a:xfrm>
        </p:spPr>
        <p:txBody>
          <a:bodyPr>
            <a:noAutofit/>
          </a:bodyPr>
          <a:lstStyle/>
          <a:p>
            <a:pPr algn="ctr"/>
            <a:r>
              <a:rPr lang="ru-RU" dirty="0" smtClean="0">
                <a:solidFill>
                  <a:schemeClr val="accent1">
                    <a:lumMod val="40000"/>
                    <a:lumOff val="60000"/>
                  </a:schemeClr>
                </a:solidFill>
              </a:rPr>
              <a:t>Саратовский индустриальный техникум.</a:t>
            </a:r>
            <a:endParaRPr lang="ru-RU" dirty="0">
              <a:solidFill>
                <a:schemeClr val="accent1">
                  <a:lumMod val="40000"/>
                  <a:lumOff val="60000"/>
                </a:schemeClr>
              </a:solidFill>
            </a:endParaRPr>
          </a:p>
        </p:txBody>
      </p:sp>
      <p:pic>
        <p:nvPicPr>
          <p:cNvPr id="3074" name="Picture 2" descr="C:\Users\poklaris\Desktop\Гагарин\iCAATSG80.jpg"/>
          <p:cNvPicPr>
            <a:picLocks noGrp="1" noChangeAspect="1" noChangeArrowheads="1"/>
          </p:cNvPicPr>
          <p:nvPr>
            <p:ph sz="quarter" idx="2"/>
          </p:nvPr>
        </p:nvPicPr>
        <p:blipFill>
          <a:blip r:embed="rId2" cstate="print"/>
          <a:stretch>
            <a:fillRect/>
          </a:stretch>
        </p:blipFill>
        <p:spPr bwMode="auto">
          <a:xfrm>
            <a:off x="0" y="1970375"/>
            <a:ext cx="3923928" cy="3973755"/>
          </a:xfrm>
          <a:prstGeom prst="rect">
            <a:avLst/>
          </a:prstGeom>
          <a:noFill/>
          <a:effectLst>
            <a:softEdge rad="127000"/>
          </a:effectLst>
        </p:spPr>
      </p:pic>
      <p:pic>
        <p:nvPicPr>
          <p:cNvPr id="3075" name="Picture 3" descr="C:\Users\poklaris\Desktop\Гагарин\iCASTL2BG.jpg"/>
          <p:cNvPicPr>
            <a:picLocks noGrp="1" noChangeAspect="1" noChangeArrowheads="1"/>
          </p:cNvPicPr>
          <p:nvPr>
            <p:ph sz="quarter" idx="4"/>
          </p:nvPr>
        </p:nvPicPr>
        <p:blipFill>
          <a:blip r:embed="rId3" cstate="print"/>
          <a:stretch>
            <a:fillRect/>
          </a:stretch>
        </p:blipFill>
        <p:spPr bwMode="auto">
          <a:xfrm>
            <a:off x="4413628" y="2825552"/>
            <a:ext cx="4730372" cy="4032448"/>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0" y="-384896"/>
            <a:ext cx="9144000" cy="1938992"/>
          </a:xfrm>
          <a:prstGeom prst="rect">
            <a:avLst/>
          </a:prstGeom>
          <a:noFill/>
          <a:ln w="9525">
            <a:noFill/>
            <a:miter lim="800000"/>
            <a:headEnd/>
            <a:tailEnd/>
          </a:ln>
          <a:effectLst/>
        </p:spPr>
        <p:txBody>
          <a:bodyPr wrap="square" anchor="ctr">
            <a:spAutoFit/>
          </a:bodyPr>
          <a:lstStyle/>
          <a:p>
            <a:pPr>
              <a:defRPr/>
            </a:pPr>
            <a:r>
              <a:rPr lang="ru-RU" sz="2400" b="1" dirty="0" smtClean="0">
                <a:solidFill>
                  <a:schemeClr val="accent1">
                    <a:lumMod val="40000"/>
                    <a:lumOff val="60000"/>
                  </a:schemeClr>
                </a:solidFill>
                <a:cs typeface="Arial" panose="020B0604020202020204" pitchFamily="34" charset="0"/>
              </a:rPr>
              <a:t>    </a:t>
            </a:r>
            <a:endParaRPr lang="ru-RU" sz="2400" b="1" dirty="0">
              <a:solidFill>
                <a:schemeClr val="accent1">
                  <a:lumMod val="40000"/>
                  <a:lumOff val="60000"/>
                </a:schemeClr>
              </a:solidFill>
              <a:cs typeface="Arial" panose="020B0604020202020204" pitchFamily="34" charset="0"/>
            </a:endParaRPr>
          </a:p>
          <a:p>
            <a:pPr algn="ctr">
              <a:defRPr/>
            </a:pPr>
            <a:r>
              <a:rPr lang="ru-RU" sz="2400" b="1" dirty="0">
                <a:solidFill>
                  <a:schemeClr val="accent1">
                    <a:lumMod val="40000"/>
                    <a:lumOff val="60000"/>
                  </a:schemeClr>
                </a:solidFill>
                <a:cs typeface="Arial" panose="020B0604020202020204" pitchFamily="34" charset="0"/>
              </a:rPr>
              <a:t> </a:t>
            </a:r>
            <a:r>
              <a:rPr lang="ru-RU" sz="2400" b="1" dirty="0" smtClean="0">
                <a:solidFill>
                  <a:schemeClr val="accent1">
                    <a:lumMod val="40000"/>
                    <a:lumOff val="60000"/>
                  </a:schemeClr>
                </a:solidFill>
                <a:cs typeface="Arial" panose="020B0604020202020204" pitchFamily="34" charset="0"/>
              </a:rPr>
              <a:t> </a:t>
            </a:r>
            <a:r>
              <a:rPr lang="ru-RU" sz="2400" b="1" dirty="0">
                <a:solidFill>
                  <a:schemeClr val="accent1">
                    <a:lumMod val="40000"/>
                    <a:lumOff val="60000"/>
                  </a:schemeClr>
                </a:solidFill>
                <a:cs typeface="Arial" panose="020B0604020202020204" pitchFamily="34" charset="0"/>
              </a:rPr>
              <a:t>В 1955 г. </a:t>
            </a:r>
            <a:r>
              <a:rPr lang="ru-RU" sz="2400" b="1" dirty="0" smtClean="0">
                <a:solidFill>
                  <a:schemeClr val="accent1">
                    <a:lumMod val="40000"/>
                    <a:lumOff val="60000"/>
                  </a:schemeClr>
                </a:solidFill>
                <a:cs typeface="Arial" panose="020B0604020202020204" pitchFamily="34" charset="0"/>
              </a:rPr>
              <a:t> Гагарин с </a:t>
            </a:r>
            <a:r>
              <a:rPr lang="ru-RU" sz="2400" b="1" dirty="0">
                <a:solidFill>
                  <a:schemeClr val="accent1">
                    <a:lumMod val="40000"/>
                    <a:lumOff val="60000"/>
                  </a:schemeClr>
                </a:solidFill>
                <a:cs typeface="Arial" panose="020B0604020202020204" pitchFamily="34" charset="0"/>
              </a:rPr>
              <a:t>отличием окончил Саратовский индустриальный </a:t>
            </a:r>
            <a:r>
              <a:rPr lang="ru-RU" sz="2400" b="1" dirty="0" smtClean="0">
                <a:solidFill>
                  <a:schemeClr val="accent1">
                    <a:lumMod val="40000"/>
                    <a:lumOff val="60000"/>
                  </a:schemeClr>
                </a:solidFill>
                <a:cs typeface="Arial" panose="020B0604020202020204" pitchFamily="34" charset="0"/>
              </a:rPr>
              <a:t> </a:t>
            </a:r>
            <a:r>
              <a:rPr lang="ru-RU" sz="2400" b="1" dirty="0">
                <a:solidFill>
                  <a:schemeClr val="accent1">
                    <a:lumMod val="40000"/>
                    <a:lumOff val="60000"/>
                  </a:schemeClr>
                </a:solidFill>
                <a:cs typeface="Arial" panose="020B0604020202020204" pitchFamily="34" charset="0"/>
              </a:rPr>
              <a:t>техникум, а 10 октября того же года – Саратовский аэроклуб</a:t>
            </a:r>
            <a:r>
              <a:rPr lang="ru-RU" sz="2400" b="1" dirty="0" smtClean="0">
                <a:solidFill>
                  <a:schemeClr val="accent1">
                    <a:lumMod val="40000"/>
                    <a:lumOff val="60000"/>
                  </a:schemeClr>
                </a:solidFill>
                <a:cs typeface="Arial" panose="020B0604020202020204" pitchFamily="34" charset="0"/>
              </a:rPr>
              <a:t>.</a:t>
            </a:r>
            <a:r>
              <a:rPr lang="ru-RU" sz="2400" b="1" dirty="0" smtClean="0">
                <a:solidFill>
                  <a:schemeClr val="accent1">
                    <a:lumMod val="40000"/>
                    <a:lumOff val="60000"/>
                  </a:schemeClr>
                </a:solidFill>
              </a:rPr>
              <a:t> Всего в аэроклубе Юрий Гагарин выполнил 196 полётов и налетал 42 часа 23 мин.</a:t>
            </a:r>
            <a:endParaRPr lang="ru-RU" sz="2400" b="1" dirty="0">
              <a:solidFill>
                <a:schemeClr val="accent1">
                  <a:lumMod val="40000"/>
                  <a:lumOff val="60000"/>
                </a:schemeClr>
              </a:solidFill>
              <a:cs typeface="Arial" panose="020B0604020202020204" pitchFamily="34" charset="0"/>
            </a:endParaRPr>
          </a:p>
        </p:txBody>
      </p:sp>
      <p:pic>
        <p:nvPicPr>
          <p:cNvPr id="12292" name="Picture 7" descr="Картинка 3 из 9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220072" y="1647695"/>
            <a:ext cx="3923929" cy="521030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Картинка 5 из 9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56792"/>
            <a:ext cx="5436096" cy="530120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532452"/>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584176"/>
          </a:xfrm>
        </p:spPr>
        <p:txBody>
          <a:bodyPr>
            <a:noAutofit/>
          </a:bodyPr>
          <a:lstStyle/>
          <a:p>
            <a:r>
              <a:rPr lang="ru-RU" sz="2400" b="1" dirty="0" smtClean="0">
                <a:solidFill>
                  <a:schemeClr val="accent1">
                    <a:lumMod val="40000"/>
                    <a:lumOff val="60000"/>
                  </a:schemeClr>
                </a:solidFill>
                <a:latin typeface="+mn-lt"/>
              </a:rPr>
              <a:t>27 октября 1955 года Гагарин был призван в Советскую армию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ВС СССР и направлен в Чкалов (ныне Оренбург), в 1 – е военно-авиационное училище лётчиков имени К.Е.Ворошилова. Обучался у известного в те времена лётчика-испытателя Я. Ш. </a:t>
            </a:r>
            <a:r>
              <a:rPr lang="ru-RU" sz="2400" b="1" dirty="0" err="1" smtClean="0">
                <a:solidFill>
                  <a:schemeClr val="accent1">
                    <a:lumMod val="40000"/>
                    <a:lumOff val="60000"/>
                  </a:schemeClr>
                </a:solidFill>
                <a:latin typeface="+mn-lt"/>
              </a:rPr>
              <a:t>Акбулатова</a:t>
            </a:r>
            <a:r>
              <a:rPr lang="ru-RU" sz="2400" b="1" dirty="0" smtClean="0">
                <a:solidFill>
                  <a:schemeClr val="accent1">
                    <a:lumMod val="40000"/>
                    <a:lumOff val="60000"/>
                  </a:schemeClr>
                </a:solidFill>
                <a:latin typeface="+mn-lt"/>
              </a:rPr>
              <a:t>.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В 1957 году Гагарин окончил училище с отличием.</a:t>
            </a:r>
            <a:endParaRPr lang="ru-RU" sz="2400" b="1" dirty="0">
              <a:solidFill>
                <a:schemeClr val="accent1">
                  <a:lumMod val="40000"/>
                  <a:lumOff val="60000"/>
                </a:schemeClr>
              </a:solidFill>
              <a:latin typeface="+mn-lt"/>
            </a:endParaRPr>
          </a:p>
        </p:txBody>
      </p:sp>
      <p:sp>
        <p:nvSpPr>
          <p:cNvPr id="7" name="Текст 6"/>
          <p:cNvSpPr>
            <a:spLocks noGrp="1"/>
          </p:cNvSpPr>
          <p:nvPr>
            <p:ph type="body" idx="1"/>
          </p:nvPr>
        </p:nvSpPr>
        <p:spPr>
          <a:xfrm>
            <a:off x="-396552" y="5661248"/>
            <a:ext cx="4832276" cy="639762"/>
          </a:xfrm>
        </p:spPr>
        <p:txBody>
          <a:bodyPr>
            <a:noAutofit/>
          </a:bodyPr>
          <a:lstStyle/>
          <a:p>
            <a:pPr algn="ctr"/>
            <a:r>
              <a:rPr lang="ru-RU" dirty="0" smtClean="0">
                <a:solidFill>
                  <a:schemeClr val="accent1">
                    <a:lumMod val="40000"/>
                    <a:lumOff val="60000"/>
                  </a:schemeClr>
                </a:solidFill>
              </a:rPr>
              <a:t>1 – е  военно-авиационное училище  лётчиков  имени К.Е.Ворошилова.</a:t>
            </a:r>
            <a:endParaRPr lang="ru-RU" dirty="0">
              <a:solidFill>
                <a:schemeClr val="accent1">
                  <a:lumMod val="40000"/>
                  <a:lumOff val="60000"/>
                </a:schemeClr>
              </a:solidFill>
            </a:endParaRPr>
          </a:p>
        </p:txBody>
      </p:sp>
      <p:pic>
        <p:nvPicPr>
          <p:cNvPr id="4098" name="Picture 2" descr="C:\Users\poklaris\Desktop\Гагарин\iCAOY5HN9.jpg"/>
          <p:cNvPicPr>
            <a:picLocks noGrp="1" noChangeAspect="1" noChangeArrowheads="1"/>
          </p:cNvPicPr>
          <p:nvPr>
            <p:ph sz="quarter" idx="2"/>
          </p:nvPr>
        </p:nvPicPr>
        <p:blipFill>
          <a:blip r:embed="rId2" cstate="print"/>
          <a:stretch>
            <a:fillRect/>
          </a:stretch>
        </p:blipFill>
        <p:spPr bwMode="auto">
          <a:xfrm>
            <a:off x="-1" y="1916831"/>
            <a:ext cx="4144647" cy="3240361"/>
          </a:xfrm>
          <a:prstGeom prst="rect">
            <a:avLst/>
          </a:prstGeom>
          <a:noFill/>
          <a:effectLst>
            <a:softEdge rad="127000"/>
          </a:effectLst>
        </p:spPr>
      </p:pic>
      <p:pic>
        <p:nvPicPr>
          <p:cNvPr id="4099" name="Picture 3" descr="C:\Users\poklaris\Desktop\Гагарин\iCAA4Q9IE.jpg"/>
          <p:cNvPicPr>
            <a:picLocks noGrp="1" noChangeAspect="1" noChangeArrowheads="1"/>
          </p:cNvPicPr>
          <p:nvPr>
            <p:ph sz="quarter" idx="4"/>
          </p:nvPr>
        </p:nvPicPr>
        <p:blipFill>
          <a:blip r:embed="rId3" cstate="print"/>
          <a:stretch>
            <a:fillRect/>
          </a:stretch>
        </p:blipFill>
        <p:spPr bwMode="auto">
          <a:xfrm>
            <a:off x="4130329" y="3140968"/>
            <a:ext cx="5013671" cy="3717032"/>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080120"/>
          </a:xfrm>
        </p:spPr>
        <p:txBody>
          <a:bodyPr>
            <a:noAutofit/>
          </a:bodyPr>
          <a:lstStyle/>
          <a:p>
            <a:r>
              <a:rPr lang="ru-RU" sz="2400" b="1" dirty="0" smtClean="0">
                <a:solidFill>
                  <a:schemeClr val="accent1">
                    <a:lumMod val="40000"/>
                    <a:lumOff val="60000"/>
                  </a:schemeClr>
                </a:solidFill>
                <a:latin typeface="+mn-lt"/>
              </a:rPr>
              <a:t>В 1957 году женился на Валентине Ивановне Горячевой, студентке медицинского училища. В Оренбурге, в доме, где жила семья Валентины, впоследствии был открыт Музей-квартира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Юрия и   Валентины Гагариных.</a:t>
            </a:r>
            <a:endParaRPr lang="ru-RU" sz="2400" b="1" dirty="0">
              <a:solidFill>
                <a:schemeClr val="accent1">
                  <a:lumMod val="40000"/>
                  <a:lumOff val="60000"/>
                </a:schemeClr>
              </a:solidFill>
              <a:latin typeface="+mn-lt"/>
            </a:endParaRPr>
          </a:p>
        </p:txBody>
      </p:sp>
      <p:pic>
        <p:nvPicPr>
          <p:cNvPr id="5122" name="Picture 2" descr="C:\Users\poklaris\Desktop\Гагарин\iCA479PAJ.jpg"/>
          <p:cNvPicPr>
            <a:picLocks noGrp="1" noChangeAspect="1" noChangeArrowheads="1"/>
          </p:cNvPicPr>
          <p:nvPr>
            <p:ph sz="half" idx="1"/>
          </p:nvPr>
        </p:nvPicPr>
        <p:blipFill>
          <a:blip r:embed="rId2" cstate="print">
            <a:lum contrast="10000"/>
          </a:blip>
          <a:srcRect/>
          <a:stretch>
            <a:fillRect/>
          </a:stretch>
        </p:blipFill>
        <p:spPr bwMode="auto">
          <a:xfrm>
            <a:off x="0" y="1412776"/>
            <a:ext cx="4788024" cy="4093024"/>
          </a:xfrm>
          <a:prstGeom prst="rect">
            <a:avLst/>
          </a:prstGeom>
          <a:noFill/>
          <a:effectLst>
            <a:softEdge rad="127000"/>
          </a:effectLst>
        </p:spPr>
      </p:pic>
      <p:pic>
        <p:nvPicPr>
          <p:cNvPr id="5123" name="Picture 3" descr="C:\Users\poklaris\Desktop\Гагарин\iCAG4AVA9.jpg"/>
          <p:cNvPicPr>
            <a:picLocks noGrp="1" noChangeAspect="1" noChangeArrowheads="1"/>
          </p:cNvPicPr>
          <p:nvPr>
            <p:ph sz="half" idx="2"/>
          </p:nvPr>
        </p:nvPicPr>
        <p:blipFill>
          <a:blip r:embed="rId3" cstate="print">
            <a:lum bright="-10000" contrast="10000"/>
          </a:blip>
          <a:srcRect/>
          <a:stretch>
            <a:fillRect/>
          </a:stretch>
        </p:blipFill>
        <p:spPr bwMode="auto">
          <a:xfrm>
            <a:off x="4788024" y="2708920"/>
            <a:ext cx="4355976" cy="4149080"/>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111\Рабочий стол\12 апреля\фото\g_11_13.jpg"/>
          <p:cNvPicPr>
            <a:picLocks noChangeAspect="1" noChangeArrowheads="1"/>
          </p:cNvPicPr>
          <p:nvPr/>
        </p:nvPicPr>
        <p:blipFill>
          <a:blip r:embed="rId2" cstate="print"/>
          <a:srcRect/>
          <a:stretch>
            <a:fillRect/>
          </a:stretch>
        </p:blipFill>
        <p:spPr bwMode="auto">
          <a:xfrm>
            <a:off x="0" y="49212"/>
            <a:ext cx="4788024" cy="6808788"/>
          </a:xfrm>
          <a:prstGeom prst="rect">
            <a:avLst/>
          </a:prstGeom>
          <a:noFill/>
          <a:ln w="9525">
            <a:noFill/>
            <a:miter lim="800000"/>
            <a:headEnd/>
            <a:tailEnd/>
          </a:ln>
          <a:effectLst>
            <a:softEdge rad="127000"/>
          </a:effectLst>
        </p:spPr>
      </p:pic>
      <p:sp>
        <p:nvSpPr>
          <p:cNvPr id="3" name="Прямоугольник 2"/>
          <p:cNvSpPr/>
          <p:nvPr/>
        </p:nvSpPr>
        <p:spPr>
          <a:xfrm>
            <a:off x="5220072" y="188640"/>
            <a:ext cx="3923928" cy="3693319"/>
          </a:xfrm>
          <a:prstGeom prst="rect">
            <a:avLst/>
          </a:prstGeom>
        </p:spPr>
        <p:txBody>
          <a:bodyPr wrap="square">
            <a:spAutoFit/>
          </a:bodyPr>
          <a:lstStyle/>
          <a:p>
            <a:pPr algn="ctr">
              <a:defRPr/>
            </a:pPr>
            <a:r>
              <a:rPr lang="ru-RU" sz="2400" b="1" dirty="0" smtClean="0">
                <a:solidFill>
                  <a:schemeClr val="accent1">
                    <a:lumMod val="40000"/>
                    <a:lumOff val="60000"/>
                  </a:schemeClr>
                </a:solidFill>
                <a:cs typeface="Arial" charset="0"/>
              </a:rPr>
              <a:t>У Юрия Гагарина была </a:t>
            </a:r>
          </a:p>
          <a:p>
            <a:pPr algn="ctr">
              <a:defRPr/>
            </a:pPr>
            <a:r>
              <a:rPr lang="ru-RU" sz="2400" b="1" dirty="0" smtClean="0">
                <a:solidFill>
                  <a:schemeClr val="accent1">
                    <a:lumMod val="40000"/>
                    <a:lumOff val="60000"/>
                  </a:schemeClr>
                </a:solidFill>
                <a:cs typeface="Arial" charset="0"/>
              </a:rPr>
              <a:t>крепкая семья. Его жена , Валентина Ивановна Горячева, </a:t>
            </a:r>
          </a:p>
          <a:p>
            <a:pPr algn="ctr">
              <a:defRPr/>
            </a:pPr>
            <a:r>
              <a:rPr lang="ru-RU" sz="2400" b="1" dirty="0" smtClean="0">
                <a:solidFill>
                  <a:schemeClr val="accent1">
                    <a:lumMod val="40000"/>
                    <a:lumOff val="60000"/>
                  </a:schemeClr>
                </a:solidFill>
                <a:cs typeface="Arial" charset="0"/>
              </a:rPr>
              <a:t>стала его верным соратником на многие годы. В их семье </a:t>
            </a:r>
          </a:p>
          <a:p>
            <a:pPr algn="ctr">
              <a:defRPr/>
            </a:pPr>
            <a:r>
              <a:rPr lang="ru-RU" sz="2400" b="1" dirty="0" smtClean="0">
                <a:solidFill>
                  <a:schemeClr val="accent1">
                    <a:lumMod val="40000"/>
                    <a:lumOff val="60000"/>
                  </a:schemeClr>
                </a:solidFill>
                <a:cs typeface="Arial" charset="0"/>
              </a:rPr>
              <a:t>в последствии выросли </a:t>
            </a:r>
          </a:p>
          <a:p>
            <a:pPr algn="ctr">
              <a:defRPr/>
            </a:pPr>
            <a:r>
              <a:rPr lang="ru-RU" sz="2400" b="1" dirty="0" smtClean="0">
                <a:solidFill>
                  <a:schemeClr val="accent1">
                    <a:lumMod val="40000"/>
                    <a:lumOff val="60000"/>
                  </a:schemeClr>
                </a:solidFill>
                <a:cs typeface="Arial" charset="0"/>
              </a:rPr>
              <a:t>две дочери - Лена и Галя. </a:t>
            </a:r>
          </a:p>
          <a:p>
            <a:pPr>
              <a:defRPr/>
            </a:pPr>
            <a:endParaRPr lang="ru-RU" b="1" dirty="0">
              <a:solidFill>
                <a:schemeClr val="accent1">
                  <a:lumMod val="40000"/>
                  <a:lumOff val="60000"/>
                </a:schemeClr>
              </a:solidFill>
              <a:cs typeface="Arial" charset="0"/>
            </a:endParaRPr>
          </a:p>
        </p:txBody>
      </p:sp>
      <p:pic>
        <p:nvPicPr>
          <p:cNvPr id="3074" name="Picture 2" descr="&amp;kcy;&amp;ocy;&amp;scy;&amp;mcy;&amp;ocy;&amp;ncy;&amp;acy;&amp;vcy;&amp;tcy; &amp;gcy;&amp;acy;&amp;gcy;&amp;acy;&amp;rcy;&amp;icy;&amp;ncy;"/>
          <p:cNvPicPr>
            <a:picLocks noChangeAspect="1" noChangeArrowheads="1"/>
          </p:cNvPicPr>
          <p:nvPr/>
        </p:nvPicPr>
        <p:blipFill>
          <a:blip r:embed="rId3" cstate="print"/>
          <a:srcRect/>
          <a:stretch>
            <a:fillRect/>
          </a:stretch>
        </p:blipFill>
        <p:spPr bwMode="auto">
          <a:xfrm>
            <a:off x="4509120" y="3717032"/>
            <a:ext cx="4634880" cy="2952328"/>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ChangeArrowheads="1"/>
          </p:cNvSpPr>
          <p:nvPr/>
        </p:nvSpPr>
        <p:spPr bwMode="auto">
          <a:xfrm>
            <a:off x="5436096" y="-223974"/>
            <a:ext cx="3707904" cy="5909310"/>
          </a:xfrm>
          <a:prstGeom prst="rect">
            <a:avLst/>
          </a:prstGeom>
          <a:noFill/>
          <a:ln w="9525">
            <a:noFill/>
            <a:miter lim="800000"/>
            <a:headEnd/>
            <a:tailEnd/>
          </a:ln>
          <a:effectLst/>
        </p:spPr>
        <p:txBody>
          <a:bodyPr wrap="square" lIns="0" tIns="0" rIns="0" bIns="0" anchor="ctr">
            <a:spAutoFit/>
          </a:bodyPr>
          <a:lstStyle/>
          <a:p>
            <a:pPr>
              <a:defRPr/>
            </a:pPr>
            <a:endParaRPr lang="ru-RU" sz="2400" b="1" dirty="0">
              <a:solidFill>
                <a:schemeClr val="accent1">
                  <a:lumMod val="40000"/>
                  <a:lumOff val="60000"/>
                </a:schemeClr>
              </a:solidFill>
              <a:cs typeface="Arial" charset="0"/>
            </a:endParaRPr>
          </a:p>
          <a:p>
            <a:pPr>
              <a:defRPr/>
            </a:pPr>
            <a:endParaRPr lang="ru-RU" sz="2400" b="1" dirty="0">
              <a:solidFill>
                <a:schemeClr val="accent1">
                  <a:lumMod val="40000"/>
                  <a:lumOff val="60000"/>
                </a:schemeClr>
              </a:solidFill>
              <a:cs typeface="Arial" charset="0"/>
            </a:endParaRPr>
          </a:p>
          <a:p>
            <a:pPr algn="ctr">
              <a:defRPr/>
            </a:pPr>
            <a:r>
              <a:rPr lang="ru-RU" sz="2400" b="1" dirty="0" smtClean="0">
                <a:solidFill>
                  <a:schemeClr val="tx2">
                    <a:lumMod val="20000"/>
                    <a:lumOff val="80000"/>
                  </a:schemeClr>
                </a:solidFill>
              </a:rPr>
              <a:t>При всей своей невероятной занятности, когда каждый день расписан буквально </a:t>
            </a:r>
          </a:p>
          <a:p>
            <a:pPr algn="ctr">
              <a:defRPr/>
            </a:pPr>
            <a:r>
              <a:rPr lang="ru-RU" sz="2400" b="1" dirty="0" smtClean="0">
                <a:solidFill>
                  <a:schemeClr val="tx2">
                    <a:lumMod val="20000"/>
                    <a:lumOff val="80000"/>
                  </a:schemeClr>
                </a:solidFill>
              </a:rPr>
              <a:t>по минутам, для Юрия Гагарина самыми счастливыми были часы, которые он проводил </a:t>
            </a:r>
          </a:p>
          <a:p>
            <a:pPr algn="ctr">
              <a:defRPr/>
            </a:pPr>
            <a:r>
              <a:rPr lang="ru-RU" sz="2400" b="1" dirty="0" smtClean="0">
                <a:solidFill>
                  <a:schemeClr val="tx2">
                    <a:lumMod val="20000"/>
                    <a:lumOff val="80000"/>
                  </a:schemeClr>
                </a:solidFill>
              </a:rPr>
              <a:t>с семьей. Он очень любил делать девочкам “живые подарки” – приносил домой  белку, птиц и даже маленькую  лань. </a:t>
            </a:r>
            <a:r>
              <a:rPr lang="ru-RU" sz="2400" b="1" dirty="0">
                <a:solidFill>
                  <a:schemeClr val="tx2">
                    <a:lumMod val="20000"/>
                    <a:lumOff val="80000"/>
                  </a:schemeClr>
                </a:solidFill>
                <a:cs typeface="Arial" charset="0"/>
              </a:rPr>
              <a:t/>
            </a:r>
            <a:br>
              <a:rPr lang="ru-RU" sz="2400" b="1" dirty="0">
                <a:solidFill>
                  <a:schemeClr val="tx2">
                    <a:lumMod val="20000"/>
                    <a:lumOff val="80000"/>
                  </a:schemeClr>
                </a:solidFill>
                <a:cs typeface="Arial" charset="0"/>
              </a:rPr>
            </a:br>
            <a:endParaRPr lang="ru-RU" sz="2400" b="1" dirty="0">
              <a:solidFill>
                <a:schemeClr val="tx2">
                  <a:lumMod val="20000"/>
                  <a:lumOff val="80000"/>
                </a:schemeClr>
              </a:solidFill>
              <a:cs typeface="Arial" charset="0"/>
            </a:endParaRPr>
          </a:p>
        </p:txBody>
      </p:sp>
      <p:pic>
        <p:nvPicPr>
          <p:cNvPr id="16388" name="Picture 9" descr="gagarin_deti"/>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flipH="1">
            <a:off x="0" y="0"/>
            <a:ext cx="5292080" cy="688058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537192"/>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860032" y="1268760"/>
            <a:ext cx="3888432" cy="3836187"/>
          </a:xfrm>
        </p:spPr>
        <p:txBody>
          <a:bodyPr>
            <a:noAutofit/>
          </a:bodyPr>
          <a:lstStyle/>
          <a:p>
            <a:pPr eaLnBrk="1" hangingPunct="1">
              <a:defRPr/>
            </a:pPr>
            <a:r>
              <a:rPr lang="ru-RU" sz="2400" b="1" cap="small" dirty="0">
                <a:solidFill>
                  <a:schemeClr val="accent1">
                    <a:lumMod val="40000"/>
                    <a:lumOff val="60000"/>
                  </a:schemeClr>
                </a:solidFill>
                <a:latin typeface="+mn-lt"/>
                <a:cs typeface="Arial" panose="020B0604020202020204" pitchFamily="34" charset="0"/>
              </a:rPr>
              <a:t/>
            </a:r>
            <a:br>
              <a:rPr lang="ru-RU" sz="2400" b="1" cap="small" dirty="0">
                <a:solidFill>
                  <a:schemeClr val="accent1">
                    <a:lumMod val="40000"/>
                    <a:lumOff val="60000"/>
                  </a:schemeClr>
                </a:solidFill>
                <a:latin typeface="+mn-lt"/>
                <a:cs typeface="Arial" panose="020B0604020202020204" pitchFamily="34" charset="0"/>
              </a:rPr>
            </a:br>
            <a:r>
              <a:rPr lang="ru-RU" sz="2800" b="1" cap="small" dirty="0" smtClean="0">
                <a:solidFill>
                  <a:schemeClr val="accent1">
                    <a:lumMod val="40000"/>
                    <a:lumOff val="60000"/>
                  </a:schemeClr>
                </a:solidFill>
                <a:latin typeface="+mn-lt"/>
                <a:cs typeface="Arial" panose="020B0604020202020204" pitchFamily="34" charset="0"/>
              </a:rPr>
              <a:t>25 октября </a:t>
            </a:r>
            <a:r>
              <a:rPr lang="ru-RU" sz="2800" b="1" cap="small" dirty="0">
                <a:solidFill>
                  <a:schemeClr val="accent1">
                    <a:lumMod val="40000"/>
                    <a:lumOff val="60000"/>
                  </a:schemeClr>
                </a:solidFill>
                <a:latin typeface="+mn-lt"/>
                <a:cs typeface="Arial" panose="020B0604020202020204" pitchFamily="34" charset="0"/>
              </a:rPr>
              <a:t>1957 г. Гагарин училище закончил. </a:t>
            </a:r>
            <a:br>
              <a:rPr lang="ru-RU" sz="2800" b="1" cap="small" dirty="0">
                <a:solidFill>
                  <a:schemeClr val="accent1">
                    <a:lumMod val="40000"/>
                    <a:lumOff val="60000"/>
                  </a:schemeClr>
                </a:solidFill>
                <a:latin typeface="+mn-lt"/>
                <a:cs typeface="Arial" panose="020B0604020202020204" pitchFamily="34" charset="0"/>
              </a:rPr>
            </a:br>
            <a:r>
              <a:rPr lang="ru-RU" sz="2800" b="1" cap="small" dirty="0">
                <a:solidFill>
                  <a:schemeClr val="accent1">
                    <a:lumMod val="40000"/>
                    <a:lumOff val="60000"/>
                  </a:schemeClr>
                </a:solidFill>
                <a:latin typeface="+mn-lt"/>
                <a:cs typeface="Arial" panose="020B0604020202020204" pitchFamily="34" charset="0"/>
              </a:rPr>
              <a:t>В течение двух лет служил в  авиационном полку. </a:t>
            </a:r>
            <a:br>
              <a:rPr lang="ru-RU" sz="2800" b="1" cap="small" dirty="0">
                <a:solidFill>
                  <a:schemeClr val="accent1">
                    <a:lumMod val="40000"/>
                    <a:lumOff val="60000"/>
                  </a:schemeClr>
                </a:solidFill>
                <a:latin typeface="+mn-lt"/>
                <a:cs typeface="Arial" panose="020B0604020202020204" pitchFamily="34" charset="0"/>
              </a:rPr>
            </a:br>
            <a:r>
              <a:rPr lang="ru-RU" sz="2800" b="1" cap="small" dirty="0">
                <a:solidFill>
                  <a:schemeClr val="accent1">
                    <a:lumMod val="40000"/>
                    <a:lumOff val="60000"/>
                  </a:schemeClr>
                </a:solidFill>
                <a:latin typeface="+mn-lt"/>
                <a:cs typeface="Arial" panose="020B0604020202020204" pitchFamily="34" charset="0"/>
              </a:rPr>
              <a:t>К октябрю 1959 года налетал в общей сложности 265 часов.</a:t>
            </a:r>
            <a:r>
              <a:rPr lang="ru-RU" sz="2400" b="1" cap="small" dirty="0">
                <a:solidFill>
                  <a:schemeClr val="accent1">
                    <a:lumMod val="40000"/>
                    <a:lumOff val="60000"/>
                  </a:schemeClr>
                </a:solidFill>
                <a:latin typeface="+mn-lt"/>
              </a:rPr>
              <a:t/>
            </a:r>
            <a:br>
              <a:rPr lang="ru-RU" sz="2400" b="1" cap="small" dirty="0">
                <a:solidFill>
                  <a:schemeClr val="accent1">
                    <a:lumMod val="40000"/>
                    <a:lumOff val="60000"/>
                  </a:schemeClr>
                </a:solidFill>
                <a:latin typeface="+mn-lt"/>
              </a:rPr>
            </a:br>
            <a:r>
              <a:rPr lang="ru-RU" sz="2400" b="1" cap="small" dirty="0">
                <a:solidFill>
                  <a:schemeClr val="accent1">
                    <a:lumMod val="40000"/>
                    <a:lumOff val="60000"/>
                  </a:schemeClr>
                </a:solidFill>
                <a:latin typeface="+mn-lt"/>
              </a:rPr>
              <a:t> </a:t>
            </a:r>
          </a:p>
        </p:txBody>
      </p:sp>
      <p:pic>
        <p:nvPicPr>
          <p:cNvPr id="4" name="Picture 4" descr="C:\Documents and Settings\111\Рабочий стол\Новая папка\1adf54824e32.jpg"/>
          <p:cNvPicPr>
            <a:picLocks noChangeAspect="1" noChangeArrowheads="1"/>
          </p:cNvPicPr>
          <p:nvPr/>
        </p:nvPicPr>
        <p:blipFill>
          <a:blip r:embed="rId2" cstate="print"/>
          <a:srcRect/>
          <a:stretch>
            <a:fillRect/>
          </a:stretch>
        </p:blipFill>
        <p:spPr bwMode="auto">
          <a:xfrm>
            <a:off x="0" y="163831"/>
            <a:ext cx="5004048" cy="669417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544066078"/>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4788024" y="692696"/>
            <a:ext cx="43559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smtClean="0">
                <a:solidFill>
                  <a:schemeClr val="accent1">
                    <a:lumMod val="40000"/>
                    <a:lumOff val="60000"/>
                  </a:schemeClr>
                </a:solidFill>
                <a:latin typeface="+mn-lt"/>
              </a:rPr>
              <a:t>В </a:t>
            </a:r>
            <a:r>
              <a:rPr lang="ru-RU" altLang="ru-RU" sz="2400" b="1" dirty="0">
                <a:solidFill>
                  <a:schemeClr val="accent1">
                    <a:lumMod val="40000"/>
                    <a:lumOff val="60000"/>
                  </a:schemeClr>
                </a:solidFill>
                <a:latin typeface="+mn-lt"/>
              </a:rPr>
              <a:t>своих </a:t>
            </a:r>
            <a:r>
              <a:rPr lang="ru-RU" altLang="ru-RU" sz="2400" b="1" dirty="0" smtClean="0">
                <a:solidFill>
                  <a:schemeClr val="accent1">
                    <a:lumMod val="40000"/>
                    <a:lumOff val="60000"/>
                  </a:schemeClr>
                </a:solidFill>
                <a:latin typeface="+mn-lt"/>
              </a:rPr>
              <a:t>мечтах, </a:t>
            </a:r>
            <a:r>
              <a:rPr lang="ru-RU" altLang="ru-RU" sz="2400" b="1" dirty="0">
                <a:solidFill>
                  <a:schemeClr val="accent1">
                    <a:lumMod val="40000"/>
                    <a:lumOff val="60000"/>
                  </a:schemeClr>
                </a:solidFill>
                <a:latin typeface="+mn-lt"/>
              </a:rPr>
              <a:t>отраженных </a:t>
            </a:r>
            <a:endParaRPr lang="ru-RU" altLang="ru-RU" sz="2400" b="1" dirty="0" smtClean="0">
              <a:solidFill>
                <a:schemeClr val="accent1">
                  <a:lumMod val="40000"/>
                  <a:lumOff val="60000"/>
                </a:schemeClr>
              </a:solidFill>
              <a:latin typeface="+mn-lt"/>
            </a:endParaRPr>
          </a:p>
          <a:p>
            <a:pPr algn="ctr" eaLnBrk="1" hangingPunct="1">
              <a:spcBef>
                <a:spcPct val="0"/>
              </a:spcBef>
              <a:buFontTx/>
              <a:buNone/>
            </a:pPr>
            <a:r>
              <a:rPr lang="ru-RU" altLang="ru-RU" sz="2400" b="1" dirty="0" smtClean="0">
                <a:solidFill>
                  <a:schemeClr val="accent1">
                    <a:lumMod val="40000"/>
                    <a:lumOff val="60000"/>
                  </a:schemeClr>
                </a:solidFill>
                <a:latin typeface="+mn-lt"/>
              </a:rPr>
              <a:t>в </a:t>
            </a:r>
            <a:r>
              <a:rPr lang="ru-RU" altLang="ru-RU" sz="2400" b="1" dirty="0">
                <a:solidFill>
                  <a:schemeClr val="accent1">
                    <a:lumMod val="40000"/>
                    <a:lumOff val="60000"/>
                  </a:schemeClr>
                </a:solidFill>
                <a:latin typeface="+mn-lt"/>
              </a:rPr>
              <a:t>сказках, легендах, фантастических романах, человечество издавна стремилось в </a:t>
            </a:r>
            <a:r>
              <a:rPr lang="ru-RU" altLang="ru-RU" sz="2400" b="1" dirty="0" smtClean="0">
                <a:solidFill>
                  <a:schemeClr val="accent1">
                    <a:lumMod val="40000"/>
                    <a:lumOff val="60000"/>
                  </a:schemeClr>
                </a:solidFill>
                <a:latin typeface="+mn-lt"/>
              </a:rPr>
              <a:t>космос.  </a:t>
            </a:r>
          </a:p>
          <a:p>
            <a:pPr algn="ctr" eaLnBrk="1" hangingPunct="1">
              <a:spcBef>
                <a:spcPct val="0"/>
              </a:spcBef>
              <a:buFontTx/>
              <a:buNone/>
            </a:pPr>
            <a:r>
              <a:rPr lang="ru-RU" altLang="ru-RU" sz="2400" b="1" dirty="0" smtClean="0">
                <a:solidFill>
                  <a:schemeClr val="accent1">
                    <a:lumMod val="40000"/>
                    <a:lumOff val="60000"/>
                  </a:schemeClr>
                </a:solidFill>
                <a:latin typeface="+mn-lt"/>
              </a:rPr>
              <a:t>Об </a:t>
            </a:r>
            <a:r>
              <a:rPr lang="ru-RU" altLang="ru-RU" sz="2400" b="1" dirty="0">
                <a:solidFill>
                  <a:schemeClr val="accent1">
                    <a:lumMod val="40000"/>
                    <a:lumOff val="60000"/>
                  </a:schemeClr>
                </a:solidFill>
                <a:latin typeface="+mn-lt"/>
              </a:rPr>
              <a:t>этом свидетельствуют многочисленные изобретения прошлого. И только развитие науки и техники в </a:t>
            </a:r>
            <a:r>
              <a:rPr lang="ru-RU" altLang="ru-RU" sz="2400" b="1" dirty="0" smtClean="0">
                <a:solidFill>
                  <a:schemeClr val="accent1">
                    <a:lumMod val="40000"/>
                    <a:lumOff val="60000"/>
                  </a:schemeClr>
                </a:solidFill>
                <a:latin typeface="+mn-lt"/>
              </a:rPr>
              <a:t>ХХ веке </a:t>
            </a:r>
            <a:r>
              <a:rPr lang="ru-RU" altLang="ru-RU" sz="2400" b="1" dirty="0">
                <a:solidFill>
                  <a:schemeClr val="accent1">
                    <a:lumMod val="40000"/>
                    <a:lumOff val="60000"/>
                  </a:schemeClr>
                </a:solidFill>
                <a:latin typeface="+mn-lt"/>
              </a:rPr>
              <a:t>дало возможность воплощения этих мечтаний в действительность.</a:t>
            </a:r>
          </a:p>
          <a:p>
            <a:pPr eaLnBrk="1" hangingPunct="1">
              <a:spcBef>
                <a:spcPct val="0"/>
              </a:spcBef>
              <a:buFontTx/>
              <a:buNone/>
            </a:pPr>
            <a:r>
              <a:rPr lang="ru-RU" altLang="ru-RU" sz="2400" dirty="0">
                <a:solidFill>
                  <a:schemeClr val="bg2">
                    <a:lumMod val="75000"/>
                  </a:schemeClr>
                </a:solidFill>
                <a:latin typeface="Arial" panose="020B0604020202020204" pitchFamily="34" charset="0"/>
              </a:rPr>
              <a:t>         </a:t>
            </a:r>
          </a:p>
        </p:txBody>
      </p:sp>
      <p:pic>
        <p:nvPicPr>
          <p:cNvPr id="27650" name="Picture 2" descr="https://upload.wikimedia.org/wikipedia/commons/thumb/7/79/Semyorka_Rocket_R7_by_Sergei_Korolyov_in_VDNH_Ostankino_RAF0540.jpg/800px-Semyorka_Rocket_R7_by_Sergei_Korolyov_in_VDNH_Ostankino_RAF05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20564"/>
            <a:ext cx="4680520" cy="68374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8671"/>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396536" cy="3284984"/>
          </a:xfrm>
        </p:spPr>
        <p:txBody>
          <a:bodyPr>
            <a:noAutofit/>
          </a:bodyPr>
          <a:lstStyle/>
          <a:p>
            <a:r>
              <a:rPr lang="ru-RU" sz="2400" b="1" dirty="0" smtClean="0">
                <a:solidFill>
                  <a:schemeClr val="accent1">
                    <a:lumMod val="40000"/>
                    <a:lumOff val="60000"/>
                  </a:schemeClr>
                </a:solidFill>
              </a:rPr>
              <a:t>9 декабря 1959 года Гагарин написал рапорт с просьбой зачислить его в группу кандидатов в космонавты. Уже через неделю его вызвали в Москву для прохождения всестороннего медицинского обследования в Центральном научно-исследовательском авиационном госпитале. В начале следующего года последовала ещё одна специальная медкомиссия, которая признала старшего лейтенанта Гагарина годным для космических полётов. </a:t>
            </a:r>
            <a:br>
              <a:rPr lang="ru-RU" sz="2400" b="1" dirty="0" smtClean="0">
                <a:solidFill>
                  <a:schemeClr val="accent1">
                    <a:lumMod val="40000"/>
                    <a:lumOff val="60000"/>
                  </a:schemeClr>
                </a:solidFill>
              </a:rPr>
            </a:br>
            <a:endParaRPr lang="ru-RU" sz="2400" b="1" dirty="0">
              <a:solidFill>
                <a:schemeClr val="accent1">
                  <a:lumMod val="40000"/>
                  <a:lumOff val="60000"/>
                </a:schemeClr>
              </a:solidFill>
            </a:endParaRPr>
          </a:p>
        </p:txBody>
      </p:sp>
      <p:pic>
        <p:nvPicPr>
          <p:cNvPr id="6146" name="Picture 2" descr="C:\Users\poklaris\Desktop\Гагарин\iCANQIVWI.jpg"/>
          <p:cNvPicPr>
            <a:picLocks noGrp="1" noChangeAspect="1" noChangeArrowheads="1"/>
          </p:cNvPicPr>
          <p:nvPr>
            <p:ph idx="1"/>
          </p:nvPr>
        </p:nvPicPr>
        <p:blipFill>
          <a:blip r:embed="rId2" cstate="print"/>
          <a:srcRect l="12490"/>
          <a:stretch>
            <a:fillRect/>
          </a:stretch>
        </p:blipFill>
        <p:spPr bwMode="auto">
          <a:xfrm>
            <a:off x="0" y="2924944"/>
            <a:ext cx="4284984" cy="3933056"/>
          </a:xfrm>
          <a:prstGeom prst="rect">
            <a:avLst/>
          </a:prstGeom>
          <a:noFill/>
          <a:effectLst>
            <a:softEdge rad="127000"/>
          </a:effectLst>
        </p:spPr>
      </p:pic>
      <p:pic>
        <p:nvPicPr>
          <p:cNvPr id="5" name="Picture 5" descr="Картинка 10 из 36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9952" y="2924944"/>
            <a:ext cx="5004048" cy="3933057"/>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0"/>
            <a:ext cx="9505056" cy="1844824"/>
          </a:xfrm>
        </p:spPr>
        <p:txBody>
          <a:bodyPr>
            <a:noAutofit/>
          </a:bodyPr>
          <a:lstStyle/>
          <a:p>
            <a:r>
              <a:rPr lang="ru-RU" sz="2400" b="1" dirty="0" smtClean="0">
                <a:solidFill>
                  <a:schemeClr val="accent1">
                    <a:lumMod val="40000"/>
                    <a:lumOff val="60000"/>
                  </a:schemeClr>
                </a:solidFill>
                <a:latin typeface="+mn-lt"/>
              </a:rPr>
              <a:t>3 марта 1960 года приказом Главнокомандующего  ВВС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Константина Андреевича Вершинина  он был зачислен в группу кандидатов в космонавты, а 11 марта Гагарин вместе с семьёй выехал к новому месту военной службы. С 25 марта начались регулярные занятия по программе подготовки космонавтов.</a:t>
            </a:r>
            <a:endParaRPr lang="ru-RU" sz="2400" b="1" dirty="0">
              <a:solidFill>
                <a:schemeClr val="accent1">
                  <a:lumMod val="40000"/>
                  <a:lumOff val="60000"/>
                </a:schemeClr>
              </a:solidFill>
              <a:latin typeface="+mn-lt"/>
            </a:endParaRPr>
          </a:p>
        </p:txBody>
      </p:sp>
      <p:pic>
        <p:nvPicPr>
          <p:cNvPr id="7170" name="Picture 2" descr="C:\Users\poklaris\Desktop\Гагарин\iCABMDTP2.jpg"/>
          <p:cNvPicPr>
            <a:picLocks noGrp="1" noChangeAspect="1" noChangeArrowheads="1"/>
          </p:cNvPicPr>
          <p:nvPr>
            <p:ph sz="half" idx="1"/>
          </p:nvPr>
        </p:nvPicPr>
        <p:blipFill>
          <a:blip r:embed="rId2" cstate="print"/>
          <a:srcRect/>
          <a:stretch>
            <a:fillRect/>
          </a:stretch>
        </p:blipFill>
        <p:spPr bwMode="auto">
          <a:xfrm>
            <a:off x="0" y="1844824"/>
            <a:ext cx="4644008" cy="3646244"/>
          </a:xfrm>
          <a:prstGeom prst="rect">
            <a:avLst/>
          </a:prstGeom>
          <a:noFill/>
          <a:effectLst>
            <a:softEdge rad="127000"/>
          </a:effectLst>
        </p:spPr>
      </p:pic>
      <p:pic>
        <p:nvPicPr>
          <p:cNvPr id="7171" name="Picture 3" descr="C:\Users\poklaris\Desktop\Гагарин\iCAEQJY8N.jpg"/>
          <p:cNvPicPr>
            <a:picLocks noGrp="1" noChangeAspect="1" noChangeArrowheads="1"/>
          </p:cNvPicPr>
          <p:nvPr>
            <p:ph sz="half" idx="2"/>
          </p:nvPr>
        </p:nvPicPr>
        <p:blipFill>
          <a:blip r:embed="rId3" cstate="print"/>
          <a:srcRect/>
          <a:stretch>
            <a:fillRect/>
          </a:stretch>
        </p:blipFill>
        <p:spPr bwMode="auto">
          <a:xfrm>
            <a:off x="4245973" y="3068960"/>
            <a:ext cx="4898027" cy="3789040"/>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4067944" y="0"/>
            <a:ext cx="5076056" cy="2492897"/>
          </a:xfrm>
        </p:spPr>
        <p:txBody>
          <a:bodyPr>
            <a:noAutofit/>
          </a:bodyPr>
          <a:lstStyle/>
          <a:p>
            <a:pPr algn="ctr">
              <a:buNone/>
            </a:pPr>
            <a:r>
              <a:rPr lang="ru-RU" altLang="ru-RU" sz="2400" dirty="0" smtClean="0">
                <a:solidFill>
                  <a:schemeClr val="accent1">
                    <a:lumMod val="75000"/>
                  </a:schemeClr>
                </a:solidFill>
                <a:latin typeface="Arial" panose="020B0604020202020204" pitchFamily="34" charset="0"/>
                <a:cs typeface="Arial" panose="020B0604020202020204" pitchFamily="34" charset="0"/>
              </a:rPr>
              <a:t>    </a:t>
            </a:r>
            <a:r>
              <a:rPr lang="ru-RU" altLang="ru-RU" sz="2300" b="1" dirty="0" smtClean="0">
                <a:solidFill>
                  <a:schemeClr val="accent1">
                    <a:lumMod val="40000"/>
                    <a:lumOff val="60000"/>
                  </a:schemeClr>
                </a:solidFill>
                <a:cs typeface="Arial" panose="020B0604020202020204" pitchFamily="34" charset="0"/>
              </a:rPr>
              <a:t>12 апреля 1961года Главный конструктор  проводил в полет Ю.А. Гагарина - п</a:t>
            </a:r>
            <a:r>
              <a:rPr lang="ru-RU" sz="2300" b="1" dirty="0" smtClean="0">
                <a:solidFill>
                  <a:schemeClr val="accent1">
                    <a:lumMod val="40000"/>
                    <a:lumOff val="60000"/>
                  </a:schemeClr>
                </a:solidFill>
                <a:cs typeface="Arial" panose="020B0604020202020204" pitchFamily="34" charset="0"/>
              </a:rPr>
              <a:t>ервого человека в мировой истории, совершившего полёт в космос. </a:t>
            </a:r>
            <a:r>
              <a:rPr lang="ru-RU" altLang="ru-RU" sz="2300" b="1" dirty="0" smtClean="0">
                <a:solidFill>
                  <a:schemeClr val="accent1">
                    <a:lumMod val="40000"/>
                    <a:lumOff val="60000"/>
                  </a:schemeClr>
                </a:solidFill>
                <a:cs typeface="Arial" panose="020B0604020202020204" pitchFamily="34" charset="0"/>
              </a:rPr>
              <a:t>С тех пор этот день народы всего мира отмечают как праздник – День космонавтики. </a:t>
            </a:r>
          </a:p>
        </p:txBody>
      </p:sp>
      <p:pic>
        <p:nvPicPr>
          <p:cNvPr id="24578" name="Picture 2" descr="http://persona.rin.ru/galery/1903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4635902" cy="68600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 name="Picture 5" descr="gagari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76056" y="2446245"/>
            <a:ext cx="3240360" cy="441175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928515"/>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656184"/>
          </a:xfrm>
        </p:spPr>
        <p:txBody>
          <a:bodyPr>
            <a:noAutofit/>
          </a:bodyPr>
          <a:lstStyle/>
          <a:p>
            <a:r>
              <a:rPr lang="ru-RU" sz="2400" b="1" dirty="0" smtClean="0">
                <a:solidFill>
                  <a:schemeClr val="accent1">
                    <a:lumMod val="40000"/>
                    <a:lumOff val="60000"/>
                  </a:schemeClr>
                </a:solidFill>
                <a:latin typeface="+mn-lt"/>
              </a:rPr>
              <a:t>12 апреля 1961 года с космодрома Байконур впервые в мире стартовал космический корабль «Восток» с пилотом-космонавтом Юрием Алексеевичем Гагариным на борту. Позывной Гагарина был «Кедр». За этот полёт ему было присвоено воинское звание майора досрочно (взлетал в звании старшего лейтенанта)</a:t>
            </a:r>
            <a:r>
              <a:rPr lang="ru-RU" sz="2400" b="1" dirty="0" smtClean="0">
                <a:solidFill>
                  <a:schemeClr val="accent1">
                    <a:lumMod val="40000"/>
                    <a:lumOff val="60000"/>
                  </a:schemeClr>
                </a:solidFill>
                <a:cs typeface="Arial" panose="020B0604020202020204" pitchFamily="34" charset="0"/>
              </a:rPr>
              <a:t> , а день полета Гагарина в космос был объявлен праздником – </a:t>
            </a:r>
            <a:br>
              <a:rPr lang="ru-RU" sz="2400" b="1" dirty="0" smtClean="0">
                <a:solidFill>
                  <a:schemeClr val="accent1">
                    <a:lumMod val="40000"/>
                    <a:lumOff val="60000"/>
                  </a:schemeClr>
                </a:solidFill>
                <a:cs typeface="Arial" panose="020B0604020202020204" pitchFamily="34" charset="0"/>
              </a:rPr>
            </a:br>
            <a:r>
              <a:rPr lang="ru-RU" sz="2400" b="1" dirty="0" smtClean="0">
                <a:solidFill>
                  <a:schemeClr val="accent1">
                    <a:lumMod val="40000"/>
                    <a:lumOff val="60000"/>
                  </a:schemeClr>
                </a:solidFill>
                <a:cs typeface="Arial" panose="020B0604020202020204" pitchFamily="34" charset="0"/>
              </a:rPr>
              <a:t>Днём космонавтики </a:t>
            </a:r>
            <a:r>
              <a:rPr lang="ru-RU" sz="2400" b="1" dirty="0" smtClean="0">
                <a:solidFill>
                  <a:schemeClr val="accent1">
                    <a:lumMod val="40000"/>
                    <a:lumOff val="60000"/>
                  </a:schemeClr>
                </a:solidFill>
                <a:latin typeface="+mn-lt"/>
              </a:rPr>
              <a:t>.</a:t>
            </a:r>
            <a:endParaRPr lang="ru-RU" sz="2400" b="1" dirty="0">
              <a:solidFill>
                <a:schemeClr val="accent1">
                  <a:lumMod val="40000"/>
                  <a:lumOff val="60000"/>
                </a:schemeClr>
              </a:solidFill>
              <a:latin typeface="+mn-lt"/>
            </a:endParaRPr>
          </a:p>
        </p:txBody>
      </p:sp>
      <p:pic>
        <p:nvPicPr>
          <p:cNvPr id="8194" name="Picture 2" descr="C:\Users\poklaris\Desktop\Гагарин\iCAET2IXM.jpg"/>
          <p:cNvPicPr>
            <a:picLocks noGrp="1" noChangeAspect="1" noChangeArrowheads="1"/>
          </p:cNvPicPr>
          <p:nvPr>
            <p:ph idx="1"/>
          </p:nvPr>
        </p:nvPicPr>
        <p:blipFill>
          <a:blip r:embed="rId2" cstate="print"/>
          <a:srcRect/>
          <a:stretch>
            <a:fillRect/>
          </a:stretch>
        </p:blipFill>
        <p:spPr bwMode="auto">
          <a:xfrm>
            <a:off x="0" y="2708920"/>
            <a:ext cx="4716016" cy="4149081"/>
          </a:xfrm>
          <a:prstGeom prst="rect">
            <a:avLst/>
          </a:prstGeom>
          <a:noFill/>
          <a:effectLst>
            <a:softEdge rad="127000"/>
          </a:effectLst>
        </p:spPr>
      </p:pic>
      <p:pic>
        <p:nvPicPr>
          <p:cNvPr id="8195" name="Picture 3" descr="C:\Users\poklaris\Desktop\Гагарин\iCA5839FP.jpg"/>
          <p:cNvPicPr>
            <a:picLocks noChangeAspect="1" noChangeArrowheads="1"/>
          </p:cNvPicPr>
          <p:nvPr/>
        </p:nvPicPr>
        <p:blipFill>
          <a:blip r:embed="rId3" cstate="print"/>
          <a:srcRect/>
          <a:stretch>
            <a:fillRect/>
          </a:stretch>
        </p:blipFill>
        <p:spPr bwMode="auto">
          <a:xfrm>
            <a:off x="4572000" y="2636912"/>
            <a:ext cx="4572000" cy="4221088"/>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2536" y="188639"/>
            <a:ext cx="4032448" cy="6264549"/>
          </a:xfrm>
          <a:prstGeom prst="rect">
            <a:avLst/>
          </a:prstGeom>
          <a:noFill/>
          <a:ln w="9525">
            <a:noFill/>
            <a:miter lim="800000"/>
            <a:headEnd/>
            <a:tailEnd/>
          </a:ln>
        </p:spPr>
        <p:txBody>
          <a:bodyPr/>
          <a:lstStyle/>
          <a:p>
            <a:pPr marL="342900" indent="-342900" algn="ctr" eaLnBrk="0" hangingPunct="0">
              <a:spcBef>
                <a:spcPct val="20000"/>
              </a:spcBef>
              <a:buClr>
                <a:schemeClr val="tx2"/>
              </a:buClr>
              <a:buSzPts val="1500"/>
            </a:pPr>
            <a:r>
              <a:rPr lang="ru-RU" sz="2200" dirty="0"/>
              <a:t>    </a:t>
            </a:r>
            <a:r>
              <a:rPr lang="ru-RU" sz="2400" b="1" dirty="0" smtClean="0">
                <a:solidFill>
                  <a:schemeClr val="accent1">
                    <a:lumMod val="40000"/>
                    <a:lumOff val="60000"/>
                  </a:schemeClr>
                </a:solidFill>
              </a:rPr>
              <a:t> «Внимание</a:t>
            </a:r>
            <a:r>
              <a:rPr lang="ru-RU" sz="2400" b="1" dirty="0">
                <a:solidFill>
                  <a:schemeClr val="accent1">
                    <a:lumMod val="40000"/>
                    <a:lumOff val="60000"/>
                  </a:schemeClr>
                </a:solidFill>
              </a:rPr>
              <a:t>! Внимание! Говорит Москва! Работают все радиостанции Советского Союза!..» - так начал своё сообщение 12 апреля 1961 года диктор всесоюзного радио – Юрий Левитан. </a:t>
            </a:r>
            <a:endParaRPr lang="ru-RU" sz="2400" b="1" dirty="0" smtClean="0">
              <a:solidFill>
                <a:schemeClr val="accent1">
                  <a:lumMod val="40000"/>
                  <a:lumOff val="60000"/>
                </a:schemeClr>
              </a:solidFill>
            </a:endParaRPr>
          </a:p>
          <a:p>
            <a:pPr marL="342900" indent="-342900" algn="ctr" eaLnBrk="0" hangingPunct="0">
              <a:spcBef>
                <a:spcPct val="20000"/>
              </a:spcBef>
              <a:buClr>
                <a:schemeClr val="tx2"/>
              </a:buClr>
              <a:buSzPts val="1500"/>
            </a:pPr>
            <a:r>
              <a:rPr lang="ru-RU" sz="2400" b="1" dirty="0" smtClean="0">
                <a:solidFill>
                  <a:schemeClr val="accent1">
                    <a:lumMod val="40000"/>
                    <a:lumOff val="60000"/>
                  </a:schemeClr>
                </a:solidFill>
              </a:rPr>
              <a:t>     Это </a:t>
            </a:r>
            <a:r>
              <a:rPr lang="ru-RU" sz="2400" b="1" dirty="0">
                <a:solidFill>
                  <a:schemeClr val="accent1">
                    <a:lumMod val="40000"/>
                    <a:lumOff val="60000"/>
                  </a:schemeClr>
                </a:solidFill>
              </a:rPr>
              <a:t>сообщение о  первом полете человека </a:t>
            </a:r>
            <a:endParaRPr lang="ru-RU" sz="2400" b="1" dirty="0" smtClean="0">
              <a:solidFill>
                <a:schemeClr val="accent1">
                  <a:lumMod val="40000"/>
                  <a:lumOff val="60000"/>
                </a:schemeClr>
              </a:solidFill>
            </a:endParaRPr>
          </a:p>
          <a:p>
            <a:pPr marL="342900" indent="-342900" algn="ctr" eaLnBrk="0" hangingPunct="0">
              <a:spcBef>
                <a:spcPct val="20000"/>
              </a:spcBef>
              <a:buClr>
                <a:schemeClr val="tx2"/>
              </a:buClr>
              <a:buSzPts val="1500"/>
            </a:pPr>
            <a:r>
              <a:rPr lang="ru-RU" sz="2400" b="1" dirty="0" smtClean="0">
                <a:solidFill>
                  <a:schemeClr val="accent1">
                    <a:lumMod val="40000"/>
                    <a:lumOff val="60000"/>
                  </a:schemeClr>
                </a:solidFill>
              </a:rPr>
              <a:t>     в </a:t>
            </a:r>
            <a:r>
              <a:rPr lang="ru-RU" sz="2400" b="1" dirty="0">
                <a:solidFill>
                  <a:schemeClr val="accent1">
                    <a:lumMod val="40000"/>
                    <a:lumOff val="60000"/>
                  </a:schemeClr>
                </a:solidFill>
              </a:rPr>
              <a:t>космос ознаменовало начало новой эры в истории человечества –</a:t>
            </a:r>
            <a:r>
              <a:rPr lang="ru-RU" sz="2400" b="1" dirty="0" smtClean="0">
                <a:solidFill>
                  <a:schemeClr val="accent1">
                    <a:lumMod val="40000"/>
                    <a:lumOff val="60000"/>
                  </a:schemeClr>
                </a:solidFill>
              </a:rPr>
              <a:t>начало пилотируемой </a:t>
            </a:r>
            <a:r>
              <a:rPr lang="ru-RU" sz="2400" b="1" dirty="0">
                <a:solidFill>
                  <a:schemeClr val="accent1">
                    <a:lumMod val="40000"/>
                    <a:lumOff val="60000"/>
                  </a:schemeClr>
                </a:solidFill>
              </a:rPr>
              <a:t>космонавтики.</a:t>
            </a:r>
          </a:p>
        </p:txBody>
      </p:sp>
      <p:pic>
        <p:nvPicPr>
          <p:cNvPr id="3075" name="Picture 3" descr="1207948294_foto5140"/>
          <p:cNvPicPr>
            <a:picLocks noChangeAspect="1" noChangeArrowheads="1"/>
          </p:cNvPicPr>
          <p:nvPr/>
        </p:nvPicPr>
        <p:blipFill>
          <a:blip r:embed="rId2" cstate="print"/>
          <a:srcRect/>
          <a:stretch>
            <a:fillRect/>
          </a:stretch>
        </p:blipFill>
        <p:spPr bwMode="auto">
          <a:xfrm>
            <a:off x="3959220" y="188640"/>
            <a:ext cx="4946967" cy="6552728"/>
          </a:xfrm>
          <a:prstGeom prst="rect">
            <a:avLst/>
          </a:prstGeom>
          <a:noFill/>
          <a:ln w="9525">
            <a:noFill/>
            <a:miter lim="800000"/>
            <a:headEnd/>
            <a:tailEnd/>
          </a:ln>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ChangeArrowheads="1"/>
          </p:cNvSpPr>
          <p:nvPr/>
        </p:nvSpPr>
        <p:spPr bwMode="auto">
          <a:xfrm>
            <a:off x="-324544" y="1"/>
            <a:ext cx="9468544" cy="3143250"/>
          </a:xfrm>
          <a:prstGeom prst="rect">
            <a:avLst/>
          </a:prstGeom>
          <a:noFill/>
          <a:ln w="9525">
            <a:noFill/>
            <a:miter lim="800000"/>
            <a:headEnd/>
            <a:tailEnd/>
          </a:ln>
        </p:spPr>
        <p:txBody>
          <a:bodyPr/>
          <a:lstStyle/>
          <a:p>
            <a:pPr marL="342900" indent="-342900" algn="ctr" eaLnBrk="0" hangingPunct="0">
              <a:spcBef>
                <a:spcPct val="20000"/>
              </a:spcBef>
              <a:buClr>
                <a:schemeClr val="tx2"/>
              </a:buClr>
              <a:buSzPts val="1800"/>
            </a:pPr>
            <a:r>
              <a:rPr lang="ru-RU" sz="2600" dirty="0" smtClean="0"/>
              <a:t>    </a:t>
            </a:r>
            <a:r>
              <a:rPr lang="ru-RU" sz="2600" b="1" dirty="0" smtClean="0">
                <a:solidFill>
                  <a:schemeClr val="accent1">
                    <a:lumMod val="40000"/>
                    <a:lumOff val="60000"/>
                  </a:schemeClr>
                </a:solidFill>
              </a:rPr>
              <a:t>Старт корабля «Восток» был произведен 12 апреля 1961 года в 09.07. по московскому времени с космодрома Байконур. Выполнив один оборот вокруг Земли в 10.55.34, </a:t>
            </a:r>
            <a:r>
              <a:rPr lang="ru-RU" sz="2400" b="1" dirty="0" smtClean="0">
                <a:solidFill>
                  <a:schemeClr val="accent1">
                    <a:lumMod val="40000"/>
                    <a:lumOff val="60000"/>
                  </a:schemeClr>
                </a:solidFill>
              </a:rPr>
              <a:t>пролетев </a:t>
            </a:r>
          </a:p>
          <a:p>
            <a:pPr marL="342900" indent="-342900" algn="ctr" eaLnBrk="0" hangingPunct="0">
              <a:spcBef>
                <a:spcPct val="20000"/>
              </a:spcBef>
              <a:buClr>
                <a:schemeClr val="tx2"/>
              </a:buClr>
              <a:buSzPts val="1800"/>
            </a:pPr>
            <a:r>
              <a:rPr lang="ru-RU" sz="2400" b="1" dirty="0" smtClean="0">
                <a:solidFill>
                  <a:schemeClr val="accent1">
                    <a:lumMod val="40000"/>
                    <a:lumOff val="60000"/>
                  </a:schemeClr>
                </a:solidFill>
              </a:rPr>
              <a:t>     40 200 км., </a:t>
            </a:r>
            <a:r>
              <a:rPr lang="ru-RU" sz="2600" b="1" dirty="0" smtClean="0">
                <a:solidFill>
                  <a:schemeClr val="accent1">
                    <a:lumMod val="40000"/>
                    <a:lumOff val="60000"/>
                  </a:schemeClr>
                </a:solidFill>
              </a:rPr>
              <a:t>на 108 минуте, корабль завершил плановый полет </a:t>
            </a:r>
          </a:p>
          <a:p>
            <a:pPr marL="342900" indent="-342900" algn="just" eaLnBrk="0" hangingPunct="0">
              <a:spcBef>
                <a:spcPct val="20000"/>
              </a:spcBef>
              <a:buClr>
                <a:schemeClr val="tx2"/>
              </a:buClr>
              <a:buSzPts val="1800"/>
            </a:pPr>
            <a:r>
              <a:rPr lang="ru-RU" sz="2600" b="1" dirty="0" smtClean="0">
                <a:solidFill>
                  <a:schemeClr val="accent1">
                    <a:lumMod val="40000"/>
                    <a:lumOff val="60000"/>
                  </a:schemeClr>
                </a:solidFill>
              </a:rPr>
              <a:t>    (на одну секунду раньше, </a:t>
            </a:r>
          </a:p>
          <a:p>
            <a:pPr marL="342900" indent="-342900" algn="just" eaLnBrk="0" hangingPunct="0">
              <a:spcBef>
                <a:spcPct val="20000"/>
              </a:spcBef>
              <a:buClr>
                <a:schemeClr val="tx2"/>
              </a:buClr>
              <a:buSzPts val="1800"/>
            </a:pPr>
            <a:r>
              <a:rPr lang="ru-RU" sz="2600" b="1" dirty="0" smtClean="0">
                <a:solidFill>
                  <a:schemeClr val="accent1">
                    <a:lumMod val="40000"/>
                    <a:lumOff val="60000"/>
                  </a:schemeClr>
                </a:solidFill>
              </a:rPr>
              <a:t>    чем было запланировано).</a:t>
            </a:r>
            <a:r>
              <a:rPr lang="ru-RU" sz="2800" b="1" dirty="0" smtClean="0">
                <a:solidFill>
                  <a:schemeClr val="accent1">
                    <a:lumMod val="40000"/>
                    <a:lumOff val="60000"/>
                  </a:schemeClr>
                </a:solidFill>
              </a:rPr>
              <a:t> </a:t>
            </a:r>
            <a:endParaRPr lang="ru-RU" sz="2800" b="1" dirty="0">
              <a:solidFill>
                <a:schemeClr val="accent1">
                  <a:lumMod val="40000"/>
                  <a:lumOff val="60000"/>
                </a:schemeClr>
              </a:solidFill>
            </a:endParaRPr>
          </a:p>
        </p:txBody>
      </p:sp>
      <p:pic>
        <p:nvPicPr>
          <p:cNvPr id="5125" name="Picture 4" descr="C:\Documents and Settings\111\Рабочий стол\12 апреля\фото\Gagarin-75.jpg"/>
          <p:cNvPicPr>
            <a:picLocks noChangeAspect="1" noChangeArrowheads="1"/>
          </p:cNvPicPr>
          <p:nvPr/>
        </p:nvPicPr>
        <p:blipFill>
          <a:blip r:embed="rId3" cstate="print"/>
          <a:srcRect l="1399" t="9135" r="2052" b="8653"/>
          <a:stretch>
            <a:fillRect/>
          </a:stretch>
        </p:blipFill>
        <p:spPr bwMode="auto">
          <a:xfrm>
            <a:off x="-1" y="3140968"/>
            <a:ext cx="5860647" cy="3717032"/>
          </a:xfrm>
          <a:prstGeom prst="rect">
            <a:avLst/>
          </a:prstGeom>
          <a:noFill/>
          <a:ln w="9525">
            <a:noFill/>
            <a:miter lim="800000"/>
            <a:headEnd/>
            <a:tailEnd/>
          </a:ln>
          <a:effectLst>
            <a:softEdge rad="127000"/>
          </a:effectLst>
        </p:spPr>
      </p:pic>
      <p:pic>
        <p:nvPicPr>
          <p:cNvPr id="6" name="Picture 2"/>
          <p:cNvPicPr>
            <a:picLocks noChangeAspect="1" noChangeArrowheads="1"/>
          </p:cNvPicPr>
          <p:nvPr/>
        </p:nvPicPr>
        <p:blipFill>
          <a:blip r:embed="rId4" cstate="print"/>
          <a:srcRect/>
          <a:stretch>
            <a:fillRect/>
          </a:stretch>
        </p:blipFill>
        <p:spPr>
          <a:xfrm>
            <a:off x="3917486" y="1628800"/>
            <a:ext cx="5226514" cy="3876533"/>
          </a:xfrm>
          <a:prstGeom prst="rect">
            <a:avLst/>
          </a:prstGeom>
          <a:effectLst>
            <a:softEdge rad="127000"/>
          </a:effectLst>
        </p:spPr>
      </p:pic>
      <p:pic>
        <p:nvPicPr>
          <p:cNvPr id="5" name="2. ПОЕХАЛИ!.avi">
            <a:hlinkClick r:id="" action="ppaction://media"/>
          </p:cNvPr>
          <p:cNvPicPr>
            <a:picLocks noRot="1" noChangeAspect="1"/>
          </p:cNvPicPr>
          <p:nvPr>
            <a:videoFile r:link="rId1"/>
          </p:nvPr>
        </p:nvPicPr>
        <p:blipFill>
          <a:blip r:embed="rId5" cstate="print"/>
          <a:stretch>
            <a:fillRect/>
          </a:stretch>
        </p:blipFill>
        <p:spPr>
          <a:xfrm>
            <a:off x="7596336" y="5805264"/>
            <a:ext cx="956320" cy="782444"/>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0"/>
            <a:ext cx="8767482" cy="584775"/>
          </a:xfrm>
          <a:prstGeom prst="rect">
            <a:avLst/>
          </a:prstGeom>
          <a:noFill/>
        </p:spPr>
        <p:txBody>
          <a:bodyPr wrap="square" rtlCol="0">
            <a:spAutoFit/>
          </a:bodyPr>
          <a:lstStyle/>
          <a:p>
            <a:pPr algn="ctr"/>
            <a:r>
              <a:rPr lang="ru-RU" sz="3200" b="1" spc="300" dirty="0" smtClean="0">
                <a:solidFill>
                  <a:schemeClr val="tx2">
                    <a:lumMod val="20000"/>
                    <a:lumOff val="80000"/>
                  </a:schemeClr>
                </a:solidFill>
              </a:rPr>
              <a:t>КОСМОДРОМ БАЙКОНУР</a:t>
            </a:r>
            <a:endParaRPr lang="ru-RU" sz="3200" b="1" spc="300" dirty="0">
              <a:solidFill>
                <a:schemeClr val="tx2">
                  <a:lumMod val="20000"/>
                  <a:lumOff val="80000"/>
                </a:schemeClr>
              </a:solidFill>
            </a:endParaRPr>
          </a:p>
        </p:txBody>
      </p:sp>
      <p:pic>
        <p:nvPicPr>
          <p:cNvPr id="1536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5992472"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669" y="2924944"/>
            <a:ext cx="5550331" cy="3933057"/>
          </a:xfrm>
          <a:prstGeom prst="roundRect">
            <a:avLst>
              <a:gd name="adj" fmla="val 16667"/>
            </a:avLst>
          </a:prstGeom>
          <a:ln>
            <a:noFill/>
          </a:ln>
          <a:effectLst>
            <a:outerShdw blurRad="76200" dist="38100" dir="7800000" algn="tl" rotWithShape="0">
              <a:srgbClr val="000000">
                <a:alpha val="40000"/>
              </a:srgbClr>
            </a:outerShdw>
            <a:softEdge rad="1270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588831"/>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2520280"/>
          </a:xfrm>
        </p:spPr>
        <p:txBody>
          <a:bodyPr>
            <a:noAutofit/>
          </a:bodyPr>
          <a:lstStyle/>
          <a:p>
            <a:r>
              <a:rPr lang="ru-RU" sz="2400" b="1" dirty="0" smtClean="0">
                <a:solidFill>
                  <a:schemeClr val="accent1">
                    <a:lumMod val="40000"/>
                    <a:lumOff val="60000"/>
                  </a:schemeClr>
                </a:solidFill>
                <a:latin typeface="+mn-lt"/>
              </a:rPr>
              <a:t>В момент касания земли Гагарина в кабине корабля уже не было. На высоте 7 км в соответствии с планом полёта Гагарин катапультировался, после чего капсула и космонавт стали спускаться на парашютах раздельно. Из-за сбоя в системе торможения спускаемый аппарат с Гагариным приземлился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не в запланированной области в 110 км от Сталинграда,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а в Саратовской области, неподалёку от Энгельса в районе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села </a:t>
            </a:r>
            <a:r>
              <a:rPr lang="ru-RU" sz="2400" b="1" dirty="0" err="1" smtClean="0">
                <a:solidFill>
                  <a:schemeClr val="accent1">
                    <a:lumMod val="40000"/>
                    <a:lumOff val="60000"/>
                  </a:schemeClr>
                </a:solidFill>
                <a:latin typeface="+mn-lt"/>
              </a:rPr>
              <a:t>Смеловка</a:t>
            </a:r>
            <a:r>
              <a:rPr lang="ru-RU" sz="2400" b="1" dirty="0" smtClean="0">
                <a:solidFill>
                  <a:schemeClr val="accent1">
                    <a:lumMod val="40000"/>
                    <a:lumOff val="60000"/>
                  </a:schemeClr>
                </a:solidFill>
                <a:latin typeface="+mn-lt"/>
              </a:rPr>
              <a:t>.</a:t>
            </a:r>
            <a:endParaRPr lang="ru-RU" sz="2400" b="1" dirty="0">
              <a:solidFill>
                <a:schemeClr val="accent1">
                  <a:lumMod val="40000"/>
                  <a:lumOff val="60000"/>
                </a:schemeClr>
              </a:solidFill>
              <a:latin typeface="+mn-lt"/>
            </a:endParaRPr>
          </a:p>
        </p:txBody>
      </p:sp>
      <p:pic>
        <p:nvPicPr>
          <p:cNvPr id="12290" name="Picture 2" descr="http://ut-images.s3.amazonaws.com/wp-content/uploads/2011/04/vostok-1_rollout.jpg"/>
          <p:cNvPicPr>
            <a:picLocks noChangeAspect="1" noChangeArrowheads="1"/>
          </p:cNvPicPr>
          <p:nvPr/>
        </p:nvPicPr>
        <p:blipFill>
          <a:blip r:embed="rId2" cstate="print"/>
          <a:srcRect t="8407"/>
          <a:stretch>
            <a:fillRect/>
          </a:stretch>
        </p:blipFill>
        <p:spPr bwMode="auto">
          <a:xfrm>
            <a:off x="0" y="2924944"/>
            <a:ext cx="6493288" cy="3933055"/>
          </a:xfrm>
          <a:prstGeom prst="rect">
            <a:avLst/>
          </a:prstGeom>
          <a:noFill/>
          <a:effectLst>
            <a:softEdge rad="127000"/>
          </a:effectLst>
        </p:spPr>
      </p:pic>
      <p:pic>
        <p:nvPicPr>
          <p:cNvPr id="12292" name="Picture 4" descr="http://www.nasa.gov/images/content/66761main_ex10_launch_full.jpg"/>
          <p:cNvPicPr>
            <a:picLocks noChangeAspect="1" noChangeArrowheads="1"/>
          </p:cNvPicPr>
          <p:nvPr/>
        </p:nvPicPr>
        <p:blipFill>
          <a:blip r:embed="rId3" cstate="print"/>
          <a:srcRect/>
          <a:stretch>
            <a:fillRect/>
          </a:stretch>
        </p:blipFill>
        <p:spPr bwMode="auto">
          <a:xfrm>
            <a:off x="6444208" y="2880574"/>
            <a:ext cx="2699792" cy="3977426"/>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04864"/>
          </a:xfrm>
        </p:spPr>
        <p:txBody>
          <a:bodyPr>
            <a:noAutofit/>
          </a:bodyPr>
          <a:lstStyle/>
          <a:p>
            <a:r>
              <a:rPr lang="ru-RU" sz="2400" b="1" dirty="0" smtClean="0">
                <a:solidFill>
                  <a:schemeClr val="accent1">
                    <a:lumMod val="40000"/>
                    <a:lumOff val="60000"/>
                  </a:schemeClr>
                </a:solidFill>
                <a:latin typeface="+mn-lt"/>
              </a:rPr>
              <a:t>На орбите Гагарин провёл простейшие эксперименты: пил, ел, делал записи карандашом. «Положив» карандаш рядом с собой, он случайно обнаружил, что тот моментально начал уплывать. </a:t>
            </a:r>
            <a:br>
              <a:rPr lang="ru-RU" sz="2400" b="1" dirty="0" smtClean="0">
                <a:solidFill>
                  <a:schemeClr val="accent1">
                    <a:lumMod val="40000"/>
                    <a:lumOff val="60000"/>
                  </a:schemeClr>
                </a:solidFill>
                <a:latin typeface="+mn-lt"/>
              </a:rPr>
            </a:br>
            <a:r>
              <a:rPr lang="ru-RU" sz="2400" b="1" dirty="0" smtClean="0">
                <a:solidFill>
                  <a:schemeClr val="accent1">
                    <a:lumMod val="40000"/>
                    <a:lumOff val="60000"/>
                  </a:schemeClr>
                </a:solidFill>
                <a:latin typeface="+mn-lt"/>
              </a:rPr>
              <a:t>Из этого Гагарин сделал вывод, что карандаши и прочие предметы в космосе лучше привязывать. Все свои ощущения и наблюдения он записывал на бортовой магнитофон.</a:t>
            </a:r>
            <a:endParaRPr lang="ru-RU" sz="2400" b="1" dirty="0">
              <a:solidFill>
                <a:schemeClr val="accent1">
                  <a:lumMod val="40000"/>
                  <a:lumOff val="60000"/>
                </a:schemeClr>
              </a:solidFill>
              <a:latin typeface="+mn-lt"/>
            </a:endParaRPr>
          </a:p>
        </p:txBody>
      </p:sp>
      <p:pic>
        <p:nvPicPr>
          <p:cNvPr id="9218" name="Picture 2" descr="C:\Users\poklaris\Desktop\Гагарин\iCA4X0ZJO.jpg"/>
          <p:cNvPicPr>
            <a:picLocks noGrp="1" noChangeAspect="1" noChangeArrowheads="1"/>
          </p:cNvPicPr>
          <p:nvPr>
            <p:ph idx="1"/>
          </p:nvPr>
        </p:nvPicPr>
        <p:blipFill>
          <a:blip r:embed="rId2" cstate="print"/>
          <a:srcRect/>
          <a:stretch>
            <a:fillRect/>
          </a:stretch>
        </p:blipFill>
        <p:spPr bwMode="auto">
          <a:xfrm>
            <a:off x="1619672" y="2084851"/>
            <a:ext cx="6136906" cy="4773149"/>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914400" y="0"/>
            <a:ext cx="7772400" cy="836712"/>
          </a:xfrm>
        </p:spPr>
        <p:txBody>
          <a:bodyPr>
            <a:noAutofit/>
          </a:bodyPr>
          <a:lstStyle/>
          <a:p>
            <a:pPr algn="ctr"/>
            <a:r>
              <a:rPr lang="ru-RU" sz="2800" b="1" dirty="0" smtClean="0">
                <a:solidFill>
                  <a:schemeClr val="accent1">
                    <a:lumMod val="40000"/>
                    <a:lumOff val="60000"/>
                  </a:schemeClr>
                </a:solidFill>
              </a:rPr>
              <a:t>Восток-1, капсула после приземления</a:t>
            </a:r>
            <a:br>
              <a:rPr lang="ru-RU" sz="2800" b="1" dirty="0" smtClean="0">
                <a:solidFill>
                  <a:schemeClr val="accent1">
                    <a:lumMod val="40000"/>
                    <a:lumOff val="60000"/>
                  </a:schemeClr>
                </a:solidFill>
              </a:rPr>
            </a:br>
            <a:endParaRPr lang="ru-RU" sz="2800" b="1" dirty="0">
              <a:solidFill>
                <a:schemeClr val="accent1">
                  <a:lumMod val="40000"/>
                  <a:lumOff val="60000"/>
                </a:schemeClr>
              </a:solidFill>
            </a:endParaRPr>
          </a:p>
        </p:txBody>
      </p:sp>
      <p:sp>
        <p:nvSpPr>
          <p:cNvPr id="7" name="Содержимое 6"/>
          <p:cNvSpPr>
            <a:spLocks noGrp="1"/>
          </p:cNvSpPr>
          <p:nvPr>
            <p:ph idx="1"/>
          </p:nvPr>
        </p:nvSpPr>
        <p:spPr>
          <a:xfrm>
            <a:off x="1979712" y="2564904"/>
            <a:ext cx="5400600" cy="3312368"/>
          </a:xfrm>
        </p:spPr>
        <p:txBody>
          <a:bodyPr/>
          <a:lstStyle/>
          <a:p>
            <a:endParaRPr lang="ru-RU" dirty="0"/>
          </a:p>
        </p:txBody>
      </p:sp>
      <p:pic>
        <p:nvPicPr>
          <p:cNvPr id="10242" name="Picture 2" descr="C:\Users\poklaris\Desktop\Гагарин\S625067-Vostok_1_spacecraft_after_landing_1961-SPL.jpg"/>
          <p:cNvPicPr>
            <a:picLocks noChangeAspect="1" noChangeArrowheads="1"/>
          </p:cNvPicPr>
          <p:nvPr/>
        </p:nvPicPr>
        <p:blipFill>
          <a:blip r:embed="rId2" cstate="print"/>
          <a:srcRect/>
          <a:stretch>
            <a:fillRect/>
          </a:stretch>
        </p:blipFill>
        <p:spPr bwMode="auto">
          <a:xfrm>
            <a:off x="0" y="404664"/>
            <a:ext cx="9143999" cy="6264696"/>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4211960" y="0"/>
            <a:ext cx="493204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smtClean="0">
                <a:solidFill>
                  <a:schemeClr val="accent1">
                    <a:lumMod val="40000"/>
                    <a:lumOff val="60000"/>
                  </a:schemeClr>
                </a:solidFill>
                <a:latin typeface="+mn-lt"/>
              </a:rPr>
              <a:t>В 1903 году </a:t>
            </a:r>
            <a:r>
              <a:rPr lang="ru-RU" altLang="ru-RU" sz="2400" b="1" dirty="0">
                <a:solidFill>
                  <a:schemeClr val="accent1">
                    <a:lumMod val="40000"/>
                    <a:lumOff val="60000"/>
                  </a:schemeClr>
                </a:solidFill>
                <a:latin typeface="+mn-lt"/>
              </a:rPr>
              <a:t>в одном из русских журналов появилась статья «Исследование мировых пространств реактивными приборами». Его автором был учитель из Калуги </a:t>
            </a:r>
            <a:r>
              <a:rPr lang="ru-RU" altLang="ru-RU" sz="2400" b="1" dirty="0" smtClean="0">
                <a:solidFill>
                  <a:schemeClr val="accent1">
                    <a:lumMod val="40000"/>
                    <a:lumOff val="60000"/>
                  </a:schemeClr>
                </a:solidFill>
                <a:latin typeface="+mn-lt"/>
              </a:rPr>
              <a:t>Константин Эдуардович Циолковский. Он </a:t>
            </a:r>
            <a:r>
              <a:rPr lang="ru-RU" altLang="ru-RU" sz="2400" b="1" dirty="0">
                <a:solidFill>
                  <a:schemeClr val="accent1">
                    <a:lumMod val="40000"/>
                    <a:lumOff val="60000"/>
                  </a:schemeClr>
                </a:solidFill>
                <a:latin typeface="+mn-lt"/>
              </a:rPr>
              <a:t>впервые обосновал возможности межпланетных полетов с помощью ракеты. В </a:t>
            </a:r>
            <a:r>
              <a:rPr lang="ru-RU" altLang="ru-RU" sz="2400" b="1" dirty="0" smtClean="0">
                <a:solidFill>
                  <a:schemeClr val="accent1">
                    <a:lumMod val="40000"/>
                    <a:lumOff val="60000"/>
                  </a:schemeClr>
                </a:solidFill>
                <a:latin typeface="+mn-lt"/>
              </a:rPr>
              <a:t>1929 году он издал </a:t>
            </a:r>
            <a:r>
              <a:rPr lang="ru-RU" altLang="ru-RU" sz="2400" b="1" dirty="0">
                <a:solidFill>
                  <a:schemeClr val="accent1">
                    <a:lumMod val="40000"/>
                    <a:lumOff val="60000"/>
                  </a:schemeClr>
                </a:solidFill>
                <a:latin typeface="+mn-lt"/>
              </a:rPr>
              <a:t>свою книгу «Завоевание межпланетных </a:t>
            </a:r>
            <a:r>
              <a:rPr lang="ru-RU" altLang="ru-RU" sz="2400" b="1" dirty="0" smtClean="0">
                <a:solidFill>
                  <a:schemeClr val="accent1">
                    <a:lumMod val="40000"/>
                    <a:lumOff val="60000"/>
                  </a:schemeClr>
                </a:solidFill>
                <a:latin typeface="+mn-lt"/>
              </a:rPr>
              <a:t>пространств». В </a:t>
            </a:r>
            <a:r>
              <a:rPr lang="ru-RU" altLang="ru-RU" sz="2400" b="1" dirty="0">
                <a:solidFill>
                  <a:schemeClr val="accent1">
                    <a:lumMod val="40000"/>
                    <a:lumOff val="60000"/>
                  </a:schemeClr>
                </a:solidFill>
                <a:latin typeface="+mn-lt"/>
              </a:rPr>
              <a:t>работе изобретатель разрабатывал теорию межпланетного полета с заправкой кораблей на искусственных спутниках планет, предполагал интересную схему полета на Луну.</a:t>
            </a:r>
          </a:p>
        </p:txBody>
      </p:sp>
      <p:pic>
        <p:nvPicPr>
          <p:cNvPr id="1028" name="Picture 4" descr="&amp;TScy;&amp;icy;&amp;ocy;&amp;lcy;&amp;kcy;&amp;ocy;&amp;vcy;&amp;scy;&amp;kcy;&amp;icy;&amp;jcy; &amp;zcy;&amp;acy; &amp;rcy;&amp;acy;&amp;bcy;&amp;ocy;&amp;tcy;&amp;ocy;&amp;jc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4458"/>
            <a:ext cx="4427984" cy="65769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02082"/>
      </p:ext>
    </p:extLst>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2536" y="0"/>
            <a:ext cx="9396536" cy="1484784"/>
          </a:xfrm>
          <a:prstGeom prst="rect">
            <a:avLst/>
          </a:prstGeom>
          <a:noFill/>
          <a:ln w="9525">
            <a:noFill/>
            <a:miter lim="800000"/>
            <a:headEnd/>
            <a:tailEnd/>
          </a:ln>
        </p:spPr>
        <p:txBody>
          <a:bodyPr/>
          <a:lstStyle/>
          <a:p>
            <a:pPr marL="342900" indent="-342900" algn="ctr" eaLnBrk="0" hangingPunct="0">
              <a:spcBef>
                <a:spcPct val="20000"/>
              </a:spcBef>
              <a:buClr>
                <a:schemeClr val="tx2"/>
              </a:buClr>
              <a:buSzPts val="2100"/>
            </a:pPr>
            <a:r>
              <a:rPr lang="ru-RU" sz="3000" b="1" dirty="0">
                <a:solidFill>
                  <a:schemeClr val="accent1">
                    <a:lumMod val="40000"/>
                    <a:lumOff val="60000"/>
                  </a:schemeClr>
                </a:solidFill>
              </a:rPr>
              <a:t>   </a:t>
            </a:r>
            <a:r>
              <a:rPr lang="ru-RU" sz="3000" b="1" dirty="0" smtClean="0">
                <a:solidFill>
                  <a:schemeClr val="accent1">
                    <a:lumMod val="40000"/>
                    <a:lumOff val="60000"/>
                  </a:schemeClr>
                </a:solidFill>
              </a:rPr>
              <a:t> </a:t>
            </a:r>
            <a:r>
              <a:rPr lang="ru-RU" sz="2400" b="1" dirty="0" smtClean="0">
                <a:solidFill>
                  <a:schemeClr val="accent1">
                    <a:lumMod val="40000"/>
                    <a:lumOff val="60000"/>
                  </a:schemeClr>
                </a:solidFill>
              </a:rPr>
              <a:t>Первоначально</a:t>
            </a:r>
            <a:r>
              <a:rPr lang="ru-RU" sz="2400" b="1" dirty="0">
                <a:solidFill>
                  <a:schemeClr val="accent1">
                    <a:lumMod val="40000"/>
                    <a:lumOff val="60000"/>
                  </a:schemeClr>
                </a:solidFill>
              </a:rPr>
              <a:t>, никто не планировал грандиозной встречи Гагарина в Москве. Все решил в последний момент Никита Хрущёв. Огромная толпа приветствовала первого космонавта. </a:t>
            </a:r>
          </a:p>
        </p:txBody>
      </p:sp>
      <p:pic>
        <p:nvPicPr>
          <p:cNvPr id="3" name="Picture 2" descr="C:\Users\poklaris\Desktop\Гагарин\e6d1601f9123.jpg"/>
          <p:cNvPicPr>
            <a:picLocks noChangeAspect="1" noChangeArrowheads="1"/>
          </p:cNvPicPr>
          <p:nvPr/>
        </p:nvPicPr>
        <p:blipFill>
          <a:blip r:embed="rId2" cstate="print"/>
          <a:srcRect/>
          <a:stretch>
            <a:fillRect/>
          </a:stretch>
        </p:blipFill>
        <p:spPr bwMode="auto">
          <a:xfrm>
            <a:off x="107504" y="1268760"/>
            <a:ext cx="8928992" cy="5589241"/>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a:bodyPr>
          <a:lstStyle/>
          <a:p>
            <a:r>
              <a:rPr lang="ru-RU" sz="2400" b="1" dirty="0" smtClean="0">
                <a:solidFill>
                  <a:schemeClr val="accent1">
                    <a:lumMod val="40000"/>
                    <a:lumOff val="60000"/>
                  </a:schemeClr>
                </a:solidFill>
              </a:rPr>
              <a:t>Гагарин стоял во весь рост в открытой машине и приветствовал всех. Кругом слышались поздравления. Никита Хрущёв </a:t>
            </a:r>
            <a:br>
              <a:rPr lang="ru-RU" sz="2400" b="1" dirty="0" smtClean="0">
                <a:solidFill>
                  <a:schemeClr val="accent1">
                    <a:lumMod val="40000"/>
                    <a:lumOff val="60000"/>
                  </a:schemeClr>
                </a:solidFill>
              </a:rPr>
            </a:br>
            <a:r>
              <a:rPr lang="ru-RU" sz="2400" b="1" dirty="0" smtClean="0">
                <a:solidFill>
                  <a:schemeClr val="accent1">
                    <a:lumMod val="40000"/>
                    <a:lumOff val="60000"/>
                  </a:schemeClr>
                </a:solidFill>
              </a:rPr>
              <a:t>на Красной площади вручил Гагарину Золотую звезду </a:t>
            </a:r>
            <a:br>
              <a:rPr lang="ru-RU" sz="2400" b="1" dirty="0" smtClean="0">
                <a:solidFill>
                  <a:schemeClr val="accent1">
                    <a:lumMod val="40000"/>
                    <a:lumOff val="60000"/>
                  </a:schemeClr>
                </a:solidFill>
              </a:rPr>
            </a:br>
            <a:r>
              <a:rPr lang="ru-RU" sz="2400" b="1" dirty="0" smtClean="0">
                <a:solidFill>
                  <a:schemeClr val="accent1">
                    <a:lumMod val="40000"/>
                    <a:lumOff val="60000"/>
                  </a:schemeClr>
                </a:solidFill>
              </a:rPr>
              <a:t>«Героя советского Союза».</a:t>
            </a:r>
            <a:endParaRPr lang="ru-RU" sz="2400" dirty="0"/>
          </a:p>
        </p:txBody>
      </p:sp>
      <p:pic>
        <p:nvPicPr>
          <p:cNvPr id="8194" name="Picture 2" descr="http://s019.radikal.ru/i621/1211/ed/da686c6c903c.jpg"/>
          <p:cNvPicPr>
            <a:picLocks noChangeAspect="1" noChangeArrowheads="1"/>
          </p:cNvPicPr>
          <p:nvPr/>
        </p:nvPicPr>
        <p:blipFill>
          <a:blip r:embed="rId2" cstate="print"/>
          <a:srcRect t="2511"/>
          <a:stretch>
            <a:fillRect/>
          </a:stretch>
        </p:blipFill>
        <p:spPr bwMode="auto">
          <a:xfrm>
            <a:off x="251520" y="1556792"/>
            <a:ext cx="8568952" cy="5301208"/>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111\Рабочий стол\Новая папка\1242796584_016.jpg"/>
          <p:cNvPicPr>
            <a:picLocks noChangeAspect="1" noChangeArrowheads="1"/>
          </p:cNvPicPr>
          <p:nvPr/>
        </p:nvPicPr>
        <p:blipFill>
          <a:blip r:embed="rId2" cstate="print"/>
          <a:srcRect/>
          <a:stretch>
            <a:fillRect/>
          </a:stretch>
        </p:blipFill>
        <p:spPr bwMode="auto">
          <a:xfrm>
            <a:off x="5004048" y="749531"/>
            <a:ext cx="4139952" cy="6108470"/>
          </a:xfrm>
          <a:prstGeom prst="rect">
            <a:avLst/>
          </a:prstGeom>
          <a:noFill/>
          <a:ln w="9525">
            <a:noFill/>
            <a:miter lim="800000"/>
            <a:headEnd/>
            <a:tailEnd/>
          </a:ln>
          <a:effectLst>
            <a:softEdge rad="127000"/>
          </a:effectLst>
        </p:spPr>
      </p:pic>
      <p:sp>
        <p:nvSpPr>
          <p:cNvPr id="4" name="Прямоугольник 3"/>
          <p:cNvSpPr/>
          <p:nvPr/>
        </p:nvSpPr>
        <p:spPr>
          <a:xfrm>
            <a:off x="1" y="692696"/>
            <a:ext cx="5148063" cy="2308324"/>
          </a:xfrm>
          <a:prstGeom prst="rect">
            <a:avLst/>
          </a:prstGeom>
        </p:spPr>
        <p:txBody>
          <a:bodyPr wrap="square">
            <a:spAutoFit/>
          </a:bodyPr>
          <a:lstStyle/>
          <a:p>
            <a:pPr algn="ctr"/>
            <a:r>
              <a:rPr lang="ru-RU" sz="2400" b="1" dirty="0" smtClean="0">
                <a:solidFill>
                  <a:schemeClr val="tx2">
                    <a:lumMod val="20000"/>
                    <a:lumOff val="80000"/>
                  </a:schemeClr>
                </a:solidFill>
              </a:rPr>
              <a:t>Гордость за страну переполняла  каждого советского человека.  </a:t>
            </a:r>
          </a:p>
          <a:p>
            <a:pPr algn="ctr"/>
            <a:r>
              <a:rPr lang="ru-RU" sz="2400" b="1" dirty="0" smtClean="0">
                <a:solidFill>
                  <a:schemeClr val="tx2">
                    <a:lumMod val="20000"/>
                    <a:lumOff val="80000"/>
                  </a:schemeClr>
                </a:solidFill>
              </a:rPr>
              <a:t>Эти чувства были близки радости Великой победы. Простой парень из российской глубинки открыл космос для  людей всей Земли.</a:t>
            </a:r>
            <a:endParaRPr lang="ru-RU" sz="2400" b="1" dirty="0">
              <a:solidFill>
                <a:schemeClr val="tx2">
                  <a:lumMod val="20000"/>
                  <a:lumOff val="80000"/>
                </a:schemeClr>
              </a:solidFill>
            </a:endParaRPr>
          </a:p>
        </p:txBody>
      </p:sp>
      <p:sp>
        <p:nvSpPr>
          <p:cNvPr id="6" name="Прямоугольник 5"/>
          <p:cNvSpPr/>
          <p:nvPr/>
        </p:nvSpPr>
        <p:spPr>
          <a:xfrm>
            <a:off x="-180528" y="1"/>
            <a:ext cx="9577064" cy="584775"/>
          </a:xfrm>
          <a:prstGeom prst="rect">
            <a:avLst/>
          </a:prstGeom>
        </p:spPr>
        <p:txBody>
          <a:bodyPr wrap="square">
            <a:spAutoFit/>
          </a:bodyPr>
          <a:lstStyle/>
          <a:p>
            <a:r>
              <a:rPr lang="ru-RU" sz="3200" b="1" dirty="0" smtClean="0">
                <a:solidFill>
                  <a:schemeClr val="tx2">
                    <a:lumMod val="20000"/>
                    <a:lumOff val="80000"/>
                  </a:schemeClr>
                </a:solidFill>
              </a:rPr>
              <a:t>  И Юрий Гагарин стал поистине народным героем!</a:t>
            </a:r>
            <a:r>
              <a:rPr lang="ru-RU" sz="3200" b="1" dirty="0" smtClean="0">
                <a:solidFill>
                  <a:schemeClr val="accent1">
                    <a:lumMod val="40000"/>
                    <a:lumOff val="60000"/>
                  </a:schemeClr>
                </a:solidFill>
              </a:rPr>
              <a:t> </a:t>
            </a:r>
            <a:endParaRPr lang="ru-RU" sz="3200" dirty="0"/>
          </a:p>
        </p:txBody>
      </p:sp>
      <p:pic>
        <p:nvPicPr>
          <p:cNvPr id="34818" name="Picture 2" descr="http://i2.imageban.ru/out/2015/04/11/effdba8b8f59fe4a5b506260950eb009.jpg"/>
          <p:cNvPicPr>
            <a:picLocks noChangeAspect="1" noChangeArrowheads="1"/>
          </p:cNvPicPr>
          <p:nvPr/>
        </p:nvPicPr>
        <p:blipFill>
          <a:blip r:embed="rId3" cstate="print"/>
          <a:srcRect/>
          <a:stretch>
            <a:fillRect/>
          </a:stretch>
        </p:blipFill>
        <p:spPr bwMode="auto">
          <a:xfrm>
            <a:off x="0" y="3212976"/>
            <a:ext cx="5148064" cy="3645024"/>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483768" y="1556792"/>
            <a:ext cx="4680520" cy="4248472"/>
          </a:xfrm>
        </p:spPr>
        <p:txBody>
          <a:bodyPr/>
          <a:lstStyle/>
          <a:p>
            <a:endParaRPr lang="ru-RU" dirty="0"/>
          </a:p>
        </p:txBody>
      </p:sp>
      <p:pic>
        <p:nvPicPr>
          <p:cNvPr id="33794" name="Picture 2" descr="http://yurga.frant.me/files/images/ab/fd/7b4b9f5002bb1ef685a3fcc422e933c9.jpg"/>
          <p:cNvPicPr>
            <a:picLocks noChangeAspect="1" noChangeArrowheads="1"/>
          </p:cNvPicPr>
          <p:nvPr/>
        </p:nvPicPr>
        <p:blipFill>
          <a:blip r:embed="rId2" cstate="print">
            <a:lum bright="-10000" contrast="20000"/>
          </a:blip>
          <a:srcRect l="3500" t="4293" r="7830" b="4133"/>
          <a:stretch>
            <a:fillRect/>
          </a:stretch>
        </p:blipFill>
        <p:spPr bwMode="auto">
          <a:xfrm>
            <a:off x="101878" y="188640"/>
            <a:ext cx="8934617" cy="648072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Documents and Settings\111\Рабочий стол\Новая папка\159650864.jpg"/>
          <p:cNvPicPr>
            <a:picLocks noChangeAspect="1" noChangeArrowheads="1"/>
          </p:cNvPicPr>
          <p:nvPr/>
        </p:nvPicPr>
        <p:blipFill>
          <a:blip r:embed="rId2" cstate="print"/>
          <a:srcRect/>
          <a:stretch>
            <a:fillRect/>
          </a:stretch>
        </p:blipFill>
        <p:spPr bwMode="auto">
          <a:xfrm>
            <a:off x="-2532" y="0"/>
            <a:ext cx="9097557" cy="5301208"/>
          </a:xfrm>
          <a:prstGeom prst="rect">
            <a:avLst/>
          </a:prstGeom>
          <a:noFill/>
          <a:ln w="9525">
            <a:noFill/>
            <a:miter lim="800000"/>
            <a:headEnd/>
            <a:tailEnd/>
          </a:ln>
          <a:effectLst>
            <a:softEdge rad="127000"/>
          </a:effectLst>
        </p:spPr>
      </p:pic>
      <p:sp>
        <p:nvSpPr>
          <p:cNvPr id="3" name="Прямоугольник 2"/>
          <p:cNvSpPr/>
          <p:nvPr/>
        </p:nvSpPr>
        <p:spPr>
          <a:xfrm>
            <a:off x="-252536" y="5661248"/>
            <a:ext cx="9649071" cy="1077218"/>
          </a:xfrm>
          <a:prstGeom prst="rect">
            <a:avLst/>
          </a:prstGeom>
        </p:spPr>
        <p:txBody>
          <a:bodyPr wrap="square">
            <a:spAutoFit/>
          </a:bodyPr>
          <a:lstStyle/>
          <a:p>
            <a:pPr algn="ctr"/>
            <a:r>
              <a:rPr lang="ru-RU" sz="3200" b="1" dirty="0" smtClean="0">
                <a:solidFill>
                  <a:schemeClr val="tx2">
                    <a:lumMod val="20000"/>
                    <a:lumOff val="80000"/>
                  </a:schemeClr>
                </a:solidFill>
              </a:rPr>
              <a:t>Знаменитая  </a:t>
            </a:r>
            <a:r>
              <a:rPr lang="ru-RU" sz="3200" b="1" dirty="0" err="1" smtClean="0">
                <a:solidFill>
                  <a:schemeClr val="tx2">
                    <a:lumMod val="20000"/>
                    <a:lumOff val="80000"/>
                  </a:schemeClr>
                </a:solidFill>
              </a:rPr>
              <a:t>Гагаринская</a:t>
            </a:r>
            <a:r>
              <a:rPr lang="ru-RU" sz="3200" b="1" dirty="0" smtClean="0">
                <a:solidFill>
                  <a:schemeClr val="tx2">
                    <a:lumMod val="20000"/>
                    <a:lumOff val="80000"/>
                  </a:schemeClr>
                </a:solidFill>
              </a:rPr>
              <a:t>  улыбка   стала   известна </a:t>
            </a:r>
          </a:p>
          <a:p>
            <a:pPr algn="ctr"/>
            <a:r>
              <a:rPr lang="ru-RU" sz="3200" b="1" dirty="0" smtClean="0">
                <a:solidFill>
                  <a:schemeClr val="tx2">
                    <a:lumMod val="20000"/>
                    <a:lumOff val="80000"/>
                  </a:schemeClr>
                </a:solidFill>
              </a:rPr>
              <a:t>каждому  человеку  планеты!  </a:t>
            </a:r>
            <a:endParaRPr lang="ru-RU" sz="3200" dirty="0"/>
          </a:p>
        </p:txBody>
      </p:sp>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 y="476672"/>
            <a:ext cx="9144000" cy="360040"/>
          </a:xfrm>
        </p:spPr>
        <p:txBody>
          <a:bodyPr>
            <a:noAutofit/>
          </a:bodyPr>
          <a:lstStyle/>
          <a:p>
            <a:pPr algn="l" eaLnBrk="1" hangingPunct="1"/>
            <a:r>
              <a:rPr lang="ru-RU" sz="2800" b="1" dirty="0" smtClean="0">
                <a:solidFill>
                  <a:schemeClr val="accent1">
                    <a:lumMod val="40000"/>
                    <a:lumOff val="60000"/>
                  </a:schemeClr>
                </a:solidFill>
                <a:effectLst/>
              </a:rPr>
              <a:t>Юрий Он стал почетным гражданином </a:t>
            </a:r>
            <a:r>
              <a:rPr lang="ru-RU" sz="2800" b="1" dirty="0" smtClean="0">
                <a:solidFill>
                  <a:schemeClr val="accent1">
                    <a:lumMod val="40000"/>
                    <a:lumOff val="60000"/>
                  </a:schemeClr>
                </a:solidFill>
              </a:rPr>
              <a:t>20-ти</a:t>
            </a:r>
            <a:r>
              <a:rPr lang="ru-RU" sz="2800" b="1" dirty="0" smtClean="0">
                <a:solidFill>
                  <a:schemeClr val="accent1">
                    <a:lumMod val="40000"/>
                    <a:lumOff val="60000"/>
                  </a:schemeClr>
                </a:solidFill>
                <a:effectLst/>
              </a:rPr>
              <a:t> городов </a:t>
            </a:r>
            <a:br>
              <a:rPr lang="ru-RU" sz="2800" b="1" dirty="0" smtClean="0">
                <a:solidFill>
                  <a:schemeClr val="accent1">
                    <a:lumMod val="40000"/>
                    <a:lumOff val="60000"/>
                  </a:schemeClr>
                </a:solidFill>
                <a:effectLst/>
              </a:rPr>
            </a:br>
            <a:r>
              <a:rPr lang="ru-RU" sz="2800" b="1" dirty="0" smtClean="0">
                <a:solidFill>
                  <a:schemeClr val="accent1">
                    <a:lumMod val="40000"/>
                    <a:lumOff val="60000"/>
                  </a:schemeClr>
                </a:solidFill>
              </a:rPr>
              <a:t> </a:t>
            </a:r>
            <a:r>
              <a:rPr lang="ru-RU" sz="2800" b="1" dirty="0" smtClean="0">
                <a:solidFill>
                  <a:schemeClr val="accent1">
                    <a:lumMod val="40000"/>
                    <a:lumOff val="60000"/>
                  </a:schemeClr>
                </a:solidFill>
                <a:effectLst/>
              </a:rPr>
              <a:t>в разных странах мира.</a:t>
            </a:r>
            <a:r>
              <a:rPr lang="ru-RU" sz="2400" b="1" dirty="0" smtClean="0">
                <a:solidFill>
                  <a:schemeClr val="accent1">
                    <a:lumMod val="40000"/>
                    <a:lumOff val="60000"/>
                  </a:schemeClr>
                </a:solidFill>
                <a:effectLst/>
              </a:rPr>
              <a:t/>
            </a:r>
            <a:br>
              <a:rPr lang="ru-RU" sz="2400" b="1" dirty="0" smtClean="0">
                <a:solidFill>
                  <a:schemeClr val="accent1">
                    <a:lumMod val="40000"/>
                    <a:lumOff val="60000"/>
                  </a:schemeClr>
                </a:solidFill>
                <a:effectLst/>
              </a:rPr>
            </a:br>
            <a:endParaRPr lang="ru-RU" sz="2400" b="1" dirty="0" smtClean="0">
              <a:solidFill>
                <a:schemeClr val="accent1">
                  <a:lumMod val="40000"/>
                  <a:lumOff val="60000"/>
                </a:schemeClr>
              </a:solidFill>
              <a:effectLst/>
            </a:endParaRPr>
          </a:p>
        </p:txBody>
      </p:sp>
      <p:pic>
        <p:nvPicPr>
          <p:cNvPr id="83970" name="Picture 2" descr="http://fs1.ppt4web.ru/images/2692/51918/640/img21.jpg"/>
          <p:cNvPicPr>
            <a:picLocks noChangeAspect="1" noChangeArrowheads="1"/>
          </p:cNvPicPr>
          <p:nvPr/>
        </p:nvPicPr>
        <p:blipFill>
          <a:blip r:embed="rId2" cstate="print">
            <a:lum bright="10000" contrast="10000"/>
          </a:blip>
          <a:srcRect b="29326"/>
          <a:stretch>
            <a:fillRect/>
          </a:stretch>
        </p:blipFill>
        <p:spPr bwMode="auto">
          <a:xfrm>
            <a:off x="22145" y="764704"/>
            <a:ext cx="9101907" cy="6093296"/>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692696"/>
          </a:xfrm>
        </p:spPr>
        <p:txBody>
          <a:bodyPr/>
          <a:lstStyle/>
          <a:p>
            <a:pPr algn="ctr"/>
            <a:r>
              <a:rPr lang="ru-RU" sz="2400" b="1" dirty="0" smtClean="0">
                <a:solidFill>
                  <a:schemeClr val="accent1">
                    <a:lumMod val="40000"/>
                    <a:lumOff val="60000"/>
                  </a:schemeClr>
                </a:solidFill>
                <a:latin typeface="+mn-lt"/>
              </a:rPr>
              <a:t>Записка Юрия Гагарина, написанная после полета вокруг Земли.</a:t>
            </a:r>
            <a:endParaRPr lang="ru-RU" sz="2400" dirty="0">
              <a:solidFill>
                <a:schemeClr val="accent1">
                  <a:lumMod val="40000"/>
                  <a:lumOff val="60000"/>
                </a:schemeClr>
              </a:solidFill>
              <a:latin typeface="+mn-lt"/>
            </a:endParaRPr>
          </a:p>
        </p:txBody>
      </p:sp>
      <p:pic>
        <p:nvPicPr>
          <p:cNvPr id="6" name="Picture 2" descr="67"/>
          <p:cNvPicPr>
            <a:picLocks noGrp="1" noChangeAspect="1" noChangeArrowheads="1"/>
          </p:cNvPicPr>
          <p:nvPr>
            <p:ph idx="1"/>
          </p:nvPr>
        </p:nvPicPr>
        <p:blipFill>
          <a:blip r:embed="rId2" cstate="print"/>
          <a:srcRect/>
          <a:stretch>
            <a:fillRect/>
          </a:stretch>
        </p:blipFill>
        <p:spPr bwMode="auto">
          <a:xfrm>
            <a:off x="0" y="764704"/>
            <a:ext cx="9143999" cy="6093295"/>
          </a:xfrm>
          <a:prstGeom prst="rect">
            <a:avLst/>
          </a:prstGeom>
          <a:noFill/>
          <a:ln w="9525">
            <a:noFill/>
            <a:miter lim="800000"/>
            <a:headEnd/>
            <a:tailEnd/>
          </a:ln>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 y="260647"/>
            <a:ext cx="3851919" cy="2664297"/>
          </a:xfrm>
          <a:prstGeom prst="rect">
            <a:avLst/>
          </a:prstGeom>
          <a:noFill/>
          <a:ln w="9525">
            <a:noFill/>
            <a:miter lim="800000"/>
            <a:headEnd/>
            <a:tailEnd/>
          </a:ln>
        </p:spPr>
        <p:txBody>
          <a:bodyPr/>
          <a:lstStyle/>
          <a:p>
            <a:pPr marL="342900" indent="-342900" algn="ctr" eaLnBrk="0" hangingPunct="0">
              <a:spcBef>
                <a:spcPct val="20000"/>
              </a:spcBef>
              <a:buClr>
                <a:schemeClr val="tx2"/>
              </a:buClr>
              <a:buSzPts val="1800"/>
            </a:pPr>
            <a:r>
              <a:rPr lang="ru-RU" sz="2600" b="1" dirty="0" smtClean="0">
                <a:solidFill>
                  <a:schemeClr val="accent1">
                    <a:lumMod val="40000"/>
                    <a:lumOff val="60000"/>
                  </a:schemeClr>
                </a:solidFill>
              </a:rPr>
              <a:t>    После </a:t>
            </a:r>
            <a:r>
              <a:rPr lang="ru-RU" sz="2600" b="1" dirty="0">
                <a:solidFill>
                  <a:schemeClr val="accent1">
                    <a:lumMod val="40000"/>
                    <a:lumOff val="60000"/>
                  </a:schemeClr>
                </a:solidFill>
              </a:rPr>
              <a:t>полета в космос Гагарин учился </a:t>
            </a:r>
            <a:endParaRPr lang="ru-RU" sz="2600" b="1" dirty="0" smtClean="0">
              <a:solidFill>
                <a:schemeClr val="accent1">
                  <a:lumMod val="40000"/>
                  <a:lumOff val="60000"/>
                </a:schemeClr>
              </a:solidFill>
            </a:endParaRPr>
          </a:p>
          <a:p>
            <a:pPr marL="342900" indent="-342900" algn="ctr" eaLnBrk="0" hangingPunct="0">
              <a:spcBef>
                <a:spcPct val="20000"/>
              </a:spcBef>
              <a:buClr>
                <a:schemeClr val="tx2"/>
              </a:buClr>
              <a:buSzPts val="1800"/>
            </a:pPr>
            <a:r>
              <a:rPr lang="ru-RU" sz="2600" b="1" dirty="0" smtClean="0">
                <a:solidFill>
                  <a:schemeClr val="accent1">
                    <a:lumMod val="40000"/>
                    <a:lumOff val="60000"/>
                  </a:schemeClr>
                </a:solidFill>
              </a:rPr>
              <a:t>в </a:t>
            </a:r>
            <a:r>
              <a:rPr lang="ru-RU" sz="2600" b="1" dirty="0">
                <a:solidFill>
                  <a:schemeClr val="accent1">
                    <a:lumMod val="40000"/>
                    <a:lumOff val="60000"/>
                  </a:schemeClr>
                </a:solidFill>
              </a:rPr>
              <a:t>Военно-воздушной инженерной академии  </a:t>
            </a:r>
            <a:endParaRPr lang="ru-RU" sz="2600" b="1" dirty="0" smtClean="0">
              <a:solidFill>
                <a:schemeClr val="accent1">
                  <a:lumMod val="40000"/>
                  <a:lumOff val="60000"/>
                </a:schemeClr>
              </a:solidFill>
            </a:endParaRPr>
          </a:p>
          <a:p>
            <a:pPr marL="342900" indent="-342900" algn="ctr" eaLnBrk="0" hangingPunct="0">
              <a:spcBef>
                <a:spcPct val="20000"/>
              </a:spcBef>
              <a:buClr>
                <a:schemeClr val="tx2"/>
              </a:buClr>
              <a:buSzPts val="1800"/>
            </a:pPr>
            <a:r>
              <a:rPr lang="ru-RU" sz="2600" b="1" dirty="0" smtClean="0">
                <a:solidFill>
                  <a:schemeClr val="accent1">
                    <a:lumMod val="40000"/>
                    <a:lumOff val="60000"/>
                  </a:schemeClr>
                </a:solidFill>
              </a:rPr>
              <a:t>     им</a:t>
            </a:r>
            <a:r>
              <a:rPr lang="ru-RU" sz="2600" b="1" dirty="0">
                <a:solidFill>
                  <a:schemeClr val="accent1">
                    <a:lumMod val="40000"/>
                    <a:lumOff val="60000"/>
                  </a:schemeClr>
                </a:solidFill>
              </a:rPr>
              <a:t>. Н.Е.Жуковского </a:t>
            </a:r>
            <a:endParaRPr lang="ru-RU" sz="2600" b="1" dirty="0" smtClean="0">
              <a:solidFill>
                <a:schemeClr val="accent1">
                  <a:lumMod val="40000"/>
                  <a:lumOff val="60000"/>
                </a:schemeClr>
              </a:solidFill>
            </a:endParaRPr>
          </a:p>
          <a:p>
            <a:pPr marL="342900" indent="-342900" algn="ctr" eaLnBrk="0" hangingPunct="0">
              <a:spcBef>
                <a:spcPct val="20000"/>
              </a:spcBef>
              <a:buClr>
                <a:schemeClr val="tx2"/>
              </a:buClr>
              <a:buSzPts val="1800"/>
            </a:pPr>
            <a:r>
              <a:rPr lang="ru-RU" sz="2600" b="1" dirty="0" smtClean="0">
                <a:solidFill>
                  <a:schemeClr val="accent1">
                    <a:lumMod val="40000"/>
                    <a:lumOff val="60000"/>
                  </a:schemeClr>
                </a:solidFill>
              </a:rPr>
              <a:t>и </a:t>
            </a:r>
            <a:r>
              <a:rPr lang="ru-RU" sz="2600" b="1" dirty="0">
                <a:solidFill>
                  <a:schemeClr val="accent1">
                    <a:lumMod val="40000"/>
                    <a:lumOff val="60000"/>
                  </a:schemeClr>
                </a:solidFill>
              </a:rPr>
              <a:t>поэтому некоторое время не имел летной практики</a:t>
            </a:r>
            <a:r>
              <a:rPr lang="ru-RU" sz="2600" b="1" dirty="0" smtClean="0">
                <a:solidFill>
                  <a:schemeClr val="accent1">
                    <a:lumMod val="40000"/>
                    <a:lumOff val="60000"/>
                  </a:schemeClr>
                </a:solidFill>
              </a:rPr>
              <a:t>.</a:t>
            </a:r>
          </a:p>
          <a:p>
            <a:pPr marL="342900" indent="-342900" algn="ctr" eaLnBrk="0" hangingPunct="0">
              <a:spcBef>
                <a:spcPct val="20000"/>
              </a:spcBef>
              <a:buClr>
                <a:schemeClr val="tx2"/>
              </a:buClr>
              <a:buSzPts val="1800"/>
            </a:pPr>
            <a:r>
              <a:rPr lang="ru-RU" sz="2600" b="1" dirty="0" smtClean="0">
                <a:solidFill>
                  <a:schemeClr val="accent1">
                    <a:lumMod val="40000"/>
                    <a:lumOff val="60000"/>
                  </a:schemeClr>
                </a:solidFill>
              </a:rPr>
              <a:t>     </a:t>
            </a:r>
            <a:r>
              <a:rPr lang="ru-RU" sz="2600" b="1" dirty="0">
                <a:solidFill>
                  <a:schemeClr val="accent1">
                    <a:lumMod val="40000"/>
                    <a:lumOff val="60000"/>
                  </a:schemeClr>
                </a:solidFill>
              </a:rPr>
              <a:t>Первый после перерыва самостоятельный вылет он совершил </a:t>
            </a:r>
            <a:endParaRPr lang="ru-RU" sz="2600" b="1" dirty="0" smtClean="0">
              <a:solidFill>
                <a:schemeClr val="accent1">
                  <a:lumMod val="40000"/>
                  <a:lumOff val="60000"/>
                </a:schemeClr>
              </a:solidFill>
            </a:endParaRPr>
          </a:p>
          <a:p>
            <a:pPr marL="342900" indent="-342900" algn="ctr" eaLnBrk="0" hangingPunct="0">
              <a:spcBef>
                <a:spcPct val="20000"/>
              </a:spcBef>
              <a:buClr>
                <a:schemeClr val="tx2"/>
              </a:buClr>
              <a:buSzPts val="1800"/>
            </a:pPr>
            <a:r>
              <a:rPr lang="ru-RU" sz="2600" b="1" dirty="0" smtClean="0">
                <a:solidFill>
                  <a:schemeClr val="accent1">
                    <a:lumMod val="40000"/>
                    <a:lumOff val="60000"/>
                  </a:schemeClr>
                </a:solidFill>
              </a:rPr>
              <a:t>в </a:t>
            </a:r>
            <a:r>
              <a:rPr lang="ru-RU" sz="2600" b="1" dirty="0">
                <a:solidFill>
                  <a:schemeClr val="accent1">
                    <a:lumMod val="40000"/>
                    <a:lumOff val="60000"/>
                  </a:schemeClr>
                </a:solidFill>
              </a:rPr>
              <a:t>начале декабря </a:t>
            </a:r>
            <a:endParaRPr lang="ru-RU" sz="2600" b="1" dirty="0" smtClean="0">
              <a:solidFill>
                <a:schemeClr val="accent1">
                  <a:lumMod val="40000"/>
                  <a:lumOff val="60000"/>
                </a:schemeClr>
              </a:solidFill>
            </a:endParaRPr>
          </a:p>
          <a:p>
            <a:pPr marL="342900" indent="-342900" algn="ctr" eaLnBrk="0" hangingPunct="0">
              <a:spcBef>
                <a:spcPct val="20000"/>
              </a:spcBef>
              <a:buClr>
                <a:schemeClr val="tx2"/>
              </a:buClr>
              <a:buSzPts val="1800"/>
            </a:pPr>
            <a:r>
              <a:rPr lang="ru-RU" sz="2600" b="1" dirty="0" smtClean="0">
                <a:solidFill>
                  <a:schemeClr val="accent1">
                    <a:lumMod val="40000"/>
                    <a:lumOff val="60000"/>
                  </a:schemeClr>
                </a:solidFill>
              </a:rPr>
              <a:t>1967 </a:t>
            </a:r>
            <a:r>
              <a:rPr lang="ru-RU" sz="2600" b="1" dirty="0">
                <a:solidFill>
                  <a:schemeClr val="accent1">
                    <a:lumMod val="40000"/>
                    <a:lumOff val="60000"/>
                  </a:schemeClr>
                </a:solidFill>
              </a:rPr>
              <a:t>года</a:t>
            </a:r>
            <a:r>
              <a:rPr lang="ru-RU" sz="2600" b="1" dirty="0" smtClean="0">
                <a:solidFill>
                  <a:schemeClr val="accent1">
                    <a:lumMod val="40000"/>
                    <a:lumOff val="60000"/>
                  </a:schemeClr>
                </a:solidFill>
              </a:rPr>
              <a:t>.</a:t>
            </a:r>
            <a:endParaRPr lang="ru-RU" sz="2600" b="1" dirty="0">
              <a:solidFill>
                <a:schemeClr val="accent1">
                  <a:lumMod val="40000"/>
                  <a:lumOff val="60000"/>
                </a:schemeClr>
              </a:solidFill>
            </a:endParaRPr>
          </a:p>
        </p:txBody>
      </p:sp>
      <p:sp>
        <p:nvSpPr>
          <p:cNvPr id="8195" name="Rectangle 3"/>
          <p:cNvSpPr>
            <a:spLocks noChangeArrowheads="1"/>
          </p:cNvSpPr>
          <p:nvPr/>
        </p:nvSpPr>
        <p:spPr bwMode="auto">
          <a:xfrm>
            <a:off x="0" y="-468313"/>
            <a:ext cx="5643563" cy="1892301"/>
          </a:xfrm>
          <a:prstGeom prst="rect">
            <a:avLst/>
          </a:prstGeom>
          <a:noFill/>
          <a:ln w="9525">
            <a:noFill/>
            <a:miter lim="800000"/>
            <a:headEnd/>
            <a:tailEnd/>
          </a:ln>
        </p:spPr>
        <p:txBody>
          <a:bodyPr anchor="ctr">
            <a:spAutoFit/>
          </a:bodyPr>
          <a:lstStyle/>
          <a:p>
            <a:endParaRPr lang="ru-RU" sz="3900" b="1">
              <a:solidFill>
                <a:schemeClr val="tx2"/>
              </a:solidFill>
            </a:endParaRPr>
          </a:p>
          <a:p>
            <a:endParaRPr lang="ru-RU" sz="3900" b="1">
              <a:solidFill>
                <a:schemeClr val="tx2"/>
              </a:solidFill>
            </a:endParaRPr>
          </a:p>
          <a:p>
            <a:endParaRPr lang="ru-RU" sz="3900" b="1">
              <a:solidFill>
                <a:schemeClr val="tx2"/>
              </a:solidFill>
            </a:endParaRPr>
          </a:p>
        </p:txBody>
      </p:sp>
      <p:pic>
        <p:nvPicPr>
          <p:cNvPr id="6" name="Picture 4" descr="C:\Documents and Settings\111\Рабочий стол\12 апреля\фото\gagarin2.jpg"/>
          <p:cNvPicPr>
            <a:picLocks noChangeAspect="1" noChangeArrowheads="1"/>
          </p:cNvPicPr>
          <p:nvPr/>
        </p:nvPicPr>
        <p:blipFill>
          <a:blip r:embed="rId2" cstate="print"/>
          <a:srcRect/>
          <a:stretch>
            <a:fillRect/>
          </a:stretch>
        </p:blipFill>
        <p:spPr bwMode="auto">
          <a:xfrm>
            <a:off x="4427984" y="0"/>
            <a:ext cx="4716016" cy="6953250"/>
          </a:xfrm>
          <a:prstGeom prst="rect">
            <a:avLst/>
          </a:prstGeom>
          <a:noFill/>
          <a:ln w="9525">
            <a:noFill/>
            <a:miter lim="800000"/>
            <a:headEnd/>
            <a:tailEnd/>
          </a:ln>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167952" y="5877272"/>
            <a:ext cx="5844208" cy="980728"/>
          </a:xfrm>
          <a:noFill/>
        </p:spPr>
        <p:txBody>
          <a:bodyPr>
            <a:normAutofit/>
          </a:bodyPr>
          <a:lstStyle/>
          <a:p>
            <a:pPr algn="ctr" eaLnBrk="1" hangingPunct="1"/>
            <a:r>
              <a:rPr lang="ru-RU" altLang="ru-RU" sz="2400" b="1" dirty="0">
                <a:solidFill>
                  <a:schemeClr val="accent1">
                    <a:lumMod val="40000"/>
                    <a:lumOff val="60000"/>
                  </a:schemeClr>
                </a:solidFill>
                <a:latin typeface="+mn-lt"/>
              </a:rPr>
              <a:t>Место гибели Ю. Гагарина </a:t>
            </a:r>
            <a:r>
              <a:rPr lang="ru-RU" altLang="ru-RU" sz="2400" b="1" dirty="0" smtClean="0">
                <a:solidFill>
                  <a:schemeClr val="accent1">
                    <a:lumMod val="40000"/>
                    <a:lumOff val="60000"/>
                  </a:schemeClr>
                </a:solidFill>
                <a:latin typeface="+mn-lt"/>
              </a:rPr>
              <a:t>и</a:t>
            </a:r>
            <a:br>
              <a:rPr lang="ru-RU" altLang="ru-RU" sz="2400" b="1" dirty="0" smtClean="0">
                <a:solidFill>
                  <a:schemeClr val="accent1">
                    <a:lumMod val="40000"/>
                    <a:lumOff val="60000"/>
                  </a:schemeClr>
                </a:solidFill>
                <a:latin typeface="+mn-lt"/>
              </a:rPr>
            </a:br>
            <a:r>
              <a:rPr lang="ru-RU" altLang="ru-RU" sz="2400" b="1" dirty="0" smtClean="0">
                <a:solidFill>
                  <a:schemeClr val="accent1">
                    <a:lumMod val="40000"/>
                    <a:lumOff val="60000"/>
                  </a:schemeClr>
                </a:solidFill>
                <a:latin typeface="+mn-lt"/>
              </a:rPr>
              <a:t> </a:t>
            </a:r>
            <a:r>
              <a:rPr lang="ru-RU" altLang="ru-RU" sz="2400" b="1" dirty="0">
                <a:solidFill>
                  <a:schemeClr val="accent1">
                    <a:lumMod val="40000"/>
                    <a:lumOff val="60000"/>
                  </a:schemeClr>
                </a:solidFill>
                <a:latin typeface="+mn-lt"/>
              </a:rPr>
              <a:t>В. </a:t>
            </a:r>
            <a:r>
              <a:rPr lang="ru-RU" altLang="ru-RU" sz="2400" b="1" dirty="0" err="1">
                <a:solidFill>
                  <a:schemeClr val="accent1">
                    <a:lumMod val="40000"/>
                    <a:lumOff val="60000"/>
                  </a:schemeClr>
                </a:solidFill>
                <a:latin typeface="+mn-lt"/>
              </a:rPr>
              <a:t>Серёгина</a:t>
            </a:r>
            <a:r>
              <a:rPr lang="ru-RU" altLang="ru-RU" sz="2400" b="1" dirty="0">
                <a:solidFill>
                  <a:schemeClr val="accent1">
                    <a:lumMod val="40000"/>
                    <a:lumOff val="60000"/>
                  </a:schemeClr>
                </a:solidFill>
                <a:latin typeface="+mn-lt"/>
              </a:rPr>
              <a:t> - Мемориал.</a:t>
            </a:r>
          </a:p>
        </p:txBody>
      </p:sp>
      <p:pic>
        <p:nvPicPr>
          <p:cNvPr id="17412" name="Picture 6" descr="Gagarin_3"/>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tretch>
            <a:fillRect/>
          </a:stretch>
        </p:blipFill>
        <p:spPr>
          <a:xfrm>
            <a:off x="0" y="0"/>
            <a:ext cx="6084168" cy="6093296"/>
          </a:xfrm>
          <a:effectLst>
            <a:softEdge rad="127000"/>
          </a:effectLst>
        </p:spPr>
      </p:pic>
      <p:sp>
        <p:nvSpPr>
          <p:cNvPr id="17413" name="Rectangle 8"/>
          <p:cNvSpPr>
            <a:spLocks noChangeArrowheads="1"/>
          </p:cNvSpPr>
          <p:nvPr/>
        </p:nvSpPr>
        <p:spPr bwMode="auto">
          <a:xfrm>
            <a:off x="6012160" y="548680"/>
            <a:ext cx="313184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chemeClr val="tx2">
                    <a:lumMod val="20000"/>
                    <a:lumOff val="80000"/>
                  </a:schemeClr>
                </a:solidFill>
                <a:latin typeface="+mn-lt"/>
              </a:rPr>
              <a:t>27 марта 1968 года </a:t>
            </a:r>
            <a:endParaRPr lang="ru-RU" altLang="ru-RU" sz="2400" b="1" dirty="0" smtClean="0">
              <a:solidFill>
                <a:schemeClr val="tx2">
                  <a:lumMod val="20000"/>
                  <a:lumOff val="80000"/>
                </a:schemeClr>
              </a:solidFill>
              <a:latin typeface="+mn-lt"/>
            </a:endParaRPr>
          </a:p>
          <a:p>
            <a:pPr algn="ctr" eaLnBrk="1" hangingPunct="1">
              <a:spcBef>
                <a:spcPct val="0"/>
              </a:spcBef>
              <a:buFontTx/>
              <a:buNone/>
            </a:pPr>
            <a:r>
              <a:rPr lang="ru-RU" altLang="ru-RU" sz="2400" b="1" dirty="0" smtClean="0">
                <a:solidFill>
                  <a:schemeClr val="tx2">
                    <a:lumMod val="20000"/>
                    <a:lumOff val="80000"/>
                  </a:schemeClr>
                </a:solidFill>
                <a:latin typeface="+mn-lt"/>
              </a:rPr>
              <a:t>Ю</a:t>
            </a:r>
            <a:r>
              <a:rPr lang="ru-RU" altLang="ru-RU" sz="2400" b="1" dirty="0">
                <a:solidFill>
                  <a:schemeClr val="tx2">
                    <a:lumMod val="20000"/>
                    <a:lumOff val="80000"/>
                  </a:schemeClr>
                </a:solidFill>
                <a:latin typeface="+mn-lt"/>
              </a:rPr>
              <a:t>. А. Гагарин погиб при невыясненных обстоятельствах </a:t>
            </a:r>
            <a:r>
              <a:rPr lang="ru-RU" altLang="ru-RU" sz="2400" b="1" dirty="0" smtClean="0">
                <a:solidFill>
                  <a:schemeClr val="tx2">
                    <a:lumMod val="20000"/>
                    <a:lumOff val="80000"/>
                  </a:schemeClr>
                </a:solidFill>
                <a:latin typeface="+mn-lt"/>
              </a:rPr>
              <a:t> вблизи </a:t>
            </a:r>
            <a:r>
              <a:rPr lang="ru-RU" altLang="ru-RU" sz="2400" b="1" dirty="0">
                <a:solidFill>
                  <a:schemeClr val="tx2">
                    <a:lumMod val="20000"/>
                    <a:lumOff val="80000"/>
                  </a:schemeClr>
                </a:solidFill>
                <a:latin typeface="+mn-lt"/>
              </a:rPr>
              <a:t>деревни Новосёлово </a:t>
            </a:r>
            <a:r>
              <a:rPr lang="ru-RU" altLang="ru-RU" sz="2400" b="1" dirty="0" err="1">
                <a:solidFill>
                  <a:schemeClr val="tx2">
                    <a:lumMod val="20000"/>
                    <a:lumOff val="80000"/>
                  </a:schemeClr>
                </a:solidFill>
                <a:latin typeface="+mn-lt"/>
              </a:rPr>
              <a:t>Киржачского</a:t>
            </a:r>
            <a:r>
              <a:rPr lang="ru-RU" altLang="ru-RU" sz="2400" b="1" dirty="0">
                <a:solidFill>
                  <a:schemeClr val="tx2">
                    <a:lumMod val="20000"/>
                    <a:lumOff val="80000"/>
                  </a:schemeClr>
                </a:solidFill>
                <a:latin typeface="+mn-lt"/>
              </a:rPr>
              <a:t> </a:t>
            </a:r>
            <a:r>
              <a:rPr lang="ru-RU" altLang="ru-RU" sz="2400" b="1" dirty="0" smtClean="0">
                <a:solidFill>
                  <a:schemeClr val="tx2">
                    <a:lumMod val="20000"/>
                    <a:lumOff val="80000"/>
                  </a:schemeClr>
                </a:solidFill>
                <a:latin typeface="+mn-lt"/>
              </a:rPr>
              <a:t> района </a:t>
            </a:r>
            <a:r>
              <a:rPr lang="ru-RU" altLang="ru-RU" sz="2400" b="1" dirty="0">
                <a:solidFill>
                  <a:schemeClr val="tx2">
                    <a:lumMod val="20000"/>
                    <a:lumOff val="80000"/>
                  </a:schemeClr>
                </a:solidFill>
                <a:latin typeface="+mn-lt"/>
              </a:rPr>
              <a:t>Владимирской области во время одного из тренировочных полётов вместе с военным лётчиком </a:t>
            </a:r>
          </a:p>
          <a:p>
            <a:pPr algn="ctr" eaLnBrk="1" hangingPunct="1">
              <a:spcBef>
                <a:spcPct val="0"/>
              </a:spcBef>
              <a:buFontTx/>
              <a:buNone/>
            </a:pPr>
            <a:r>
              <a:rPr lang="ru-RU" altLang="ru-RU" sz="2400" b="1" dirty="0">
                <a:solidFill>
                  <a:schemeClr val="tx2">
                    <a:lumMod val="20000"/>
                    <a:lumOff val="80000"/>
                  </a:schemeClr>
                </a:solidFill>
                <a:latin typeface="+mn-lt"/>
              </a:rPr>
              <a:t>В. С. </a:t>
            </a:r>
            <a:r>
              <a:rPr lang="ru-RU" altLang="ru-RU" sz="2400" b="1" dirty="0" err="1">
                <a:solidFill>
                  <a:schemeClr val="tx2">
                    <a:lumMod val="20000"/>
                    <a:lumOff val="80000"/>
                  </a:schemeClr>
                </a:solidFill>
                <a:latin typeface="+mn-lt"/>
              </a:rPr>
              <a:t>Серёгиным</a:t>
            </a:r>
            <a:r>
              <a:rPr lang="ru-RU" altLang="ru-RU" sz="2400" b="1" dirty="0">
                <a:solidFill>
                  <a:schemeClr val="tx2">
                    <a:lumMod val="20000"/>
                    <a:lumOff val="80000"/>
                  </a:schemeClr>
                </a:solidFill>
                <a:latin typeface="+mn-lt"/>
              </a:rPr>
              <a:t>.</a:t>
            </a:r>
          </a:p>
        </p:txBody>
      </p:sp>
    </p:spTree>
    <p:extLst>
      <p:ext uri="{BB962C8B-B14F-4D97-AF65-F5344CB8AC3E}">
        <p14:creationId xmlns:p14="http://schemas.microsoft.com/office/powerpoint/2010/main" val="3755183393"/>
      </p:ext>
    </p:extLst>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656160" y="620713"/>
            <a:ext cx="6172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ru-RU" altLang="ru-RU" sz="2000"/>
          </a:p>
        </p:txBody>
      </p:sp>
      <p:sp>
        <p:nvSpPr>
          <p:cNvPr id="18436" name="Rectangle 12"/>
          <p:cNvSpPr>
            <a:spLocks noChangeArrowheads="1"/>
          </p:cNvSpPr>
          <p:nvPr/>
        </p:nvSpPr>
        <p:spPr bwMode="auto">
          <a:xfrm>
            <a:off x="3924301" y="620715"/>
            <a:ext cx="378023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18437" name="Rectangle 14"/>
          <p:cNvSpPr>
            <a:spLocks noChangeArrowheads="1"/>
          </p:cNvSpPr>
          <p:nvPr/>
        </p:nvSpPr>
        <p:spPr bwMode="auto">
          <a:xfrm>
            <a:off x="4733926" y="908050"/>
            <a:ext cx="288964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18438" name="Rectangle 15"/>
          <p:cNvSpPr>
            <a:spLocks noChangeArrowheads="1"/>
          </p:cNvSpPr>
          <p:nvPr/>
        </p:nvSpPr>
        <p:spPr bwMode="auto">
          <a:xfrm>
            <a:off x="1385888" y="4076700"/>
            <a:ext cx="6372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18439" name="Rectangle 16"/>
          <p:cNvSpPr>
            <a:spLocks noChangeArrowheads="1"/>
          </p:cNvSpPr>
          <p:nvPr/>
        </p:nvSpPr>
        <p:spPr bwMode="auto">
          <a:xfrm>
            <a:off x="3779912" y="4869160"/>
            <a:ext cx="53640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chemeClr val="accent1">
                    <a:lumMod val="40000"/>
                    <a:lumOff val="60000"/>
                  </a:schemeClr>
                </a:solidFill>
                <a:latin typeface="+mn-lt"/>
              </a:rPr>
              <a:t>Похоронен Юрий Гагарин </a:t>
            </a:r>
            <a:endParaRPr lang="ru-RU" altLang="ru-RU" sz="2400" b="1" dirty="0" smtClean="0">
              <a:solidFill>
                <a:schemeClr val="accent1">
                  <a:lumMod val="40000"/>
                  <a:lumOff val="60000"/>
                </a:schemeClr>
              </a:solidFill>
              <a:latin typeface="+mn-lt"/>
            </a:endParaRPr>
          </a:p>
          <a:p>
            <a:pPr algn="ctr" eaLnBrk="1" hangingPunct="1">
              <a:spcBef>
                <a:spcPct val="0"/>
              </a:spcBef>
              <a:buFontTx/>
              <a:buNone/>
            </a:pPr>
            <a:r>
              <a:rPr lang="ru-RU" altLang="ru-RU" sz="2400" b="1" dirty="0" smtClean="0">
                <a:solidFill>
                  <a:schemeClr val="accent1">
                    <a:lumMod val="40000"/>
                    <a:lumOff val="60000"/>
                  </a:schemeClr>
                </a:solidFill>
                <a:latin typeface="+mn-lt"/>
              </a:rPr>
              <a:t>у </a:t>
            </a:r>
            <a:r>
              <a:rPr lang="ru-RU" altLang="ru-RU" sz="2400" b="1" dirty="0">
                <a:solidFill>
                  <a:schemeClr val="accent1">
                    <a:lumMod val="40000"/>
                    <a:lumOff val="60000"/>
                  </a:schemeClr>
                </a:solidFill>
                <a:latin typeface="+mn-lt"/>
              </a:rPr>
              <a:t>Кремлёвской стены </a:t>
            </a:r>
          </a:p>
          <a:p>
            <a:pPr algn="ctr" eaLnBrk="1" hangingPunct="1">
              <a:spcBef>
                <a:spcPct val="0"/>
              </a:spcBef>
              <a:buFontTx/>
              <a:buNone/>
            </a:pPr>
            <a:r>
              <a:rPr lang="ru-RU" altLang="ru-RU" sz="2400" b="1" dirty="0">
                <a:solidFill>
                  <a:schemeClr val="accent1">
                    <a:lumMod val="40000"/>
                    <a:lumOff val="60000"/>
                  </a:schemeClr>
                </a:solidFill>
                <a:latin typeface="+mn-lt"/>
              </a:rPr>
              <a:t>на Красной площади.</a:t>
            </a:r>
          </a:p>
          <a:p>
            <a:pPr algn="ctr" eaLnBrk="1" hangingPunct="1">
              <a:spcBef>
                <a:spcPct val="0"/>
              </a:spcBef>
              <a:buFontTx/>
              <a:buNone/>
            </a:pPr>
            <a:endParaRPr lang="ru-RU" altLang="ru-RU" sz="2200" dirty="0">
              <a:latin typeface="Arial" panose="020B0604020202020204" pitchFamily="34" charset="0"/>
            </a:endParaRPr>
          </a:p>
        </p:txBody>
      </p:sp>
      <p:sp>
        <p:nvSpPr>
          <p:cNvPr id="18440" name="Rectangle 17"/>
          <p:cNvSpPr>
            <a:spLocks noChangeArrowheads="1"/>
          </p:cNvSpPr>
          <p:nvPr/>
        </p:nvSpPr>
        <p:spPr bwMode="auto">
          <a:xfrm>
            <a:off x="1385888" y="4652965"/>
            <a:ext cx="6372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pic>
        <p:nvPicPr>
          <p:cNvPr id="18441" name="Picture 18" descr="017-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88640"/>
            <a:ext cx="3923928" cy="581329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9" descr="0020sbw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78332" y="188640"/>
            <a:ext cx="5265668" cy="446449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3. Гагарин.avi">
            <a:hlinkClick r:id="" action="ppaction://media"/>
          </p:cNvPr>
          <p:cNvPicPr>
            <a:picLocks noRot="1" noChangeAspect="1"/>
          </p:cNvPicPr>
          <p:nvPr>
            <a:videoFile r:link="rId1"/>
          </p:nvPr>
        </p:nvPicPr>
        <p:blipFill>
          <a:blip r:embed="rId5" cstate="print"/>
          <a:stretch>
            <a:fillRect/>
          </a:stretch>
        </p:blipFill>
        <p:spPr>
          <a:xfrm>
            <a:off x="8172400" y="6093296"/>
            <a:ext cx="733061" cy="549796"/>
          </a:xfrm>
          <a:prstGeom prst="rect">
            <a:avLst/>
          </a:prstGeom>
        </p:spPr>
      </p:pic>
    </p:spTree>
    <p:extLst>
      <p:ext uri="{BB962C8B-B14F-4D97-AF65-F5344CB8AC3E}">
        <p14:creationId xmlns:p14="http://schemas.microsoft.com/office/powerpoint/2010/main" val="4138918072"/>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http://smolapo.ru/sites/default/files/Tvorchestvo/Space40/1998/pic/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0802" y="0"/>
            <a:ext cx="7116430" cy="479715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4725144"/>
            <a:ext cx="9324528" cy="2160591"/>
          </a:xfrm>
          <a:prstGeom prst="rect">
            <a:avLst/>
          </a:prstGeom>
        </p:spPr>
        <p:txBody>
          <a:bodyPr wrap="square">
            <a:spAutoFit/>
          </a:bodyPr>
          <a:lstStyle/>
          <a:p>
            <a:pPr algn="ctr">
              <a:lnSpc>
                <a:spcPct val="80000"/>
              </a:lnSpc>
              <a:buFont typeface="Wingdings" panose="05000000000000000000" pitchFamily="2" charset="2"/>
              <a:buNone/>
            </a:pPr>
            <a:r>
              <a:rPr lang="ru-RU" altLang="ru-RU" sz="2400" b="1" dirty="0" smtClean="0">
                <a:solidFill>
                  <a:schemeClr val="accent1">
                    <a:lumMod val="40000"/>
                    <a:lumOff val="60000"/>
                  </a:schemeClr>
                </a:solidFill>
                <a:cs typeface="Arial" panose="020B0604020202020204" pitchFamily="34" charset="0"/>
              </a:rPr>
              <a:t>Но теория без практики мертва. Это понимали энтузиасты многих стран. 12 декабря 1930 года в газете «Вечерняя Москва» появилось объявление: «Ко всем, кто интересуется проблемой межпланетных сообщений…» Это объявление ознаменовало создание группы изучения реактивного движения (ГИРД).  Ее руководителями стали энтузиасты ракетной техники  Ф.А. </a:t>
            </a:r>
            <a:r>
              <a:rPr lang="ru-RU" altLang="ru-RU" sz="2400" b="1" dirty="0" err="1" smtClean="0">
                <a:solidFill>
                  <a:schemeClr val="accent1">
                    <a:lumMod val="40000"/>
                    <a:lumOff val="60000"/>
                  </a:schemeClr>
                </a:solidFill>
                <a:cs typeface="Arial" panose="020B0604020202020204" pitchFamily="34" charset="0"/>
              </a:rPr>
              <a:t>Цандер</a:t>
            </a:r>
            <a:r>
              <a:rPr lang="ru-RU" altLang="ru-RU" sz="2400" b="1" dirty="0" smtClean="0">
                <a:solidFill>
                  <a:schemeClr val="accent1">
                    <a:lumMod val="40000"/>
                    <a:lumOff val="60000"/>
                  </a:schemeClr>
                </a:solidFill>
                <a:cs typeface="Arial" panose="020B0604020202020204" pitchFamily="34" charset="0"/>
              </a:rPr>
              <a:t> и С.П. Королев. Результаты их работы стали видны  сразу.</a:t>
            </a:r>
            <a:endParaRPr lang="ru-RU" altLang="ru-RU" sz="2400" b="1" dirty="0">
              <a:solidFill>
                <a:schemeClr val="accent1">
                  <a:lumMod val="40000"/>
                  <a:lumOff val="60000"/>
                </a:schemeClr>
              </a:solidFill>
              <a:cs typeface="Arial" panose="020B0604020202020204" pitchFamily="34" charset="0"/>
            </a:endParaRPr>
          </a:p>
        </p:txBody>
      </p:sp>
    </p:spTree>
    <p:extLst>
      <p:ext uri="{BB962C8B-B14F-4D97-AF65-F5344CB8AC3E}">
        <p14:creationId xmlns:p14="http://schemas.microsoft.com/office/powerpoint/2010/main" val="1566195821"/>
      </p:ext>
    </p:extLst>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111\Рабочий стол\12 апреля\Новая папка\1265922264_motivator_15.jpg"/>
          <p:cNvPicPr>
            <a:picLocks noChangeAspect="1" noChangeArrowheads="1"/>
          </p:cNvPicPr>
          <p:nvPr/>
        </p:nvPicPr>
        <p:blipFill>
          <a:blip r:embed="rId2" cstate="print"/>
          <a:srcRect/>
          <a:stretch>
            <a:fillRect/>
          </a:stretch>
        </p:blipFill>
        <p:spPr bwMode="auto">
          <a:xfrm>
            <a:off x="539552" y="-19450"/>
            <a:ext cx="7920880" cy="6877450"/>
          </a:xfrm>
          <a:prstGeom prst="rect">
            <a:avLst/>
          </a:prstGeom>
          <a:noFill/>
          <a:ln w="9525">
            <a:noFill/>
            <a:miter lim="800000"/>
            <a:headEnd/>
            <a:tailEnd/>
          </a:ln>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0" y="1"/>
            <a:ext cx="3851920" cy="7100888"/>
          </a:xfrm>
        </p:spPr>
        <p:txBody>
          <a:bodyPr>
            <a:normAutofit/>
          </a:bodyPr>
          <a:lstStyle/>
          <a:p>
            <a:pPr eaLnBrk="1" hangingPunct="1"/>
            <a:r>
              <a:rPr lang="ru-RU" sz="2800" b="1" dirty="0" smtClean="0">
                <a:solidFill>
                  <a:schemeClr val="accent1">
                    <a:lumMod val="40000"/>
                    <a:lumOff val="60000"/>
                  </a:schemeClr>
                </a:solidFill>
                <a:effectLst/>
                <a:latin typeface="+mn-lt"/>
              </a:rPr>
              <a:t>Юрий Гагарин </a:t>
            </a:r>
            <a:r>
              <a:rPr lang="ru-RU" sz="2400" b="1" dirty="0" smtClean="0">
                <a:solidFill>
                  <a:schemeClr val="accent1">
                    <a:lumMod val="40000"/>
                    <a:lumOff val="60000"/>
                  </a:schemeClr>
                </a:solidFill>
                <a:effectLst/>
                <a:latin typeface="+mn-lt"/>
              </a:rPr>
              <a:t>—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первый человек,</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покоривший</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космическое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пространство,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стал символом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могущества человека и человеческого разума.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Он доказал,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что любой из людей,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 при соответствующей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подготовке, может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увидеть </a:t>
            </a:r>
            <a:br>
              <a:rPr lang="ru-RU" sz="2400" b="1" dirty="0" smtClean="0">
                <a:solidFill>
                  <a:schemeClr val="accent1">
                    <a:lumMod val="40000"/>
                    <a:lumOff val="60000"/>
                  </a:schemeClr>
                </a:solidFill>
                <a:effectLst/>
                <a:latin typeface="+mn-lt"/>
              </a:rPr>
            </a:br>
            <a:r>
              <a:rPr lang="ru-RU" sz="2400" b="1" dirty="0" smtClean="0">
                <a:solidFill>
                  <a:schemeClr val="accent1">
                    <a:lumMod val="40000"/>
                    <a:lumOff val="60000"/>
                  </a:schemeClr>
                </a:solidFill>
                <a:effectLst/>
                <a:latin typeface="+mn-lt"/>
              </a:rPr>
              <a:t>Землю из космоса.</a:t>
            </a:r>
            <a:br>
              <a:rPr lang="ru-RU" sz="2400" b="1" dirty="0" smtClean="0">
                <a:solidFill>
                  <a:schemeClr val="accent1">
                    <a:lumMod val="40000"/>
                    <a:lumOff val="60000"/>
                  </a:schemeClr>
                </a:solidFill>
                <a:effectLst/>
                <a:latin typeface="+mn-lt"/>
              </a:rPr>
            </a:br>
            <a:endParaRPr lang="ru-RU" sz="2400" b="1" dirty="0" smtClean="0">
              <a:solidFill>
                <a:schemeClr val="accent1">
                  <a:lumMod val="40000"/>
                  <a:lumOff val="60000"/>
                </a:schemeClr>
              </a:solidFill>
              <a:effectLst/>
              <a:latin typeface="+mn-lt"/>
            </a:endParaRPr>
          </a:p>
        </p:txBody>
      </p:sp>
      <p:sp>
        <p:nvSpPr>
          <p:cNvPr id="15365" name="Rectangle 5"/>
          <p:cNvSpPr>
            <a:spLocks noGrp="1" noChangeArrowheads="1"/>
          </p:cNvSpPr>
          <p:nvPr>
            <p:ph type="body" sz="half" idx="2"/>
          </p:nvPr>
        </p:nvSpPr>
        <p:spPr>
          <a:xfrm>
            <a:off x="7164388" y="1916113"/>
            <a:ext cx="787400" cy="460375"/>
          </a:xfrm>
        </p:spPr>
        <p:txBody>
          <a:bodyPr>
            <a:normAutofit/>
          </a:bodyPr>
          <a:lstStyle/>
          <a:p>
            <a:pPr eaLnBrk="1" hangingPunct="1">
              <a:lnSpc>
                <a:spcPct val="80000"/>
              </a:lnSpc>
              <a:buFont typeface="Wingdings" pitchFamily="2" charset="2"/>
              <a:buNone/>
              <a:defRPr/>
            </a:pPr>
            <a:endParaRPr lang="ru-RU" sz="1200" smtClean="0"/>
          </a:p>
          <a:p>
            <a:pPr eaLnBrk="1" hangingPunct="1">
              <a:lnSpc>
                <a:spcPct val="80000"/>
              </a:lnSpc>
              <a:buFont typeface="Wingdings" pitchFamily="2" charset="2"/>
              <a:buNone/>
              <a:defRPr/>
            </a:pPr>
            <a:endParaRPr lang="ru-RU" sz="1200" smtClean="0"/>
          </a:p>
        </p:txBody>
      </p:sp>
      <p:pic>
        <p:nvPicPr>
          <p:cNvPr id="8" name="Picture 2" descr="C:\Documents and Settings\111\Рабочий стол\12 апреля\фото\gagarin_21_0.jpg"/>
          <p:cNvPicPr>
            <a:picLocks noChangeAspect="1" noChangeArrowheads="1"/>
          </p:cNvPicPr>
          <p:nvPr/>
        </p:nvPicPr>
        <p:blipFill>
          <a:blip r:embed="rId2" cstate="print"/>
          <a:srcRect/>
          <a:stretch>
            <a:fillRect/>
          </a:stretch>
        </p:blipFill>
        <p:spPr bwMode="auto">
          <a:xfrm>
            <a:off x="4040541" y="54098"/>
            <a:ext cx="4743989" cy="6803902"/>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defRPr/>
            </a:pPr>
            <a:r>
              <a:rPr lang="ru-RU" smtClean="0"/>
              <a:t> </a:t>
            </a:r>
          </a:p>
        </p:txBody>
      </p:sp>
      <p:sp>
        <p:nvSpPr>
          <p:cNvPr id="13316" name="Rectangle 4"/>
          <p:cNvSpPr>
            <a:spLocks noGrp="1" noChangeArrowheads="1"/>
          </p:cNvSpPr>
          <p:nvPr>
            <p:ph type="body" sz="half" idx="2"/>
          </p:nvPr>
        </p:nvSpPr>
        <p:spPr>
          <a:xfrm>
            <a:off x="-180528" y="1"/>
            <a:ext cx="9505056" cy="1556791"/>
          </a:xfrm>
        </p:spPr>
        <p:txBody>
          <a:bodyPr>
            <a:normAutofit/>
          </a:bodyPr>
          <a:lstStyle/>
          <a:p>
            <a:pPr algn="ctr">
              <a:buNone/>
              <a:defRPr/>
            </a:pPr>
            <a:r>
              <a:rPr lang="ru-RU" sz="2400" b="1" dirty="0" smtClean="0">
                <a:solidFill>
                  <a:schemeClr val="tx2">
                    <a:lumMod val="20000"/>
                    <a:lumOff val="80000"/>
                  </a:schemeClr>
                </a:solidFill>
                <a:effectLst/>
              </a:rPr>
              <a:t>     Имя Гагарина навсегда осталось в памяти людей всего земного шара. Его носят учебные заведения, улицы, </a:t>
            </a:r>
            <a:r>
              <a:rPr lang="ru-RU" sz="2400" b="1" dirty="0" smtClean="0">
                <a:solidFill>
                  <a:schemeClr val="accent1">
                    <a:lumMod val="40000"/>
                    <a:lumOff val="60000"/>
                  </a:schemeClr>
                </a:solidFill>
                <a:cs typeface="Arial" charset="0"/>
              </a:rPr>
              <a:t>проспекты, площади, бульвары, парки, клубы </a:t>
            </a:r>
            <a:r>
              <a:rPr lang="ru-RU" sz="2400" b="1" dirty="0" smtClean="0">
                <a:solidFill>
                  <a:schemeClr val="tx2">
                    <a:lumMod val="20000"/>
                    <a:lumOff val="80000"/>
                  </a:schemeClr>
                </a:solidFill>
                <a:effectLst/>
              </a:rPr>
              <a:t>многих городов  России и мира. </a:t>
            </a:r>
            <a:endParaRPr lang="ru-RU" sz="2400" b="1" dirty="0" smtClean="0">
              <a:solidFill>
                <a:schemeClr val="accent1">
                  <a:lumMod val="40000"/>
                  <a:lumOff val="60000"/>
                </a:schemeClr>
              </a:solidFill>
              <a:cs typeface="Arial" charset="0"/>
            </a:endParaRPr>
          </a:p>
          <a:p>
            <a:pPr eaLnBrk="1" hangingPunct="1">
              <a:buFont typeface="Wingdings" pitchFamily="2" charset="2"/>
              <a:buNone/>
              <a:defRPr/>
            </a:pPr>
            <a:endParaRPr lang="ru-RU" sz="2400" b="1" dirty="0" smtClean="0">
              <a:solidFill>
                <a:schemeClr val="tx2">
                  <a:lumMod val="20000"/>
                  <a:lumOff val="80000"/>
                </a:schemeClr>
              </a:solidFill>
              <a:effectLst/>
            </a:endParaRPr>
          </a:p>
          <a:p>
            <a:pPr eaLnBrk="1" hangingPunct="1">
              <a:lnSpc>
                <a:spcPct val="80000"/>
              </a:lnSpc>
              <a:defRPr/>
            </a:pPr>
            <a:endParaRPr lang="ru-RU" sz="2400" b="1" dirty="0" smtClean="0">
              <a:solidFill>
                <a:schemeClr val="accent1">
                  <a:lumMod val="40000"/>
                  <a:lumOff val="60000"/>
                </a:schemeClr>
              </a:solidFill>
              <a:effectLst/>
            </a:endParaRPr>
          </a:p>
          <a:p>
            <a:pPr eaLnBrk="1" hangingPunct="1">
              <a:lnSpc>
                <a:spcPct val="80000"/>
              </a:lnSpc>
              <a:defRPr/>
            </a:pPr>
            <a:endParaRPr lang="ru-RU" sz="2400" b="1" dirty="0" smtClean="0"/>
          </a:p>
        </p:txBody>
      </p:sp>
      <p:pic>
        <p:nvPicPr>
          <p:cNvPr id="6" name="Picture 3" descr="C:\Documents and Settings\111\Рабочий стол\12 апреля\фото\3c0edec529c1.jpg"/>
          <p:cNvPicPr>
            <a:picLocks noChangeAspect="1" noChangeArrowheads="1"/>
          </p:cNvPicPr>
          <p:nvPr/>
        </p:nvPicPr>
        <p:blipFill>
          <a:blip r:embed="rId2" cstate="print"/>
          <a:srcRect/>
          <a:stretch>
            <a:fillRect/>
          </a:stretch>
        </p:blipFill>
        <p:spPr bwMode="auto">
          <a:xfrm>
            <a:off x="875589" y="1124744"/>
            <a:ext cx="7644339" cy="5733255"/>
          </a:xfrm>
          <a:prstGeom prst="rect">
            <a:avLst/>
          </a:prstGeom>
          <a:noFill/>
          <a:ln w="9525">
            <a:noFill/>
            <a:miter lim="800000"/>
            <a:headEnd/>
            <a:tailEnd/>
          </a:ln>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508104" y="836711"/>
            <a:ext cx="3635896" cy="6021289"/>
          </a:xfrm>
          <a:prstGeom prst="rect">
            <a:avLst/>
          </a:prstGeom>
          <a:noFill/>
          <a:ln w="9525">
            <a:noFill/>
            <a:miter lim="800000"/>
            <a:headEnd/>
            <a:tailEnd/>
          </a:ln>
        </p:spPr>
        <p:txBody>
          <a:bodyPr/>
          <a:lstStyle/>
          <a:p>
            <a:pPr marL="342900" indent="-342900" algn="ctr" eaLnBrk="0" hangingPunct="0">
              <a:spcBef>
                <a:spcPct val="20000"/>
              </a:spcBef>
            </a:pPr>
            <a:r>
              <a:rPr lang="ru-RU" sz="2600" dirty="0"/>
              <a:t>    </a:t>
            </a:r>
            <a:r>
              <a:rPr lang="ru-RU" sz="2600" b="1" dirty="0" err="1">
                <a:solidFill>
                  <a:schemeClr val="accent1">
                    <a:lumMod val="40000"/>
                    <a:lumOff val="60000"/>
                  </a:schemeClr>
                </a:solidFill>
              </a:rPr>
              <a:t>Юго</a:t>
            </a:r>
            <a:r>
              <a:rPr lang="ru-RU" sz="2600" b="1" dirty="0">
                <a:solidFill>
                  <a:schemeClr val="accent1">
                    <a:lumMod val="40000"/>
                    <a:lumOff val="60000"/>
                  </a:schemeClr>
                </a:solidFill>
              </a:rPr>
              <a:t> - Западный округ города Москвы. </a:t>
            </a:r>
            <a:r>
              <a:rPr lang="ru-RU" sz="2600" b="1" dirty="0" err="1" smtClean="0">
                <a:solidFill>
                  <a:schemeClr val="accent1">
                    <a:lumMod val="40000"/>
                    <a:lumOff val="60000"/>
                  </a:schemeClr>
                </a:solidFill>
              </a:rPr>
              <a:t>Гагаринский</a:t>
            </a:r>
            <a:r>
              <a:rPr lang="ru-RU" sz="2600" b="1" dirty="0" smtClean="0">
                <a:solidFill>
                  <a:schemeClr val="accent1">
                    <a:lumMod val="40000"/>
                    <a:lumOff val="60000"/>
                  </a:schemeClr>
                </a:solidFill>
              </a:rPr>
              <a:t> район  </a:t>
            </a:r>
            <a:r>
              <a:rPr lang="ru-RU" sz="2600" b="1" dirty="0">
                <a:solidFill>
                  <a:schemeClr val="accent1">
                    <a:lumMod val="40000"/>
                    <a:lumOff val="60000"/>
                  </a:schemeClr>
                </a:solidFill>
              </a:rPr>
              <a:t>носит имя первого </a:t>
            </a:r>
            <a:r>
              <a:rPr lang="ru-RU" sz="2600" b="1" dirty="0" smtClean="0">
                <a:solidFill>
                  <a:schemeClr val="accent1">
                    <a:lumMod val="40000"/>
                    <a:lumOff val="60000"/>
                  </a:schemeClr>
                </a:solidFill>
              </a:rPr>
              <a:t>космонавта.  </a:t>
            </a:r>
            <a:r>
              <a:rPr lang="ru-RU" sz="2600" b="1" dirty="0">
                <a:solidFill>
                  <a:schemeClr val="accent1">
                    <a:lumMod val="40000"/>
                    <a:lumOff val="60000"/>
                  </a:schemeClr>
                </a:solidFill>
              </a:rPr>
              <a:t>Наверное в каждом городе или посёлке есть улица, названная  именем Юрия Гагарина.</a:t>
            </a:r>
            <a:endParaRPr lang="ru-RU" sz="2800" b="1" dirty="0">
              <a:solidFill>
                <a:schemeClr val="accent1">
                  <a:lumMod val="40000"/>
                  <a:lumOff val="60000"/>
                </a:schemeClr>
              </a:solidFill>
            </a:endParaRPr>
          </a:p>
        </p:txBody>
      </p:sp>
      <p:pic>
        <p:nvPicPr>
          <p:cNvPr id="9219" name="Picture 2" descr="87"/>
          <p:cNvPicPr>
            <a:picLocks noChangeAspect="1" noChangeArrowheads="1"/>
          </p:cNvPicPr>
          <p:nvPr/>
        </p:nvPicPr>
        <p:blipFill>
          <a:blip r:embed="rId2" cstate="print"/>
          <a:srcRect b="2658"/>
          <a:stretch>
            <a:fillRect/>
          </a:stretch>
        </p:blipFill>
        <p:spPr bwMode="auto">
          <a:xfrm>
            <a:off x="0" y="-40565"/>
            <a:ext cx="5724128" cy="6898565"/>
          </a:xfrm>
          <a:prstGeom prst="rect">
            <a:avLst/>
          </a:prstGeom>
          <a:noFill/>
          <a:ln w="9525">
            <a:noFill/>
            <a:miter lim="800000"/>
            <a:headEnd/>
            <a:tailEnd/>
          </a:ln>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656160" y="620713"/>
            <a:ext cx="6172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ru-RU" altLang="ru-RU" sz="2000"/>
          </a:p>
        </p:txBody>
      </p:sp>
      <p:sp>
        <p:nvSpPr>
          <p:cNvPr id="19460" name="Rectangle 12"/>
          <p:cNvSpPr>
            <a:spLocks noChangeArrowheads="1"/>
          </p:cNvSpPr>
          <p:nvPr/>
        </p:nvSpPr>
        <p:spPr bwMode="auto">
          <a:xfrm>
            <a:off x="3924301" y="620715"/>
            <a:ext cx="378023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19461" name="Rectangle 14"/>
          <p:cNvSpPr>
            <a:spLocks noChangeArrowheads="1"/>
          </p:cNvSpPr>
          <p:nvPr/>
        </p:nvSpPr>
        <p:spPr bwMode="auto">
          <a:xfrm>
            <a:off x="4733926" y="908050"/>
            <a:ext cx="288964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19463" name="Rectangle 16"/>
          <p:cNvSpPr>
            <a:spLocks noChangeArrowheads="1"/>
          </p:cNvSpPr>
          <p:nvPr/>
        </p:nvSpPr>
        <p:spPr bwMode="auto">
          <a:xfrm>
            <a:off x="1385888" y="5661025"/>
            <a:ext cx="6372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a:latin typeface="Arial" panose="020B0604020202020204" pitchFamily="34" charset="0"/>
            </a:endParaRPr>
          </a:p>
        </p:txBody>
      </p:sp>
      <p:sp>
        <p:nvSpPr>
          <p:cNvPr id="19464" name="Rectangle 17"/>
          <p:cNvSpPr>
            <a:spLocks noChangeArrowheads="1"/>
          </p:cNvSpPr>
          <p:nvPr/>
        </p:nvSpPr>
        <p:spPr bwMode="auto">
          <a:xfrm>
            <a:off x="1385888" y="4652965"/>
            <a:ext cx="6372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pic>
        <p:nvPicPr>
          <p:cNvPr id="19466" name="Picture 20" descr="0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4067944" cy="406374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 Box 21"/>
          <p:cNvSpPr txBox="1">
            <a:spLocks noChangeArrowheads="1"/>
          </p:cNvSpPr>
          <p:nvPr/>
        </p:nvSpPr>
        <p:spPr bwMode="auto">
          <a:xfrm>
            <a:off x="3995936" y="0"/>
            <a:ext cx="5256584" cy="523220"/>
          </a:xfrm>
          <a:prstGeom prst="rect">
            <a:avLst/>
          </a:prstGeom>
          <a:noFill/>
          <a:ln w="9525">
            <a:noFill/>
            <a:miter lim="800000"/>
            <a:headEnd/>
            <a:tailEnd/>
          </a:ln>
          <a:effectLst/>
        </p:spPr>
        <p:txBody>
          <a:bodyPr wrap="square">
            <a:spAutoFit/>
          </a:bodyPr>
          <a:lstStyle/>
          <a:p>
            <a:pPr>
              <a:defRPr/>
            </a:pPr>
            <a:r>
              <a:rPr lang="ru-RU" sz="2800" b="1" dirty="0">
                <a:solidFill>
                  <a:schemeClr val="accent1">
                    <a:lumMod val="40000"/>
                    <a:lumOff val="60000"/>
                  </a:schemeClr>
                </a:solidFill>
                <a:cs typeface="Arial" charset="0"/>
              </a:rPr>
              <a:t>Парк им. Ю. Гагарина в Самаре</a:t>
            </a:r>
          </a:p>
        </p:txBody>
      </p:sp>
      <p:pic>
        <p:nvPicPr>
          <p:cNvPr id="18434" name="Picture 2" descr="http://www.2do2go.ru/uploads/full/751ed26bd6188b88e77a3d82e75164a2_w960_h2048.jpg"/>
          <p:cNvPicPr>
            <a:picLocks noChangeAspect="1" noChangeArrowheads="1"/>
          </p:cNvPicPr>
          <p:nvPr/>
        </p:nvPicPr>
        <p:blipFill>
          <a:blip r:embed="rId3" cstate="print"/>
          <a:srcRect/>
          <a:stretch>
            <a:fillRect/>
          </a:stretch>
        </p:blipFill>
        <p:spPr bwMode="auto">
          <a:xfrm>
            <a:off x="4788024" y="476672"/>
            <a:ext cx="4355976" cy="5807968"/>
          </a:xfrm>
          <a:prstGeom prst="rect">
            <a:avLst/>
          </a:prstGeom>
          <a:noFill/>
          <a:effectLst>
            <a:softEdge rad="127000"/>
          </a:effectLst>
        </p:spPr>
      </p:pic>
      <p:pic>
        <p:nvPicPr>
          <p:cNvPr id="18436" name="Picture 4" descr="http://static.ysites.ru/responses/2/7/3/r_799383_cbmdtcjzsfmi41xtki3y.jpg"/>
          <p:cNvPicPr>
            <a:picLocks noChangeAspect="1" noChangeArrowheads="1"/>
          </p:cNvPicPr>
          <p:nvPr/>
        </p:nvPicPr>
        <p:blipFill>
          <a:blip r:embed="rId4" cstate="print"/>
          <a:srcRect/>
          <a:stretch>
            <a:fillRect/>
          </a:stretch>
        </p:blipFill>
        <p:spPr bwMode="auto">
          <a:xfrm>
            <a:off x="683568" y="3276693"/>
            <a:ext cx="4794447" cy="3581307"/>
          </a:xfrm>
          <a:prstGeom prst="rect">
            <a:avLst/>
          </a:prstGeom>
          <a:noFill/>
          <a:effectLst>
            <a:softEdge rad="127000"/>
          </a:effectLst>
        </p:spPr>
      </p:pic>
    </p:spTree>
    <p:extLst>
      <p:ext uri="{BB962C8B-B14F-4D97-AF65-F5344CB8AC3E}">
        <p14:creationId xmlns:p14="http://schemas.microsoft.com/office/powerpoint/2010/main" val="1095166280"/>
      </p:ext>
    </p:extLst>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Картинка 7 из 468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3131840" cy="499603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9"/>
          <p:cNvSpPr>
            <a:spLocks noGrp="1"/>
          </p:cNvSpPr>
          <p:nvPr>
            <p:ph type="ctrTitle"/>
          </p:nvPr>
        </p:nvSpPr>
        <p:spPr>
          <a:xfrm>
            <a:off x="1" y="5229200"/>
            <a:ext cx="2411760" cy="792088"/>
          </a:xfrm>
        </p:spPr>
        <p:txBody>
          <a:bodyPr>
            <a:noAutofit/>
          </a:bodyPr>
          <a:lstStyle/>
          <a:p>
            <a:pPr eaLnBrk="1" hangingPunct="1">
              <a:defRPr/>
            </a:pPr>
            <a:r>
              <a:rPr lang="ru-RU" sz="2400" b="1" cap="small" dirty="0">
                <a:solidFill>
                  <a:schemeClr val="tx2">
                    <a:lumMod val="20000"/>
                    <a:lumOff val="80000"/>
                  </a:schemeClr>
                </a:solidFill>
                <a:latin typeface="+mn-lt"/>
                <a:cs typeface="Arial" panose="020B0604020202020204" pitchFamily="34" charset="0"/>
              </a:rPr>
              <a:t>Памятник </a:t>
            </a:r>
            <a:br>
              <a:rPr lang="ru-RU" sz="2400" b="1" cap="small" dirty="0">
                <a:solidFill>
                  <a:schemeClr val="tx2">
                    <a:lumMod val="20000"/>
                    <a:lumOff val="80000"/>
                  </a:schemeClr>
                </a:solidFill>
                <a:latin typeface="+mn-lt"/>
                <a:cs typeface="Arial" panose="020B0604020202020204" pitchFamily="34" charset="0"/>
              </a:rPr>
            </a:br>
            <a:r>
              <a:rPr lang="ru-RU" sz="2400" b="1" cap="small" dirty="0">
                <a:solidFill>
                  <a:schemeClr val="tx2">
                    <a:lumMod val="20000"/>
                    <a:lumOff val="80000"/>
                  </a:schemeClr>
                </a:solidFill>
                <a:latin typeface="+mn-lt"/>
                <a:cs typeface="Arial" panose="020B0604020202020204" pitchFamily="34" charset="0"/>
              </a:rPr>
              <a:t>Ю. Гагарину </a:t>
            </a:r>
            <a:br>
              <a:rPr lang="ru-RU" sz="2400" b="1" cap="small" dirty="0">
                <a:solidFill>
                  <a:schemeClr val="tx2">
                    <a:lumMod val="20000"/>
                    <a:lumOff val="80000"/>
                  </a:schemeClr>
                </a:solidFill>
                <a:latin typeface="+mn-lt"/>
                <a:cs typeface="Arial" panose="020B0604020202020204" pitchFamily="34" charset="0"/>
              </a:rPr>
            </a:br>
            <a:r>
              <a:rPr lang="ru-RU" sz="2400" b="1" cap="small" dirty="0">
                <a:solidFill>
                  <a:schemeClr val="tx2">
                    <a:lumMod val="20000"/>
                    <a:lumOff val="80000"/>
                  </a:schemeClr>
                </a:solidFill>
                <a:latin typeface="+mn-lt"/>
                <a:cs typeface="Arial" panose="020B0604020202020204" pitchFamily="34" charset="0"/>
              </a:rPr>
              <a:t>в </a:t>
            </a:r>
            <a:r>
              <a:rPr lang="ru-RU" sz="2400" b="1" cap="small" dirty="0" smtClean="0">
                <a:solidFill>
                  <a:schemeClr val="tx2">
                    <a:lumMod val="20000"/>
                    <a:lumOff val="80000"/>
                  </a:schemeClr>
                </a:solidFill>
                <a:latin typeface="+mn-lt"/>
                <a:cs typeface="Arial" panose="020B0604020202020204" pitchFamily="34" charset="0"/>
              </a:rPr>
              <a:t>Харькове</a:t>
            </a:r>
            <a:endParaRPr lang="ru-RU" sz="2400" b="1" cap="small" dirty="0">
              <a:solidFill>
                <a:schemeClr val="tx2">
                  <a:lumMod val="20000"/>
                  <a:lumOff val="80000"/>
                </a:schemeClr>
              </a:solidFill>
              <a:latin typeface="+mn-lt"/>
              <a:cs typeface="Arial" panose="020B0604020202020204" pitchFamily="34" charset="0"/>
            </a:endParaRPr>
          </a:p>
        </p:txBody>
      </p:sp>
      <p:sp>
        <p:nvSpPr>
          <p:cNvPr id="31754" name="Rectangle 10"/>
          <p:cNvSpPr>
            <a:spLocks noGrp="1"/>
          </p:cNvSpPr>
          <p:nvPr>
            <p:ph type="subTitle" idx="1"/>
          </p:nvPr>
        </p:nvSpPr>
        <p:spPr>
          <a:xfrm>
            <a:off x="6156176" y="5013176"/>
            <a:ext cx="3096344" cy="1844824"/>
          </a:xfrm>
        </p:spPr>
        <p:txBody>
          <a:bodyPr>
            <a:noAutofit/>
          </a:bodyPr>
          <a:lstStyle/>
          <a:p>
            <a:pPr algn="ctr" eaLnBrk="1" hangingPunct="1">
              <a:spcBef>
                <a:spcPts val="0"/>
              </a:spcBef>
              <a:spcAft>
                <a:spcPts val="0"/>
              </a:spcAft>
              <a:buFont typeface="Arial" charset="0"/>
              <a:buNone/>
              <a:defRPr/>
            </a:pPr>
            <a:r>
              <a:rPr lang="ru-RU" sz="2400" b="1" dirty="0">
                <a:solidFill>
                  <a:schemeClr val="accent1">
                    <a:lumMod val="40000"/>
                    <a:lumOff val="60000"/>
                  </a:schemeClr>
                </a:solidFill>
                <a:cs typeface="Arial" panose="020B0604020202020204" pitchFamily="34" charset="0"/>
              </a:rPr>
              <a:t>Памятник </a:t>
            </a:r>
            <a:r>
              <a:rPr lang="ru-RU" sz="2400" b="1" dirty="0" smtClean="0">
                <a:solidFill>
                  <a:schemeClr val="accent1">
                    <a:lumMod val="40000"/>
                    <a:lumOff val="60000"/>
                  </a:schemeClr>
                </a:solidFill>
                <a:cs typeface="Arial" panose="020B0604020202020204" pitchFamily="34" charset="0"/>
              </a:rPr>
              <a:t>Гагарину</a:t>
            </a:r>
            <a:endParaRPr lang="ru-RU" sz="2400" b="1" dirty="0">
              <a:solidFill>
                <a:schemeClr val="accent1">
                  <a:lumMod val="40000"/>
                  <a:lumOff val="60000"/>
                </a:schemeClr>
              </a:solidFill>
              <a:cs typeface="Arial" panose="020B0604020202020204" pitchFamily="34" charset="0"/>
            </a:endParaRPr>
          </a:p>
          <a:p>
            <a:pPr algn="ctr" eaLnBrk="1" hangingPunct="1">
              <a:spcBef>
                <a:spcPts val="0"/>
              </a:spcBef>
              <a:spcAft>
                <a:spcPts val="0"/>
              </a:spcAft>
              <a:buFont typeface="Arial" charset="0"/>
              <a:buNone/>
              <a:defRPr/>
            </a:pPr>
            <a:r>
              <a:rPr lang="ru-RU" sz="2400" b="1" dirty="0">
                <a:solidFill>
                  <a:schemeClr val="accent1">
                    <a:lumMod val="40000"/>
                    <a:lumOff val="60000"/>
                  </a:schemeClr>
                </a:solidFill>
                <a:cs typeface="Arial" panose="020B0604020202020204" pitchFamily="34" charset="0"/>
              </a:rPr>
              <a:t>в Саратове</a:t>
            </a:r>
          </a:p>
          <a:p>
            <a:pPr algn="ctr" eaLnBrk="1" hangingPunct="1">
              <a:spcBef>
                <a:spcPts val="0"/>
              </a:spcBef>
              <a:spcAft>
                <a:spcPts val="0"/>
              </a:spcAft>
              <a:buFont typeface="Arial" charset="0"/>
              <a:buNone/>
              <a:defRPr/>
            </a:pPr>
            <a:r>
              <a:rPr lang="ru-RU" sz="2400" b="1" dirty="0">
                <a:solidFill>
                  <a:schemeClr val="accent1">
                    <a:lumMod val="40000"/>
                    <a:lumOff val="60000"/>
                  </a:schemeClr>
                </a:solidFill>
                <a:cs typeface="Arial" panose="020B0604020202020204" pitchFamily="34" charset="0"/>
              </a:rPr>
              <a:t>на Набережной </a:t>
            </a:r>
          </a:p>
          <a:p>
            <a:pPr algn="ctr" eaLnBrk="1" hangingPunct="1">
              <a:spcBef>
                <a:spcPts val="0"/>
              </a:spcBef>
              <a:spcAft>
                <a:spcPts val="0"/>
              </a:spcAft>
              <a:buFont typeface="Arial" charset="0"/>
              <a:buNone/>
              <a:defRPr/>
            </a:pPr>
            <a:r>
              <a:rPr lang="ru-RU" sz="2400" b="1" dirty="0">
                <a:solidFill>
                  <a:schemeClr val="accent1">
                    <a:lumMod val="40000"/>
                    <a:lumOff val="60000"/>
                  </a:schemeClr>
                </a:solidFill>
                <a:cs typeface="Arial" panose="020B0604020202020204" pitchFamily="34" charset="0"/>
              </a:rPr>
              <a:t>Космонавтов</a:t>
            </a:r>
          </a:p>
        </p:txBody>
      </p:sp>
      <p:pic>
        <p:nvPicPr>
          <p:cNvPr id="20486" name="Picture 12" descr="Картинка 25 из 468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40152" y="0"/>
            <a:ext cx="3203849" cy="503457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4" descr="Картинка 42 из 468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31840" y="1802341"/>
            <a:ext cx="2843808" cy="5055659"/>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Rectangle 15"/>
          <p:cNvSpPr>
            <a:spLocks noChangeArrowheads="1"/>
          </p:cNvSpPr>
          <p:nvPr/>
        </p:nvSpPr>
        <p:spPr bwMode="auto">
          <a:xfrm>
            <a:off x="2915816" y="-28093"/>
            <a:ext cx="3240360" cy="2372957"/>
          </a:xfrm>
          <a:prstGeom prst="rect">
            <a:avLst/>
          </a:prstGeom>
          <a:noFill/>
          <a:ln w="9525">
            <a:noFill/>
            <a:miter lim="800000"/>
            <a:headEnd/>
            <a:tailEnd/>
          </a:ln>
          <a:effectLst/>
        </p:spPr>
        <p:txBody>
          <a:bodyPr wrap="square" anchor="ctr">
            <a:spAutoFit/>
          </a:bodyPr>
          <a:lstStyle/>
          <a:p>
            <a:pPr algn="ctr">
              <a:spcBef>
                <a:spcPct val="20000"/>
              </a:spcBef>
              <a:buFont typeface="Arial" charset="0"/>
              <a:buNone/>
              <a:defRPr/>
            </a:pPr>
            <a:r>
              <a:rPr lang="ru-RU" sz="2300" b="1" dirty="0">
                <a:solidFill>
                  <a:schemeClr val="accent1">
                    <a:lumMod val="40000"/>
                    <a:lumOff val="60000"/>
                  </a:schemeClr>
                </a:solidFill>
                <a:cs typeface="Arial" charset="0"/>
              </a:rPr>
              <a:t>Памятник </a:t>
            </a:r>
          </a:p>
          <a:p>
            <a:pPr algn="ctr">
              <a:spcBef>
                <a:spcPct val="20000"/>
              </a:spcBef>
              <a:buFont typeface="Arial" charset="0"/>
              <a:buNone/>
              <a:defRPr/>
            </a:pPr>
            <a:r>
              <a:rPr lang="ru-RU" sz="2300" b="1" dirty="0">
                <a:solidFill>
                  <a:schemeClr val="accent1">
                    <a:lumMod val="40000"/>
                    <a:lumOff val="60000"/>
                  </a:schemeClr>
                </a:solidFill>
                <a:cs typeface="Arial" charset="0"/>
              </a:rPr>
              <a:t>Ю. Гагарину </a:t>
            </a:r>
          </a:p>
          <a:p>
            <a:pPr algn="ctr">
              <a:spcBef>
                <a:spcPct val="20000"/>
              </a:spcBef>
              <a:buFont typeface="Arial" charset="0"/>
              <a:buNone/>
              <a:defRPr/>
            </a:pPr>
            <a:r>
              <a:rPr lang="ru-RU" sz="2300" b="1" dirty="0">
                <a:solidFill>
                  <a:schemeClr val="accent1">
                    <a:lumMod val="40000"/>
                    <a:lumOff val="60000"/>
                  </a:schemeClr>
                </a:solidFill>
                <a:cs typeface="Arial" charset="0"/>
              </a:rPr>
              <a:t>на месте приземления возле города Энгельс в Саратовской области</a:t>
            </a:r>
          </a:p>
          <a:p>
            <a:pPr>
              <a:defRPr/>
            </a:pPr>
            <a:endParaRPr lang="ru-RU" sz="2400" b="1" dirty="0">
              <a:solidFill>
                <a:schemeClr val="accent1">
                  <a:lumMod val="40000"/>
                  <a:lumOff val="60000"/>
                </a:schemeClr>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946109481"/>
      </p:ext>
    </p:extLst>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idx="1"/>
          </p:nvPr>
        </p:nvSpPr>
        <p:spPr>
          <a:xfrm>
            <a:off x="6156177" y="692696"/>
            <a:ext cx="2987824" cy="4220695"/>
          </a:xfrm>
        </p:spPr>
        <p:txBody>
          <a:bodyPr>
            <a:noAutofit/>
          </a:bodyPr>
          <a:lstStyle/>
          <a:p>
            <a:pPr algn="ctr" eaLnBrk="1" hangingPunct="1">
              <a:lnSpc>
                <a:spcPct val="90000"/>
              </a:lnSpc>
              <a:buFont typeface="Arial" charset="0"/>
              <a:buNone/>
              <a:defRPr/>
            </a:pPr>
            <a:endParaRPr lang="ru-RU" sz="2800" b="1" dirty="0" smtClean="0">
              <a:solidFill>
                <a:schemeClr val="accent1">
                  <a:lumMod val="40000"/>
                  <a:lumOff val="60000"/>
                </a:schemeClr>
              </a:solidFill>
              <a:cs typeface="Arial" panose="020B0604020202020204" pitchFamily="34" charset="0"/>
            </a:endParaRPr>
          </a:p>
          <a:p>
            <a:pPr algn="ctr" eaLnBrk="1" hangingPunct="1">
              <a:lnSpc>
                <a:spcPct val="90000"/>
              </a:lnSpc>
              <a:buFont typeface="Arial" charset="0"/>
              <a:buNone/>
              <a:defRPr/>
            </a:pPr>
            <a:endParaRPr lang="ru-RU" sz="2800" b="1" dirty="0" smtClean="0">
              <a:solidFill>
                <a:schemeClr val="accent1">
                  <a:lumMod val="40000"/>
                  <a:lumOff val="60000"/>
                </a:schemeClr>
              </a:solidFill>
              <a:cs typeface="Arial" panose="020B0604020202020204" pitchFamily="34" charset="0"/>
            </a:endParaRPr>
          </a:p>
          <a:p>
            <a:pPr algn="ctr" eaLnBrk="1" hangingPunct="1">
              <a:lnSpc>
                <a:spcPct val="90000"/>
              </a:lnSpc>
              <a:buFont typeface="Arial" charset="0"/>
              <a:buNone/>
              <a:defRPr/>
            </a:pPr>
            <a:endParaRPr lang="ru-RU" sz="2800" b="1" dirty="0" smtClean="0">
              <a:solidFill>
                <a:schemeClr val="accent1">
                  <a:lumMod val="40000"/>
                  <a:lumOff val="60000"/>
                </a:schemeClr>
              </a:solidFill>
              <a:cs typeface="Arial" panose="020B0604020202020204" pitchFamily="34" charset="0"/>
            </a:endParaRPr>
          </a:p>
          <a:p>
            <a:pPr algn="ctr" eaLnBrk="1" hangingPunct="1">
              <a:buFont typeface="Arial" charset="0"/>
              <a:buNone/>
              <a:defRPr/>
            </a:pPr>
            <a:r>
              <a:rPr lang="ru-RU" sz="2800" b="1" dirty="0" smtClean="0">
                <a:solidFill>
                  <a:schemeClr val="accent1">
                    <a:lumMod val="40000"/>
                    <a:lumOff val="60000"/>
                  </a:schemeClr>
                </a:solidFill>
                <a:cs typeface="Arial" panose="020B0604020202020204" pitchFamily="34" charset="0"/>
              </a:rPr>
              <a:t>В честь Юрия Гагарина </a:t>
            </a:r>
          </a:p>
          <a:p>
            <a:pPr algn="ctr" eaLnBrk="1" hangingPunct="1">
              <a:buFont typeface="Arial" charset="0"/>
              <a:buNone/>
              <a:defRPr/>
            </a:pPr>
            <a:r>
              <a:rPr lang="ru-RU" sz="2800" b="1" dirty="0" smtClean="0">
                <a:solidFill>
                  <a:schemeClr val="accent1">
                    <a:lumMod val="40000"/>
                    <a:lumOff val="60000"/>
                  </a:schemeClr>
                </a:solidFill>
                <a:cs typeface="Arial" panose="020B0604020202020204" pitchFamily="34" charset="0"/>
              </a:rPr>
              <a:t>его родной город </a:t>
            </a:r>
            <a:r>
              <a:rPr lang="ru-RU" b="1" dirty="0" err="1" smtClean="0">
                <a:solidFill>
                  <a:schemeClr val="accent1">
                    <a:lumMod val="40000"/>
                    <a:lumOff val="60000"/>
                  </a:schemeClr>
                </a:solidFill>
                <a:cs typeface="Arial" panose="020B0604020202020204" pitchFamily="34" charset="0"/>
              </a:rPr>
              <a:t>Гжатск</a:t>
            </a:r>
            <a:r>
              <a:rPr lang="ru-RU" b="1" dirty="0" smtClean="0">
                <a:solidFill>
                  <a:schemeClr val="accent1">
                    <a:lumMod val="40000"/>
                    <a:lumOff val="60000"/>
                  </a:schemeClr>
                </a:solidFill>
                <a:cs typeface="Arial" panose="020B0604020202020204" pitchFamily="34" charset="0"/>
              </a:rPr>
              <a:t> </a:t>
            </a:r>
          </a:p>
          <a:p>
            <a:pPr algn="ctr" eaLnBrk="1" hangingPunct="1">
              <a:buFont typeface="Arial" charset="0"/>
              <a:buNone/>
              <a:defRPr/>
            </a:pPr>
            <a:r>
              <a:rPr lang="ru-RU" sz="2800" b="1" dirty="0" smtClean="0">
                <a:solidFill>
                  <a:schemeClr val="accent1">
                    <a:lumMod val="40000"/>
                    <a:lumOff val="60000"/>
                  </a:schemeClr>
                </a:solidFill>
                <a:cs typeface="Arial" panose="020B0604020202020204" pitchFamily="34" charset="0"/>
              </a:rPr>
              <a:t>был переименован в город </a:t>
            </a:r>
          </a:p>
          <a:p>
            <a:pPr algn="ctr" eaLnBrk="1" hangingPunct="1">
              <a:buFont typeface="Arial" charset="0"/>
              <a:buNone/>
              <a:defRPr/>
            </a:pPr>
            <a:r>
              <a:rPr lang="ru-RU" sz="2800" b="1" dirty="0" smtClean="0">
                <a:solidFill>
                  <a:schemeClr val="accent1">
                    <a:lumMod val="40000"/>
                    <a:lumOff val="60000"/>
                  </a:schemeClr>
                </a:solidFill>
                <a:cs typeface="Arial" panose="020B0604020202020204" pitchFamily="34" charset="0"/>
              </a:rPr>
              <a:t>      </a:t>
            </a:r>
            <a:r>
              <a:rPr lang="ru-RU" b="1" dirty="0" smtClean="0">
                <a:solidFill>
                  <a:schemeClr val="accent1">
                    <a:lumMod val="40000"/>
                    <a:lumOff val="60000"/>
                  </a:schemeClr>
                </a:solidFill>
                <a:cs typeface="Arial" panose="020B0604020202020204" pitchFamily="34" charset="0"/>
              </a:rPr>
              <a:t>Гагарин </a:t>
            </a:r>
          </a:p>
        </p:txBody>
      </p:sp>
      <p:pic>
        <p:nvPicPr>
          <p:cNvPr id="21509" name="Picture 5" descr="Картинка 18 из 1701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998" y="238666"/>
            <a:ext cx="6523214" cy="6057964"/>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840895"/>
      </p:ext>
    </p:extLst>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656160" y="620713"/>
            <a:ext cx="6172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ru-RU" altLang="ru-RU" sz="2000"/>
          </a:p>
        </p:txBody>
      </p:sp>
      <p:sp>
        <p:nvSpPr>
          <p:cNvPr id="22532" name="Rectangle 12"/>
          <p:cNvSpPr>
            <a:spLocks noChangeArrowheads="1"/>
          </p:cNvSpPr>
          <p:nvPr/>
        </p:nvSpPr>
        <p:spPr bwMode="auto">
          <a:xfrm>
            <a:off x="3924301" y="620715"/>
            <a:ext cx="378023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22533" name="Rectangle 14"/>
          <p:cNvSpPr>
            <a:spLocks noChangeArrowheads="1"/>
          </p:cNvSpPr>
          <p:nvPr/>
        </p:nvSpPr>
        <p:spPr bwMode="auto">
          <a:xfrm>
            <a:off x="4733926" y="908050"/>
            <a:ext cx="288964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22534" name="Rectangle 15"/>
          <p:cNvSpPr>
            <a:spLocks noChangeArrowheads="1"/>
          </p:cNvSpPr>
          <p:nvPr/>
        </p:nvSpPr>
        <p:spPr bwMode="auto">
          <a:xfrm>
            <a:off x="1385888" y="4076700"/>
            <a:ext cx="6372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22535" name="Rectangle 16"/>
          <p:cNvSpPr>
            <a:spLocks noChangeArrowheads="1"/>
          </p:cNvSpPr>
          <p:nvPr/>
        </p:nvSpPr>
        <p:spPr bwMode="auto">
          <a:xfrm>
            <a:off x="1385888" y="5661025"/>
            <a:ext cx="6372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a:latin typeface="Arial" panose="020B0604020202020204" pitchFamily="34" charset="0"/>
            </a:endParaRPr>
          </a:p>
        </p:txBody>
      </p:sp>
      <p:sp>
        <p:nvSpPr>
          <p:cNvPr id="22536" name="Rectangle 17"/>
          <p:cNvSpPr>
            <a:spLocks noChangeArrowheads="1"/>
          </p:cNvSpPr>
          <p:nvPr/>
        </p:nvSpPr>
        <p:spPr bwMode="auto">
          <a:xfrm>
            <a:off x="1385888" y="4652965"/>
            <a:ext cx="6372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37906" name="Rectangle 18"/>
          <p:cNvSpPr>
            <a:spLocks noChangeArrowheads="1"/>
          </p:cNvSpPr>
          <p:nvPr/>
        </p:nvSpPr>
        <p:spPr bwMode="auto">
          <a:xfrm>
            <a:off x="-108520" y="5373216"/>
            <a:ext cx="9433047" cy="1569660"/>
          </a:xfrm>
          <a:prstGeom prst="rect">
            <a:avLst/>
          </a:prstGeom>
          <a:noFill/>
          <a:ln w="9525">
            <a:noFill/>
            <a:miter lim="800000"/>
            <a:headEnd/>
            <a:tailEnd/>
          </a:ln>
          <a:effectLst/>
        </p:spPr>
        <p:txBody>
          <a:bodyPr wrap="square">
            <a:spAutoFit/>
          </a:bodyPr>
          <a:lstStyle/>
          <a:p>
            <a:pPr algn="ctr">
              <a:defRPr/>
            </a:pPr>
            <a:r>
              <a:rPr lang="ru-RU" sz="2400" b="1" dirty="0">
                <a:solidFill>
                  <a:schemeClr val="accent1">
                    <a:lumMod val="40000"/>
                    <a:lumOff val="60000"/>
                  </a:schemeClr>
                </a:solidFill>
                <a:cs typeface="Arial" panose="020B0604020202020204" pitchFamily="34" charset="0"/>
              </a:rPr>
              <a:t>Его имя навсегда осталось в Космосе: один из крупнейших </a:t>
            </a:r>
            <a:endParaRPr lang="ru-RU" sz="2400" b="1" dirty="0" smtClean="0">
              <a:solidFill>
                <a:schemeClr val="accent1">
                  <a:lumMod val="40000"/>
                  <a:lumOff val="60000"/>
                </a:schemeClr>
              </a:solidFill>
              <a:cs typeface="Arial" panose="020B0604020202020204" pitchFamily="34" charset="0"/>
            </a:endParaRPr>
          </a:p>
          <a:p>
            <a:pPr algn="ctr">
              <a:defRPr/>
            </a:pPr>
            <a:r>
              <a:rPr lang="ru-RU" sz="2400" b="1" dirty="0" smtClean="0">
                <a:solidFill>
                  <a:schemeClr val="accent1">
                    <a:lumMod val="40000"/>
                    <a:lumOff val="60000"/>
                  </a:schemeClr>
                </a:solidFill>
                <a:cs typeface="Arial" panose="020B0604020202020204" pitchFamily="34" charset="0"/>
              </a:rPr>
              <a:t>(</a:t>
            </a:r>
            <a:r>
              <a:rPr lang="ru-RU" sz="2400" b="1" dirty="0">
                <a:solidFill>
                  <a:schemeClr val="accent1">
                    <a:lumMod val="40000"/>
                    <a:lumOff val="60000"/>
                  </a:schemeClr>
                </a:solidFill>
                <a:cs typeface="Arial" panose="020B0604020202020204" pitchFamily="34" charset="0"/>
              </a:rPr>
              <a:t>диаметр 250 км) кратеров на обратной стороне </a:t>
            </a:r>
            <a:r>
              <a:rPr lang="ru-RU" sz="2400" b="1" dirty="0" smtClean="0">
                <a:solidFill>
                  <a:schemeClr val="accent1">
                    <a:lumMod val="40000"/>
                    <a:lumOff val="60000"/>
                  </a:schemeClr>
                </a:solidFill>
                <a:cs typeface="Arial" panose="020B0604020202020204" pitchFamily="34" charset="0"/>
              </a:rPr>
              <a:t>Луны </a:t>
            </a:r>
            <a:r>
              <a:rPr lang="ru-RU" sz="2400" b="1" dirty="0">
                <a:solidFill>
                  <a:schemeClr val="accent1">
                    <a:lumMod val="40000"/>
                    <a:lumOff val="60000"/>
                  </a:schemeClr>
                </a:solidFill>
                <a:cs typeface="Arial" panose="020B0604020202020204" pitchFamily="34" charset="0"/>
              </a:rPr>
              <a:t>носит имя </a:t>
            </a:r>
            <a:r>
              <a:rPr lang="ru-RU" sz="2400" b="1" dirty="0" smtClean="0">
                <a:solidFill>
                  <a:schemeClr val="accent1">
                    <a:lumMod val="40000"/>
                    <a:lumOff val="60000"/>
                  </a:schemeClr>
                </a:solidFill>
                <a:cs typeface="Arial" panose="020B0604020202020204" pitchFamily="34" charset="0"/>
              </a:rPr>
              <a:t>Гагарина. И,  </a:t>
            </a:r>
            <a:r>
              <a:rPr lang="ru-RU" sz="2400" b="1" dirty="0">
                <a:solidFill>
                  <a:schemeClr val="accent1">
                    <a:lumMod val="40000"/>
                    <a:lumOff val="60000"/>
                  </a:schemeClr>
                </a:solidFill>
                <a:cs typeface="Arial" panose="020B0604020202020204" pitchFamily="34" charset="0"/>
              </a:rPr>
              <a:t>что символично - он расположен между кратером </a:t>
            </a:r>
            <a:endParaRPr lang="ru-RU" sz="2400" b="1" dirty="0" smtClean="0">
              <a:solidFill>
                <a:schemeClr val="accent1">
                  <a:lumMod val="40000"/>
                  <a:lumOff val="60000"/>
                </a:schemeClr>
              </a:solidFill>
              <a:cs typeface="Arial" panose="020B0604020202020204" pitchFamily="34" charset="0"/>
            </a:endParaRPr>
          </a:p>
          <a:p>
            <a:pPr algn="ctr">
              <a:defRPr/>
            </a:pPr>
            <a:r>
              <a:rPr lang="ru-RU" sz="2400" b="1" dirty="0" smtClean="0">
                <a:solidFill>
                  <a:schemeClr val="accent1">
                    <a:lumMod val="40000"/>
                    <a:lumOff val="60000"/>
                  </a:schemeClr>
                </a:solidFill>
                <a:cs typeface="Arial" panose="020B0604020202020204" pitchFamily="34" charset="0"/>
              </a:rPr>
              <a:t>Циолковский  и  </a:t>
            </a:r>
            <a:r>
              <a:rPr lang="ru-RU" sz="2400" b="1" dirty="0">
                <a:solidFill>
                  <a:schemeClr val="accent1">
                    <a:lumMod val="40000"/>
                    <a:lumOff val="60000"/>
                  </a:schemeClr>
                </a:solidFill>
                <a:cs typeface="Arial" panose="020B0604020202020204" pitchFamily="34" charset="0"/>
              </a:rPr>
              <a:t>Морем </a:t>
            </a:r>
            <a:r>
              <a:rPr lang="ru-RU" sz="2400" b="1" dirty="0" smtClean="0">
                <a:solidFill>
                  <a:schemeClr val="accent1">
                    <a:lumMod val="40000"/>
                    <a:lumOff val="60000"/>
                  </a:schemeClr>
                </a:solidFill>
                <a:cs typeface="Arial" panose="020B0604020202020204" pitchFamily="34" charset="0"/>
              </a:rPr>
              <a:t> Мечты</a:t>
            </a:r>
            <a:r>
              <a:rPr lang="ru-RU" sz="2400" b="1" dirty="0">
                <a:solidFill>
                  <a:schemeClr val="accent1">
                    <a:lumMod val="40000"/>
                    <a:lumOff val="60000"/>
                  </a:schemeClr>
                </a:solidFill>
                <a:cs typeface="Arial" panose="020B0604020202020204" pitchFamily="34" charset="0"/>
              </a:rPr>
              <a:t>. </a:t>
            </a:r>
          </a:p>
        </p:txBody>
      </p:sp>
      <p:pic>
        <p:nvPicPr>
          <p:cNvPr id="22538" name="Picture 19" descr="64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3688" y="126661"/>
            <a:ext cx="5472608" cy="531614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960850"/>
      </p:ext>
    </p:extLst>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656160" y="620713"/>
            <a:ext cx="6172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ru-RU" altLang="ru-RU" sz="2000"/>
          </a:p>
        </p:txBody>
      </p:sp>
      <p:sp>
        <p:nvSpPr>
          <p:cNvPr id="24580" name="Rectangle 12"/>
          <p:cNvSpPr>
            <a:spLocks noChangeArrowheads="1"/>
          </p:cNvSpPr>
          <p:nvPr/>
        </p:nvSpPr>
        <p:spPr bwMode="auto">
          <a:xfrm>
            <a:off x="3924301" y="620715"/>
            <a:ext cx="378023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24581" name="Rectangle 14"/>
          <p:cNvSpPr>
            <a:spLocks noChangeArrowheads="1"/>
          </p:cNvSpPr>
          <p:nvPr/>
        </p:nvSpPr>
        <p:spPr bwMode="auto">
          <a:xfrm>
            <a:off x="4733926" y="908050"/>
            <a:ext cx="288964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24582" name="Rectangle 15"/>
          <p:cNvSpPr>
            <a:spLocks noChangeArrowheads="1"/>
          </p:cNvSpPr>
          <p:nvPr/>
        </p:nvSpPr>
        <p:spPr bwMode="auto">
          <a:xfrm>
            <a:off x="1385888" y="4076700"/>
            <a:ext cx="6372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24583" name="Rectangle 16"/>
          <p:cNvSpPr>
            <a:spLocks noChangeArrowheads="1"/>
          </p:cNvSpPr>
          <p:nvPr/>
        </p:nvSpPr>
        <p:spPr bwMode="auto">
          <a:xfrm>
            <a:off x="1385888" y="5661025"/>
            <a:ext cx="6372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a:latin typeface="Arial" panose="020B0604020202020204" pitchFamily="34" charset="0"/>
            </a:endParaRPr>
          </a:p>
        </p:txBody>
      </p:sp>
      <p:sp>
        <p:nvSpPr>
          <p:cNvPr id="24584" name="Rectangle 17"/>
          <p:cNvSpPr>
            <a:spLocks noChangeArrowheads="1"/>
          </p:cNvSpPr>
          <p:nvPr/>
        </p:nvSpPr>
        <p:spPr bwMode="auto">
          <a:xfrm>
            <a:off x="1385888" y="4652965"/>
            <a:ext cx="6372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200" b="1">
              <a:solidFill>
                <a:srgbClr val="000066"/>
              </a:solidFill>
              <a:latin typeface="Arial" panose="020B0604020202020204" pitchFamily="34" charset="0"/>
            </a:endParaRPr>
          </a:p>
        </p:txBody>
      </p:sp>
      <p:sp>
        <p:nvSpPr>
          <p:cNvPr id="39954" name="Rectangle 18"/>
          <p:cNvSpPr>
            <a:spLocks noChangeArrowheads="1"/>
          </p:cNvSpPr>
          <p:nvPr/>
        </p:nvSpPr>
        <p:spPr bwMode="auto">
          <a:xfrm>
            <a:off x="0" y="5229200"/>
            <a:ext cx="9324527" cy="1692771"/>
          </a:xfrm>
          <a:prstGeom prst="rect">
            <a:avLst/>
          </a:prstGeom>
          <a:noFill/>
          <a:ln w="9525">
            <a:noFill/>
            <a:miter lim="800000"/>
            <a:headEnd/>
            <a:tailEnd/>
          </a:ln>
          <a:effectLst/>
        </p:spPr>
        <p:txBody>
          <a:bodyPr wrap="square">
            <a:spAutoFit/>
          </a:bodyPr>
          <a:lstStyle/>
          <a:p>
            <a:pPr algn="ctr">
              <a:defRPr/>
            </a:pPr>
            <a:endParaRPr lang="ru-RU" sz="3200" dirty="0">
              <a:solidFill>
                <a:schemeClr val="accent1">
                  <a:lumMod val="75000"/>
                </a:schemeClr>
              </a:solidFill>
              <a:latin typeface="Arial" charset="0"/>
              <a:cs typeface="Arial" charset="0"/>
            </a:endParaRPr>
          </a:p>
          <a:p>
            <a:pPr algn="ctr">
              <a:defRPr/>
            </a:pPr>
            <a:r>
              <a:rPr lang="ru-RU" sz="2400" b="1" dirty="0">
                <a:solidFill>
                  <a:schemeClr val="accent1">
                    <a:lumMod val="40000"/>
                    <a:lumOff val="60000"/>
                  </a:schemeClr>
                </a:solidFill>
                <a:cs typeface="Arial" charset="0"/>
              </a:rPr>
              <a:t>В честь Юрия Гагарина названо </a:t>
            </a:r>
          </a:p>
          <a:p>
            <a:pPr algn="ctr">
              <a:defRPr/>
            </a:pPr>
            <a:r>
              <a:rPr lang="ru-RU" sz="2400" b="1" dirty="0">
                <a:solidFill>
                  <a:schemeClr val="accent1">
                    <a:lumMod val="40000"/>
                    <a:lumOff val="60000"/>
                  </a:schemeClr>
                </a:solidFill>
                <a:cs typeface="Arial" charset="0"/>
              </a:rPr>
              <a:t>научно-исследовательское судно </a:t>
            </a:r>
          </a:p>
          <a:p>
            <a:pPr algn="ctr">
              <a:defRPr/>
            </a:pPr>
            <a:r>
              <a:rPr lang="ru-RU" sz="2400" b="1" dirty="0">
                <a:solidFill>
                  <a:schemeClr val="accent1">
                    <a:lumMod val="40000"/>
                    <a:lumOff val="60000"/>
                  </a:schemeClr>
                </a:solidFill>
                <a:cs typeface="Arial" charset="0"/>
              </a:rPr>
              <a:t>«Космонавт Юрий Гагарин»</a:t>
            </a:r>
          </a:p>
        </p:txBody>
      </p:sp>
      <p:pic>
        <p:nvPicPr>
          <p:cNvPr id="24586" name="Picture 21" descr="Картинка 3 из 116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5616" y="0"/>
            <a:ext cx="6810090" cy="59784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565978"/>
      </p:ext>
    </p:extLst>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0"/>
            <a:ext cx="4716016" cy="830997"/>
          </a:xfrm>
          <a:prstGeom prst="rect">
            <a:avLst/>
          </a:prstGeom>
        </p:spPr>
        <p:txBody>
          <a:bodyPr wrap="square">
            <a:spAutoFit/>
          </a:bodyPr>
          <a:lstStyle/>
          <a:p>
            <a:pPr algn="ctr">
              <a:defRPr/>
            </a:pPr>
            <a:r>
              <a:rPr lang="ru-RU" sz="2400" b="1" dirty="0" smtClean="0">
                <a:solidFill>
                  <a:schemeClr val="accent1">
                    <a:lumMod val="40000"/>
                    <a:lumOff val="60000"/>
                  </a:schemeClr>
                </a:solidFill>
                <a:cs typeface="Arial" charset="0"/>
              </a:rPr>
              <a:t>Юбилейная монета в честь Ю.Гагарина </a:t>
            </a:r>
            <a:endParaRPr lang="ru-RU" sz="2400" b="1" dirty="0">
              <a:solidFill>
                <a:schemeClr val="accent1">
                  <a:lumMod val="40000"/>
                  <a:lumOff val="60000"/>
                </a:schemeClr>
              </a:solidFill>
              <a:cs typeface="Arial" charset="0"/>
            </a:endParaRPr>
          </a:p>
        </p:txBody>
      </p:sp>
      <p:pic>
        <p:nvPicPr>
          <p:cNvPr id="89090" name="Picture 2" descr="&amp;YUcy;.&amp;Acy;. &amp;Gcy;&amp;acy;&amp;gcy;&amp;acy;&amp;rcy;&amp;icy;&amp;ncy; &amp;scy; &amp;gcy;&amp;ocy;&amp;lcy;&amp;ucy;&amp;bcy;&amp;iecy;&amp;mcy; &amp;vcy; &amp;rcy;&amp;ucy;&amp;kcy;&amp;acy;&amp;khcy;"/>
          <p:cNvPicPr>
            <a:picLocks noChangeAspect="1" noChangeArrowheads="1"/>
          </p:cNvPicPr>
          <p:nvPr/>
        </p:nvPicPr>
        <p:blipFill>
          <a:blip r:embed="rId2" cstate="print"/>
          <a:srcRect t="49445"/>
          <a:stretch>
            <a:fillRect/>
          </a:stretch>
        </p:blipFill>
        <p:spPr bwMode="auto">
          <a:xfrm>
            <a:off x="0" y="692696"/>
            <a:ext cx="2339752" cy="2407112"/>
          </a:xfrm>
          <a:prstGeom prst="rect">
            <a:avLst/>
          </a:prstGeom>
          <a:noFill/>
          <a:effectLst>
            <a:softEdge rad="127000"/>
          </a:effectLst>
        </p:spPr>
      </p:pic>
      <p:pic>
        <p:nvPicPr>
          <p:cNvPr id="89092" name="Picture 4" descr="http://www.kmscity.ru/assets/news/PR/Pamyatnik_Gagarinu.jpg"/>
          <p:cNvPicPr>
            <a:picLocks noChangeAspect="1" noChangeArrowheads="1"/>
          </p:cNvPicPr>
          <p:nvPr/>
        </p:nvPicPr>
        <p:blipFill>
          <a:blip r:embed="rId3" cstate="print"/>
          <a:srcRect/>
          <a:stretch>
            <a:fillRect/>
          </a:stretch>
        </p:blipFill>
        <p:spPr bwMode="auto">
          <a:xfrm>
            <a:off x="-1" y="3284984"/>
            <a:ext cx="4744253" cy="3573016"/>
          </a:xfrm>
          <a:prstGeom prst="rect">
            <a:avLst/>
          </a:prstGeom>
          <a:noFill/>
          <a:effectLst>
            <a:softEdge rad="127000"/>
          </a:effectLst>
        </p:spPr>
      </p:pic>
      <p:pic>
        <p:nvPicPr>
          <p:cNvPr id="89094" name="Picture 6" descr="http://s00.yaplakal.com/pics/pics_original/8/7/2/5251278.jpg"/>
          <p:cNvPicPr>
            <a:picLocks noChangeAspect="1" noChangeArrowheads="1"/>
          </p:cNvPicPr>
          <p:nvPr/>
        </p:nvPicPr>
        <p:blipFill>
          <a:blip r:embed="rId4" cstate="print"/>
          <a:srcRect b="11715"/>
          <a:stretch>
            <a:fillRect/>
          </a:stretch>
        </p:blipFill>
        <p:spPr bwMode="auto">
          <a:xfrm>
            <a:off x="4644008" y="0"/>
            <a:ext cx="4499992" cy="6271516"/>
          </a:xfrm>
          <a:prstGeom prst="rect">
            <a:avLst/>
          </a:prstGeom>
          <a:noFill/>
          <a:effectLst>
            <a:softEdge rad="127000"/>
          </a:effectLst>
        </p:spPr>
      </p:pic>
      <p:sp>
        <p:nvSpPr>
          <p:cNvPr id="7" name="Прямоугольник 6"/>
          <p:cNvSpPr/>
          <p:nvPr/>
        </p:nvSpPr>
        <p:spPr>
          <a:xfrm>
            <a:off x="4355976" y="6093296"/>
            <a:ext cx="4968552" cy="830997"/>
          </a:xfrm>
          <a:prstGeom prst="rect">
            <a:avLst/>
          </a:prstGeom>
        </p:spPr>
        <p:txBody>
          <a:bodyPr wrap="square">
            <a:spAutoFit/>
          </a:bodyPr>
          <a:lstStyle/>
          <a:p>
            <a:pPr algn="ctr"/>
            <a:r>
              <a:rPr lang="ru-RU" sz="2400" b="1" dirty="0" smtClean="0">
                <a:solidFill>
                  <a:schemeClr val="accent1">
                    <a:lumMod val="40000"/>
                    <a:lumOff val="60000"/>
                  </a:schemeClr>
                </a:solidFill>
                <a:cs typeface="Arial" charset="0"/>
              </a:rPr>
              <a:t>Самое большое граффити </a:t>
            </a:r>
          </a:p>
          <a:p>
            <a:pPr algn="ctr"/>
            <a:r>
              <a:rPr lang="ru-RU" sz="2400" b="1" dirty="0" smtClean="0">
                <a:solidFill>
                  <a:schemeClr val="accent1">
                    <a:lumMod val="40000"/>
                    <a:lumOff val="60000"/>
                  </a:schemeClr>
                </a:solidFill>
                <a:cs typeface="Arial" charset="0"/>
              </a:rPr>
              <a:t>в  стране  изображает Гагарина</a:t>
            </a:r>
            <a:endParaRPr lang="ru-RU" sz="2400" dirty="0"/>
          </a:p>
        </p:txBody>
      </p:sp>
      <p:sp>
        <p:nvSpPr>
          <p:cNvPr id="8" name="Прямоугольник 7"/>
          <p:cNvSpPr/>
          <p:nvPr/>
        </p:nvSpPr>
        <p:spPr>
          <a:xfrm>
            <a:off x="179512" y="2996952"/>
            <a:ext cx="4536504" cy="461665"/>
          </a:xfrm>
          <a:prstGeom prst="rect">
            <a:avLst/>
          </a:prstGeom>
        </p:spPr>
        <p:txBody>
          <a:bodyPr wrap="square">
            <a:spAutoFit/>
          </a:bodyPr>
          <a:lstStyle/>
          <a:p>
            <a:r>
              <a:rPr lang="ru-RU" sz="2400" b="1" dirty="0" smtClean="0">
                <a:solidFill>
                  <a:schemeClr val="accent1">
                    <a:lumMod val="40000"/>
                    <a:lumOff val="60000"/>
                  </a:schemeClr>
                </a:solidFill>
                <a:cs typeface="Arial" charset="0"/>
              </a:rPr>
              <a:t>Завод им. Ю.А.Гагарина </a:t>
            </a:r>
            <a:endParaRPr lang="ru-RU" sz="2400" dirty="0"/>
          </a:p>
        </p:txBody>
      </p:sp>
      <p:pic>
        <p:nvPicPr>
          <p:cNvPr id="9" name="Picture 2" descr="&amp;YUcy;.&amp;Acy;. &amp;Gcy;&amp;acy;&amp;gcy;&amp;acy;&amp;rcy;&amp;icy;&amp;ncy; &amp;scy; &amp;gcy;&amp;ocy;&amp;lcy;&amp;ucy;&amp;bcy;&amp;iecy;&amp;mcy; &amp;vcy; &amp;rcy;&amp;ucy;&amp;kcy;&amp;acy;&amp;khcy;"/>
          <p:cNvPicPr>
            <a:picLocks noChangeAspect="1" noChangeArrowheads="1"/>
          </p:cNvPicPr>
          <p:nvPr/>
        </p:nvPicPr>
        <p:blipFill>
          <a:blip r:embed="rId2" cstate="print"/>
          <a:srcRect r="-2059" b="50555"/>
          <a:stretch>
            <a:fillRect/>
          </a:stretch>
        </p:blipFill>
        <p:spPr bwMode="auto">
          <a:xfrm>
            <a:off x="2339752" y="692696"/>
            <a:ext cx="2455473" cy="2420888"/>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5292080" y="188640"/>
            <a:ext cx="3851920" cy="7278961"/>
          </a:xfrm>
        </p:spPr>
        <p:txBody>
          <a:bodyPr>
            <a:normAutofit/>
          </a:bodyPr>
          <a:lstStyle/>
          <a:p>
            <a:pPr algn="ctr">
              <a:lnSpc>
                <a:spcPct val="80000"/>
              </a:lnSpc>
              <a:buFont typeface="Wingdings" panose="05000000000000000000" pitchFamily="2" charset="2"/>
              <a:buNone/>
            </a:pPr>
            <a:r>
              <a:rPr lang="ru-RU" altLang="ru-RU" sz="2800" b="1" dirty="0" smtClean="0">
                <a:solidFill>
                  <a:schemeClr val="accent1">
                    <a:lumMod val="40000"/>
                    <a:lumOff val="60000"/>
                  </a:schemeClr>
                </a:solidFill>
                <a:cs typeface="Arial" panose="020B0604020202020204" pitchFamily="34" charset="0"/>
              </a:rPr>
              <a:t>    В 1933 году был запущен первый советский жидкостный летательный аппарат. </a:t>
            </a:r>
          </a:p>
          <a:p>
            <a:pPr algn="ctr">
              <a:lnSpc>
                <a:spcPct val="80000"/>
              </a:lnSpc>
              <a:buFont typeface="Wingdings" panose="05000000000000000000" pitchFamily="2" charset="2"/>
              <a:buNone/>
            </a:pPr>
            <a:r>
              <a:rPr lang="ru-RU" altLang="ru-RU" sz="2800" b="1" dirty="0" smtClean="0">
                <a:solidFill>
                  <a:schemeClr val="accent1">
                    <a:lumMod val="40000"/>
                    <a:lumOff val="60000"/>
                  </a:schemeClr>
                </a:solidFill>
                <a:cs typeface="Arial" panose="020B0604020202020204" pitchFamily="34" charset="0"/>
              </a:rPr>
              <a:t>В </a:t>
            </a:r>
            <a:r>
              <a:rPr lang="ru-RU" altLang="ru-RU" sz="2800" b="1" dirty="0">
                <a:solidFill>
                  <a:schemeClr val="accent1">
                    <a:lumMod val="40000"/>
                    <a:lumOff val="60000"/>
                  </a:schemeClr>
                </a:solidFill>
                <a:cs typeface="Arial" panose="020B0604020202020204" pitchFamily="34" charset="0"/>
              </a:rPr>
              <a:t>этом же году </a:t>
            </a:r>
            <a:endParaRPr lang="ru-RU" altLang="ru-RU" sz="2800" b="1" dirty="0" smtClean="0">
              <a:solidFill>
                <a:schemeClr val="accent1">
                  <a:lumMod val="40000"/>
                  <a:lumOff val="60000"/>
                </a:schemeClr>
              </a:solidFill>
              <a:cs typeface="Arial" panose="020B0604020202020204" pitchFamily="34" charset="0"/>
            </a:endParaRPr>
          </a:p>
          <a:p>
            <a:pPr algn="ctr">
              <a:lnSpc>
                <a:spcPct val="80000"/>
              </a:lnSpc>
              <a:buFont typeface="Wingdings" panose="05000000000000000000" pitchFamily="2" charset="2"/>
              <a:buNone/>
            </a:pPr>
            <a:r>
              <a:rPr lang="ru-RU" altLang="ru-RU" sz="2800" b="1" dirty="0" smtClean="0">
                <a:solidFill>
                  <a:schemeClr val="accent1">
                    <a:lumMod val="40000"/>
                    <a:lumOff val="60000"/>
                  </a:schemeClr>
                </a:solidFill>
                <a:cs typeface="Arial" panose="020B0604020202020204" pitchFamily="34" charset="0"/>
              </a:rPr>
              <a:t>в </a:t>
            </a:r>
            <a:r>
              <a:rPr lang="ru-RU" altLang="ru-RU" sz="2800" b="1" dirty="0">
                <a:solidFill>
                  <a:schemeClr val="accent1">
                    <a:lumMod val="40000"/>
                    <a:lumOff val="60000"/>
                  </a:schemeClr>
                </a:solidFill>
                <a:cs typeface="Arial" panose="020B0604020202020204" pitchFamily="34" charset="0"/>
              </a:rPr>
              <a:t>стране создается реактивный </a:t>
            </a:r>
            <a:r>
              <a:rPr lang="ru-RU" altLang="ru-RU" sz="2800" b="1" dirty="0" smtClean="0">
                <a:solidFill>
                  <a:schemeClr val="accent1">
                    <a:lumMod val="40000"/>
                    <a:lumOff val="60000"/>
                  </a:schemeClr>
                </a:solidFill>
                <a:cs typeface="Arial" panose="020B0604020202020204" pitchFamily="34" charset="0"/>
              </a:rPr>
              <a:t>научно-исследовательский институт. </a:t>
            </a:r>
          </a:p>
          <a:p>
            <a:pPr algn="ctr">
              <a:lnSpc>
                <a:spcPct val="80000"/>
              </a:lnSpc>
              <a:buFont typeface="Wingdings" panose="05000000000000000000" pitchFamily="2" charset="2"/>
              <a:buNone/>
            </a:pPr>
            <a:r>
              <a:rPr lang="ru-RU" altLang="ru-RU" sz="2800" b="1" dirty="0" smtClean="0">
                <a:solidFill>
                  <a:schemeClr val="accent1">
                    <a:lumMod val="40000"/>
                    <a:lumOff val="60000"/>
                  </a:schemeClr>
                </a:solidFill>
                <a:cs typeface="Arial" panose="020B0604020202020204" pitchFamily="34" charset="0"/>
              </a:rPr>
              <a:t>В </a:t>
            </a:r>
            <a:r>
              <a:rPr lang="ru-RU" altLang="ru-RU" sz="2800" b="1" dirty="0">
                <a:solidFill>
                  <a:schemeClr val="accent1">
                    <a:lumMod val="40000"/>
                    <a:lumOff val="60000"/>
                  </a:schemeClr>
                </a:solidFill>
                <a:cs typeface="Arial" panose="020B0604020202020204" pitchFamily="34" charset="0"/>
              </a:rPr>
              <a:t>конце </a:t>
            </a:r>
            <a:endParaRPr lang="ru-RU" altLang="ru-RU" sz="2800" b="1" dirty="0" smtClean="0">
              <a:solidFill>
                <a:schemeClr val="accent1">
                  <a:lumMod val="40000"/>
                  <a:lumOff val="60000"/>
                </a:schemeClr>
              </a:solidFill>
              <a:cs typeface="Arial" panose="020B0604020202020204" pitchFamily="34" charset="0"/>
            </a:endParaRPr>
          </a:p>
          <a:p>
            <a:pPr algn="ctr">
              <a:lnSpc>
                <a:spcPct val="80000"/>
              </a:lnSpc>
              <a:buFont typeface="Wingdings" panose="05000000000000000000" pitchFamily="2" charset="2"/>
              <a:buNone/>
            </a:pPr>
            <a:r>
              <a:rPr lang="ru-RU" altLang="ru-RU" sz="2800" b="1" dirty="0" smtClean="0">
                <a:solidFill>
                  <a:schemeClr val="accent1">
                    <a:lumMod val="40000"/>
                    <a:lumOff val="60000"/>
                  </a:schemeClr>
                </a:solidFill>
                <a:cs typeface="Arial" panose="020B0604020202020204" pitchFamily="34" charset="0"/>
              </a:rPr>
              <a:t>    50-ых годов Сергей Павлович Королев </a:t>
            </a:r>
            <a:r>
              <a:rPr lang="ru-RU" altLang="ru-RU" sz="2800" b="1" dirty="0">
                <a:solidFill>
                  <a:schemeClr val="accent1">
                    <a:lumMod val="40000"/>
                    <a:lumOff val="60000"/>
                  </a:schemeClr>
                </a:solidFill>
                <a:cs typeface="Arial" panose="020B0604020202020204" pitchFamily="34" charset="0"/>
              </a:rPr>
              <a:t>возглавляет большой коллектив, создающий мощные </a:t>
            </a:r>
            <a:r>
              <a:rPr lang="ru-RU" altLang="ru-RU" sz="2800" b="1" dirty="0">
                <a:solidFill>
                  <a:schemeClr val="accent1">
                    <a:lumMod val="40000"/>
                    <a:lumOff val="60000"/>
                  </a:schemeClr>
                </a:solidFill>
              </a:rPr>
              <a:t>ракеты.</a:t>
            </a:r>
          </a:p>
        </p:txBody>
      </p:sp>
      <p:pic>
        <p:nvPicPr>
          <p:cNvPr id="26626" name="Picture 2" descr="&amp;Kcy;&amp;ocy;&amp;rcy;&amp;ocy;&amp;lcy;&amp;iocy;&amp;vc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7903" y="-117470"/>
            <a:ext cx="5238193" cy="71468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71255"/>
      </p:ext>
    </p:extLst>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211960" cy="6524625"/>
          </a:xfrm>
        </p:spPr>
        <p:txBody>
          <a:bodyPr/>
          <a:lstStyle/>
          <a:p>
            <a:pPr eaLnBrk="1" hangingPunct="1"/>
            <a:r>
              <a:rPr lang="ru-RU" sz="3600" b="1" dirty="0" smtClean="0">
                <a:effectLst/>
              </a:rPr>
              <a:t>   </a:t>
            </a:r>
            <a:r>
              <a:rPr lang="ru-RU" sz="2400" b="1" dirty="0" smtClean="0">
                <a:solidFill>
                  <a:schemeClr val="accent1">
                    <a:lumMod val="40000"/>
                    <a:lumOff val="60000"/>
                  </a:schemeClr>
                </a:solidFill>
              </a:rPr>
              <a:t>С полета Юрия Алексеевича Гагарина</a:t>
            </a:r>
            <a:r>
              <a:rPr lang="ru-RU" sz="2400" b="1" dirty="0" smtClean="0">
                <a:solidFill>
                  <a:schemeClr val="accent1">
                    <a:lumMod val="40000"/>
                    <a:lumOff val="60000"/>
                  </a:schemeClr>
                </a:solidFill>
                <a:effectLst/>
              </a:rPr>
              <a:t> началась на Земле эра пилотируемой космонавтики. К началу 21 века на планете уже насчитывалось более 400 космонавтов из разных стран. Сейчас можно сказать, что эта профессия перестает быть редкой. </a:t>
            </a:r>
            <a:br>
              <a:rPr lang="ru-RU" sz="2400" b="1" dirty="0" smtClean="0">
                <a:solidFill>
                  <a:schemeClr val="accent1">
                    <a:lumMod val="40000"/>
                    <a:lumOff val="60000"/>
                  </a:schemeClr>
                </a:solidFill>
                <a:effectLst/>
              </a:rPr>
            </a:br>
            <a:r>
              <a:rPr lang="ru-RU" sz="2400" b="1" dirty="0" smtClean="0">
                <a:solidFill>
                  <a:schemeClr val="accent1">
                    <a:lumMod val="40000"/>
                    <a:lumOff val="60000"/>
                  </a:schemeClr>
                </a:solidFill>
                <a:effectLst/>
              </a:rPr>
              <a:t>Есть люди, совершившие пять-шесть полетов в космос, на орбитальных космических станциях космонавты и астронавты работают по несколько месяцев.</a:t>
            </a:r>
            <a:r>
              <a:rPr lang="ru-RU" sz="2400" dirty="0" smtClean="0">
                <a:solidFill>
                  <a:schemeClr val="accent1">
                    <a:lumMod val="40000"/>
                    <a:lumOff val="60000"/>
                  </a:schemeClr>
                </a:solidFill>
                <a:effectLst/>
              </a:rPr>
              <a:t> </a:t>
            </a:r>
          </a:p>
        </p:txBody>
      </p:sp>
      <p:pic>
        <p:nvPicPr>
          <p:cNvPr id="3" name="Picture 2" descr="http://rebziki.ru/UserFiles/photos/000/000/005/8fe314aeb6.jpg"/>
          <p:cNvPicPr>
            <a:picLocks noChangeAspect="1" noChangeArrowheads="1"/>
          </p:cNvPicPr>
          <p:nvPr/>
        </p:nvPicPr>
        <p:blipFill>
          <a:blip r:embed="rId3" cstate="print"/>
          <a:srcRect/>
          <a:stretch>
            <a:fillRect/>
          </a:stretch>
        </p:blipFill>
        <p:spPr bwMode="auto">
          <a:xfrm>
            <a:off x="4034476" y="0"/>
            <a:ext cx="5109524" cy="6812700"/>
          </a:xfrm>
          <a:prstGeom prst="rect">
            <a:avLst/>
          </a:prstGeom>
          <a:noFill/>
          <a:effectLst>
            <a:softEdge rad="127000"/>
          </a:effectLst>
        </p:spPr>
      </p:pic>
      <p:pic>
        <p:nvPicPr>
          <p:cNvPr id="4" name="4. Гагарин.avi">
            <a:hlinkClick r:id="" action="ppaction://media"/>
          </p:cNvPr>
          <p:cNvPicPr>
            <a:picLocks noRot="1" noChangeAspect="1"/>
          </p:cNvPicPr>
          <p:nvPr>
            <a:videoFile r:link="rId1"/>
          </p:nvPr>
        </p:nvPicPr>
        <p:blipFill>
          <a:blip r:embed="rId4" cstate="print"/>
          <a:stretch>
            <a:fillRect/>
          </a:stretch>
        </p:blipFill>
        <p:spPr>
          <a:xfrm>
            <a:off x="0" y="6277626"/>
            <a:ext cx="773832" cy="580374"/>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ChangeArrowheads="1"/>
          </p:cNvSpPr>
          <p:nvPr/>
        </p:nvSpPr>
        <p:spPr bwMode="auto">
          <a:xfrm>
            <a:off x="0" y="3861048"/>
            <a:ext cx="4499992"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smtClean="0">
                <a:solidFill>
                  <a:schemeClr val="accent1">
                    <a:lumMod val="40000"/>
                    <a:lumOff val="60000"/>
                  </a:schemeClr>
                </a:solidFill>
                <a:latin typeface="+mn-lt"/>
              </a:rPr>
              <a:t>В </a:t>
            </a:r>
            <a:r>
              <a:rPr lang="ru-RU" altLang="ru-RU" sz="2400" b="1" dirty="0">
                <a:solidFill>
                  <a:schemeClr val="accent1">
                    <a:lumMod val="40000"/>
                    <a:lumOff val="60000"/>
                  </a:schemeClr>
                </a:solidFill>
                <a:latin typeface="+mn-lt"/>
              </a:rPr>
              <a:t>полет отправляется человек. Перед этим он долго тренируется на Земле</a:t>
            </a:r>
            <a:r>
              <a:rPr lang="ru-RU" altLang="ru-RU" sz="2400" b="1" dirty="0" smtClean="0">
                <a:solidFill>
                  <a:schemeClr val="accent1">
                    <a:lumMod val="40000"/>
                    <a:lumOff val="60000"/>
                  </a:schemeClr>
                </a:solidFill>
                <a:latin typeface="+mn-lt"/>
              </a:rPr>
              <a:t>,</a:t>
            </a:r>
          </a:p>
          <a:p>
            <a:pPr algn="ctr" eaLnBrk="1" hangingPunct="1">
              <a:spcBef>
                <a:spcPct val="0"/>
              </a:spcBef>
              <a:buFontTx/>
              <a:buNone/>
            </a:pPr>
            <a:r>
              <a:rPr lang="ru-RU" altLang="ru-RU" sz="2400" b="1" dirty="0" smtClean="0">
                <a:solidFill>
                  <a:schemeClr val="accent1">
                    <a:lumMod val="40000"/>
                    <a:lumOff val="60000"/>
                  </a:schemeClr>
                </a:solidFill>
                <a:latin typeface="+mn-lt"/>
              </a:rPr>
              <a:t> </a:t>
            </a:r>
            <a:r>
              <a:rPr lang="ru-RU" altLang="ru-RU" sz="2400" b="1" dirty="0">
                <a:solidFill>
                  <a:schemeClr val="accent1">
                    <a:lumMod val="40000"/>
                    <a:lumOff val="60000"/>
                  </a:schemeClr>
                </a:solidFill>
                <a:latin typeface="+mn-lt"/>
              </a:rPr>
              <a:t>потом ежедневно выполняет упражнения на орбите; вернувшись домой должен быстро освоиться с земной тяжестью. </a:t>
            </a:r>
            <a:r>
              <a:rPr lang="ru-RU" altLang="ru-RU" sz="2400" b="1" dirty="0" smtClean="0">
                <a:solidFill>
                  <a:schemeClr val="accent1">
                    <a:lumMod val="40000"/>
                    <a:lumOff val="60000"/>
                  </a:schemeClr>
                </a:solidFill>
                <a:latin typeface="+mn-lt"/>
              </a:rPr>
              <a:t>И </a:t>
            </a:r>
            <a:r>
              <a:rPr lang="ru-RU" altLang="ru-RU" sz="2400" b="1" dirty="0">
                <a:solidFill>
                  <a:schemeClr val="accent1">
                    <a:lumMod val="40000"/>
                    <a:lumOff val="60000"/>
                  </a:schemeClr>
                </a:solidFill>
                <a:latin typeface="+mn-lt"/>
              </a:rPr>
              <a:t>это космонавтика.</a:t>
            </a:r>
          </a:p>
          <a:p>
            <a:pPr eaLnBrk="1" hangingPunct="1">
              <a:spcBef>
                <a:spcPct val="0"/>
              </a:spcBef>
              <a:buFontTx/>
              <a:buNone/>
            </a:pPr>
            <a:r>
              <a:rPr lang="ru-RU" altLang="ru-RU" sz="2300" b="1" dirty="0">
                <a:solidFill>
                  <a:schemeClr val="accent1">
                    <a:lumMod val="40000"/>
                    <a:lumOff val="60000"/>
                  </a:schemeClr>
                </a:solidFill>
                <a:latin typeface="+mn-lt"/>
              </a:rPr>
              <a:t>         </a:t>
            </a:r>
          </a:p>
        </p:txBody>
      </p:sp>
      <p:pic>
        <p:nvPicPr>
          <p:cNvPr id="3074" name="Picture 2" descr="http://scienceblogs.com/startswithabang/files/2012/06/Fyodor_Yurchikhin_spacewalk3.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86" y="-1"/>
            <a:ext cx="4800310" cy="40480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16016" y="0"/>
            <a:ext cx="4608512" cy="3416320"/>
          </a:xfrm>
          <a:prstGeom prst="rect">
            <a:avLst/>
          </a:prstGeom>
        </p:spPr>
        <p:txBody>
          <a:bodyPr wrap="square">
            <a:spAutoFit/>
          </a:bodyPr>
          <a:lstStyle/>
          <a:p>
            <a:pPr algn="ctr">
              <a:spcBef>
                <a:spcPct val="0"/>
              </a:spcBef>
            </a:pPr>
            <a:r>
              <a:rPr lang="ru-RU" altLang="ru-RU" sz="2400" b="1" dirty="0" smtClean="0">
                <a:solidFill>
                  <a:schemeClr val="accent1">
                    <a:lumMod val="40000"/>
                    <a:lumOff val="60000"/>
                  </a:schemeClr>
                </a:solidFill>
              </a:rPr>
              <a:t>И сегодня каждый новый полет в космос – это новая программа научных исследований. </a:t>
            </a:r>
          </a:p>
          <a:p>
            <a:pPr algn="ctr">
              <a:spcBef>
                <a:spcPct val="0"/>
              </a:spcBef>
            </a:pPr>
            <a:r>
              <a:rPr lang="ru-RU" altLang="ru-RU" sz="2400" b="1" dirty="0" smtClean="0">
                <a:solidFill>
                  <a:schemeClr val="accent1">
                    <a:lumMod val="40000"/>
                    <a:lumOff val="60000"/>
                  </a:schemeClr>
                </a:solidFill>
              </a:rPr>
              <a:t>Для них создаются уникальные установки и приборы, разрабатываются невиданные до сих пор методики экспериментов. </a:t>
            </a:r>
          </a:p>
          <a:p>
            <a:pPr algn="ctr">
              <a:spcBef>
                <a:spcPct val="0"/>
              </a:spcBef>
            </a:pPr>
            <a:r>
              <a:rPr lang="ru-RU" altLang="ru-RU" sz="2400" b="1" dirty="0" smtClean="0">
                <a:solidFill>
                  <a:schemeClr val="accent1">
                    <a:lumMod val="40000"/>
                    <a:lumOff val="60000"/>
                  </a:schemeClr>
                </a:solidFill>
              </a:rPr>
              <a:t>И это космонавтика.</a:t>
            </a:r>
            <a:endParaRPr lang="ru-RU" altLang="ru-RU" sz="2400" b="1" dirty="0">
              <a:solidFill>
                <a:schemeClr val="accent1">
                  <a:lumMod val="40000"/>
                  <a:lumOff val="60000"/>
                </a:schemeClr>
              </a:solidFill>
            </a:endParaRPr>
          </a:p>
        </p:txBody>
      </p:sp>
      <p:pic>
        <p:nvPicPr>
          <p:cNvPr id="12290" name="Picture 2" descr="http://www.bunte.de/sites/default/files/styles/og_image/public/2013/12/19/168677/diese-chronografen-haben-sich-im-weltall-bewahrt_169818_960x644.jpg?itok=KX1HAiTy"/>
          <p:cNvPicPr>
            <a:picLocks noChangeAspect="1" noChangeArrowheads="1"/>
          </p:cNvPicPr>
          <p:nvPr/>
        </p:nvPicPr>
        <p:blipFill>
          <a:blip r:embed="rId3" cstate="print"/>
          <a:srcRect/>
          <a:stretch>
            <a:fillRect/>
          </a:stretch>
        </p:blipFill>
        <p:spPr bwMode="auto">
          <a:xfrm>
            <a:off x="4355977" y="3401645"/>
            <a:ext cx="4788024" cy="3456355"/>
          </a:xfrm>
          <a:prstGeom prst="rect">
            <a:avLst/>
          </a:prstGeom>
          <a:noFill/>
          <a:effectLst>
            <a:softEdge rad="127000"/>
          </a:effectLst>
        </p:spPr>
      </p:pic>
    </p:spTree>
    <p:extLst>
      <p:ext uri="{BB962C8B-B14F-4D97-AF65-F5344CB8AC3E}">
        <p14:creationId xmlns:p14="http://schemas.microsoft.com/office/powerpoint/2010/main" val="2169301160"/>
      </p:ext>
    </p:extLst>
  </p:cSld>
  <p:clrMapOvr>
    <a:masterClrMapping/>
  </p:clrMapOvr>
  <p:transition spd="slow">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ChangeArrowheads="1"/>
          </p:cNvSpPr>
          <p:nvPr/>
        </p:nvSpPr>
        <p:spPr bwMode="auto">
          <a:xfrm>
            <a:off x="-108520" y="0"/>
            <a:ext cx="576063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300" b="1" dirty="0" smtClean="0">
                <a:solidFill>
                  <a:schemeClr val="accent1">
                    <a:lumMod val="40000"/>
                    <a:lumOff val="60000"/>
                  </a:schemeClr>
                </a:solidFill>
                <a:latin typeface="+mn-lt"/>
              </a:rPr>
              <a:t>Космонавтика </a:t>
            </a:r>
            <a:r>
              <a:rPr lang="ru-RU" altLang="ru-RU" sz="2300" b="1" dirty="0">
                <a:solidFill>
                  <a:schemeClr val="accent1">
                    <a:lumMod val="40000"/>
                    <a:lumOff val="60000"/>
                  </a:schemeClr>
                </a:solidFill>
                <a:latin typeface="+mn-lt"/>
              </a:rPr>
              <a:t>незаметно </a:t>
            </a:r>
            <a:r>
              <a:rPr lang="ru-RU" altLang="ru-RU" sz="2300" b="1" dirty="0" smtClean="0">
                <a:solidFill>
                  <a:schemeClr val="accent1">
                    <a:lumMod val="40000"/>
                    <a:lumOff val="60000"/>
                  </a:schemeClr>
                </a:solidFill>
                <a:latin typeface="+mn-lt"/>
              </a:rPr>
              <a:t>вошла </a:t>
            </a:r>
            <a:r>
              <a:rPr lang="ru-RU" altLang="ru-RU" sz="2300" b="1" dirty="0">
                <a:solidFill>
                  <a:schemeClr val="accent1">
                    <a:lumMod val="40000"/>
                    <a:lumOff val="60000"/>
                  </a:schemeClr>
                </a:solidFill>
                <a:latin typeface="+mn-lt"/>
              </a:rPr>
              <a:t>в нашу жизнь. Вы говорите по телефону из далекого </a:t>
            </a:r>
            <a:r>
              <a:rPr lang="ru-RU" altLang="ru-RU" sz="2300" b="1" dirty="0" smtClean="0">
                <a:solidFill>
                  <a:schemeClr val="accent1">
                    <a:lumMod val="40000"/>
                    <a:lumOff val="60000"/>
                  </a:schemeClr>
                </a:solidFill>
                <a:latin typeface="+mn-lt"/>
              </a:rPr>
              <a:t>города, </a:t>
            </a:r>
            <a:r>
              <a:rPr lang="ru-RU" altLang="ru-RU" sz="2300" b="1" dirty="0" smtClean="0">
                <a:solidFill>
                  <a:schemeClr val="accent1">
                    <a:lumMod val="40000"/>
                    <a:lumOff val="60000"/>
                  </a:schemeClr>
                </a:solidFill>
              </a:rPr>
              <a:t>смотрите телевизор, читаете центральные газеты  - эти г</a:t>
            </a:r>
            <a:r>
              <a:rPr lang="ru-RU" altLang="ru-RU" sz="2300" b="1" dirty="0" smtClean="0">
                <a:solidFill>
                  <a:schemeClr val="accent1">
                    <a:lumMod val="40000"/>
                    <a:lumOff val="60000"/>
                  </a:schemeClr>
                </a:solidFill>
                <a:latin typeface="+mn-lt"/>
              </a:rPr>
              <a:t>олос собеседника , экранная картинка, свежие новости доносятся </a:t>
            </a:r>
            <a:r>
              <a:rPr lang="ru-RU" altLang="ru-RU" sz="2300" b="1" dirty="0">
                <a:solidFill>
                  <a:schemeClr val="accent1">
                    <a:lumMod val="40000"/>
                    <a:lumOff val="60000"/>
                  </a:schemeClr>
                </a:solidFill>
                <a:latin typeface="+mn-lt"/>
              </a:rPr>
              <a:t>к вам из космоса </a:t>
            </a:r>
            <a:r>
              <a:rPr lang="ru-RU" altLang="ru-RU" sz="2300" b="1" dirty="0" smtClean="0">
                <a:solidFill>
                  <a:schemeClr val="accent1">
                    <a:lumMod val="40000"/>
                    <a:lumOff val="60000"/>
                  </a:schemeClr>
                </a:solidFill>
                <a:latin typeface="+mn-lt"/>
              </a:rPr>
              <a:t>, все </a:t>
            </a:r>
            <a:r>
              <a:rPr lang="ru-RU" altLang="ru-RU" sz="2300" b="1" dirty="0">
                <a:solidFill>
                  <a:schemeClr val="accent1">
                    <a:lumMod val="40000"/>
                    <a:lumOff val="60000"/>
                  </a:schemeClr>
                </a:solidFill>
                <a:latin typeface="+mn-lt"/>
              </a:rPr>
              <a:t>это транслируют  спутники через космос. </a:t>
            </a:r>
            <a:r>
              <a:rPr lang="ru-RU" altLang="ru-RU" sz="2300" b="1" dirty="0" smtClean="0">
                <a:solidFill>
                  <a:schemeClr val="accent1">
                    <a:lumMod val="40000"/>
                    <a:lumOff val="60000"/>
                  </a:schemeClr>
                </a:solidFill>
                <a:latin typeface="+mn-lt"/>
              </a:rPr>
              <a:t>    Они же </a:t>
            </a:r>
            <a:r>
              <a:rPr lang="ru-RU" altLang="ru-RU" sz="2300" b="1" dirty="0">
                <a:solidFill>
                  <a:schemeClr val="accent1">
                    <a:lumMod val="40000"/>
                    <a:lumOff val="60000"/>
                  </a:schemeClr>
                </a:solidFill>
                <a:latin typeface="+mn-lt"/>
              </a:rPr>
              <a:t>помогают предсказывать погоду. </a:t>
            </a:r>
          </a:p>
        </p:txBody>
      </p:sp>
      <p:pic>
        <p:nvPicPr>
          <p:cNvPr id="29698" name="Picture 2" descr="http://www.psj.ru/upload/iblock/bf8/ntkcps_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924943"/>
            <a:ext cx="4355976" cy="39330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266" name="Picture 2" descr="http://www.resimbul.com/sonuc/uzay/mir-uzay-istasyonu/mir-uzay-istasyonu-b38f37.jpg"/>
          <p:cNvPicPr>
            <a:picLocks noChangeAspect="1" noChangeArrowheads="1"/>
          </p:cNvPicPr>
          <p:nvPr/>
        </p:nvPicPr>
        <p:blipFill>
          <a:blip r:embed="rId3" cstate="print"/>
          <a:srcRect/>
          <a:stretch>
            <a:fillRect/>
          </a:stretch>
        </p:blipFill>
        <p:spPr bwMode="auto">
          <a:xfrm>
            <a:off x="5436096" y="0"/>
            <a:ext cx="3707904" cy="3212976"/>
          </a:xfrm>
          <a:prstGeom prst="rect">
            <a:avLst/>
          </a:prstGeom>
          <a:noFill/>
          <a:effectLst>
            <a:softEdge rad="127000"/>
          </a:effectLst>
        </p:spPr>
      </p:pic>
      <p:sp>
        <p:nvSpPr>
          <p:cNvPr id="5" name="Прямоугольник 4"/>
          <p:cNvSpPr/>
          <p:nvPr/>
        </p:nvSpPr>
        <p:spPr>
          <a:xfrm>
            <a:off x="4139952" y="2996952"/>
            <a:ext cx="5004048" cy="3985706"/>
          </a:xfrm>
          <a:prstGeom prst="rect">
            <a:avLst/>
          </a:prstGeom>
        </p:spPr>
        <p:txBody>
          <a:bodyPr wrap="square">
            <a:spAutoFit/>
          </a:bodyPr>
          <a:lstStyle/>
          <a:p>
            <a:pPr algn="ctr">
              <a:spcBef>
                <a:spcPct val="0"/>
              </a:spcBef>
            </a:pPr>
            <a:r>
              <a:rPr lang="ru-RU" altLang="ru-RU" sz="2300" b="1" dirty="0" smtClean="0">
                <a:solidFill>
                  <a:schemeClr val="accent1">
                    <a:lumMod val="40000"/>
                    <a:lumOff val="60000"/>
                  </a:schemeClr>
                </a:solidFill>
              </a:rPr>
              <a:t>Из космоса ведутся постоянные наблюдения за нашей планетой. </a:t>
            </a:r>
          </a:p>
          <a:p>
            <a:pPr algn="ctr">
              <a:spcBef>
                <a:spcPct val="0"/>
              </a:spcBef>
            </a:pPr>
            <a:r>
              <a:rPr lang="ru-RU" altLang="ru-RU" sz="2300" b="1" dirty="0" smtClean="0">
                <a:solidFill>
                  <a:schemeClr val="accent1">
                    <a:lumMod val="40000"/>
                    <a:lumOff val="60000"/>
                  </a:schemeClr>
                </a:solidFill>
              </a:rPr>
              <a:t>С больших высот хорошо  видно строение земных недр. Космические снимки геологам помогают вести поиск полезных ископаемых. Ученые следят за тем как производственная деятельность человека влияет на окружающую среду. Ведутся наблюдения за мировым океаном, активностью вулканов.</a:t>
            </a:r>
            <a:endParaRPr lang="ru-RU" altLang="ru-RU" sz="2300" b="1" dirty="0">
              <a:solidFill>
                <a:schemeClr val="accent1">
                  <a:lumMod val="40000"/>
                  <a:lumOff val="60000"/>
                </a:schemeClr>
              </a:solidFill>
            </a:endParaRPr>
          </a:p>
        </p:txBody>
      </p:sp>
    </p:spTree>
    <p:extLst>
      <p:ext uri="{BB962C8B-B14F-4D97-AF65-F5344CB8AC3E}">
        <p14:creationId xmlns:p14="http://schemas.microsoft.com/office/powerpoint/2010/main" val="1687659791"/>
      </p:ext>
    </p:extLst>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32656"/>
            <a:ext cx="4860032" cy="2952328"/>
          </a:xfrm>
        </p:spPr>
        <p:txBody>
          <a:bodyPr>
            <a:normAutofit fontScale="90000"/>
          </a:bodyPr>
          <a:lstStyle/>
          <a:p>
            <a:pPr eaLnBrk="1" hangingPunct="1"/>
            <a:r>
              <a:rPr lang="ru-RU" sz="2700" b="1" dirty="0" smtClean="0">
                <a:solidFill>
                  <a:schemeClr val="accent1">
                    <a:lumMod val="40000"/>
                    <a:lumOff val="60000"/>
                  </a:schemeClr>
                </a:solidFill>
                <a:effectLst/>
              </a:rPr>
              <a:t>Уже начались коммерческие полеты космических туристов, </a:t>
            </a:r>
            <a:br>
              <a:rPr lang="ru-RU" sz="2700" b="1" dirty="0" smtClean="0">
                <a:solidFill>
                  <a:schemeClr val="accent1">
                    <a:lumMod val="40000"/>
                    <a:lumOff val="60000"/>
                  </a:schemeClr>
                </a:solidFill>
                <a:effectLst/>
              </a:rPr>
            </a:br>
            <a:r>
              <a:rPr lang="ru-RU" sz="2700" b="1" dirty="0" smtClean="0">
                <a:solidFill>
                  <a:schemeClr val="accent1">
                    <a:lumMod val="40000"/>
                    <a:lumOff val="60000"/>
                  </a:schemeClr>
                </a:solidFill>
                <a:effectLst/>
              </a:rPr>
              <a:t>не за горами многолетние экспедиции к Марсу и другим телам Солнечной системы. </a:t>
            </a:r>
            <a:br>
              <a:rPr lang="ru-RU" sz="2700" b="1" dirty="0" smtClean="0">
                <a:solidFill>
                  <a:schemeClr val="accent1">
                    <a:lumMod val="40000"/>
                    <a:lumOff val="60000"/>
                  </a:schemeClr>
                </a:solidFill>
                <a:effectLst/>
              </a:rPr>
            </a:br>
            <a:r>
              <a:rPr lang="ru-RU" sz="2700" b="1" dirty="0" smtClean="0">
                <a:solidFill>
                  <a:schemeClr val="accent1">
                    <a:lumMod val="40000"/>
                    <a:lumOff val="60000"/>
                  </a:schemeClr>
                </a:solidFill>
                <a:effectLst/>
              </a:rPr>
              <a:t>Но всем нынешним и будущим покорителям космоса этот путь проложил первый космонавт Земли Юрий Алексеевич Гагарин.</a:t>
            </a:r>
            <a:br>
              <a:rPr lang="ru-RU" sz="2700" b="1" dirty="0" smtClean="0">
                <a:solidFill>
                  <a:schemeClr val="accent1">
                    <a:lumMod val="40000"/>
                    <a:lumOff val="60000"/>
                  </a:schemeClr>
                </a:solidFill>
                <a:effectLst/>
              </a:rPr>
            </a:br>
            <a:endParaRPr lang="ru-RU" sz="2700" b="1" dirty="0" smtClean="0">
              <a:solidFill>
                <a:schemeClr val="accent1">
                  <a:lumMod val="40000"/>
                  <a:lumOff val="60000"/>
                </a:schemeClr>
              </a:solidFill>
              <a:effectLst/>
            </a:endParaRPr>
          </a:p>
        </p:txBody>
      </p:sp>
      <p:pic>
        <p:nvPicPr>
          <p:cNvPr id="9218" name="Picture 2" descr="http://www.tripsgeek.com/static/resized/f650x1000/0a/61/0a611b07122144ffd990e57bdeb5e7c1.jpg"/>
          <p:cNvPicPr>
            <a:picLocks noChangeAspect="1" noChangeArrowheads="1"/>
          </p:cNvPicPr>
          <p:nvPr/>
        </p:nvPicPr>
        <p:blipFill>
          <a:blip r:embed="rId2" cstate="print"/>
          <a:srcRect/>
          <a:stretch>
            <a:fillRect/>
          </a:stretch>
        </p:blipFill>
        <p:spPr bwMode="auto">
          <a:xfrm>
            <a:off x="0" y="3429000"/>
            <a:ext cx="4866777" cy="3429000"/>
          </a:xfrm>
          <a:prstGeom prst="rect">
            <a:avLst/>
          </a:prstGeom>
          <a:noFill/>
          <a:effectLst>
            <a:softEdge rad="127000"/>
          </a:effectLst>
        </p:spPr>
      </p:pic>
      <p:pic>
        <p:nvPicPr>
          <p:cNvPr id="4" name="Picture 5" descr="C:\Documents and Settings\111\Рабочий стол\Новая папка\ad5dd381de1614e124af399922a.jpg"/>
          <p:cNvPicPr>
            <a:picLocks noChangeAspect="1" noChangeArrowheads="1"/>
          </p:cNvPicPr>
          <p:nvPr/>
        </p:nvPicPr>
        <p:blipFill>
          <a:blip r:embed="rId3" cstate="print"/>
          <a:srcRect/>
          <a:stretch>
            <a:fillRect/>
          </a:stretch>
        </p:blipFill>
        <p:spPr bwMode="auto">
          <a:xfrm>
            <a:off x="4657277" y="332656"/>
            <a:ext cx="4486723" cy="6165304"/>
          </a:xfrm>
          <a:prstGeom prst="rect">
            <a:avLst/>
          </a:prstGeom>
          <a:noFill/>
          <a:ln w="9525">
            <a:noFill/>
            <a:miter lim="800000"/>
            <a:headEnd/>
            <a:tailEnd/>
          </a:ln>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7"/>
          <p:cNvSpPr>
            <a:spLocks noChangeArrowheads="1"/>
          </p:cNvSpPr>
          <p:nvPr/>
        </p:nvSpPr>
        <p:spPr bwMode="auto">
          <a:xfrm>
            <a:off x="0" y="2564904"/>
            <a:ext cx="3275856" cy="2616101"/>
          </a:xfrm>
          <a:prstGeom prst="rect">
            <a:avLst/>
          </a:prstGeom>
          <a:noFill/>
          <a:ln w="9525">
            <a:noFill/>
            <a:miter lim="800000"/>
            <a:headEnd/>
            <a:tailEnd/>
          </a:ln>
        </p:spPr>
        <p:txBody>
          <a:bodyPr wrap="square">
            <a:spAutoFit/>
          </a:bodyPr>
          <a:lstStyle/>
          <a:p>
            <a:pPr algn="ctr"/>
            <a:r>
              <a:rPr lang="ru-RU" sz="2400" b="1" dirty="0">
                <a:solidFill>
                  <a:schemeClr val="accent1">
                    <a:lumMod val="40000"/>
                    <a:lumOff val="60000"/>
                  </a:schemeClr>
                </a:solidFill>
              </a:rPr>
              <a:t>Ракета-носитель «Союз»,</a:t>
            </a:r>
          </a:p>
          <a:p>
            <a:pPr algn="ctr"/>
            <a:r>
              <a:rPr lang="ru-RU" sz="2400" b="1" dirty="0">
                <a:solidFill>
                  <a:schemeClr val="accent1">
                    <a:lumMod val="40000"/>
                    <a:lumOff val="60000"/>
                  </a:schemeClr>
                </a:solidFill>
              </a:rPr>
              <a:t> которая выводит </a:t>
            </a:r>
            <a:endParaRPr lang="ru-RU" sz="2400" b="1" dirty="0" smtClean="0">
              <a:solidFill>
                <a:schemeClr val="accent1">
                  <a:lumMod val="40000"/>
                  <a:lumOff val="60000"/>
                </a:schemeClr>
              </a:solidFill>
            </a:endParaRPr>
          </a:p>
          <a:p>
            <a:pPr algn="ctr"/>
            <a:r>
              <a:rPr lang="ru-RU" sz="2400" b="1" dirty="0" smtClean="0">
                <a:solidFill>
                  <a:schemeClr val="accent1">
                    <a:lumMod val="40000"/>
                    <a:lumOff val="60000"/>
                  </a:schemeClr>
                </a:solidFill>
              </a:rPr>
              <a:t>на </a:t>
            </a:r>
            <a:r>
              <a:rPr lang="ru-RU" sz="2400" b="1" dirty="0">
                <a:solidFill>
                  <a:schemeClr val="accent1">
                    <a:lumMod val="40000"/>
                    <a:lumOff val="60000"/>
                  </a:schemeClr>
                </a:solidFill>
              </a:rPr>
              <a:t>орбиту</a:t>
            </a:r>
          </a:p>
          <a:p>
            <a:pPr algn="ctr"/>
            <a:r>
              <a:rPr lang="ru-RU" sz="2400" b="1" dirty="0">
                <a:solidFill>
                  <a:schemeClr val="accent1">
                    <a:lumMod val="40000"/>
                    <a:lumOff val="60000"/>
                  </a:schemeClr>
                </a:solidFill>
              </a:rPr>
              <a:t> </a:t>
            </a:r>
            <a:r>
              <a:rPr lang="ru-RU" sz="2400" b="1" dirty="0" smtClean="0">
                <a:solidFill>
                  <a:schemeClr val="accent1">
                    <a:lumMod val="40000"/>
                    <a:lumOff val="60000"/>
                  </a:schemeClr>
                </a:solidFill>
              </a:rPr>
              <a:t>космическое</a:t>
            </a:r>
          </a:p>
          <a:p>
            <a:pPr algn="ctr"/>
            <a:r>
              <a:rPr lang="ru-RU" sz="2400" b="1" dirty="0" smtClean="0">
                <a:solidFill>
                  <a:schemeClr val="accent1">
                    <a:lumMod val="40000"/>
                    <a:lumOff val="60000"/>
                  </a:schemeClr>
                </a:solidFill>
              </a:rPr>
              <a:t> </a:t>
            </a:r>
            <a:r>
              <a:rPr lang="ru-RU" sz="2400" b="1" dirty="0">
                <a:solidFill>
                  <a:schemeClr val="accent1">
                    <a:lumMod val="40000"/>
                    <a:lumOff val="60000"/>
                  </a:schemeClr>
                </a:solidFill>
              </a:rPr>
              <a:t>корабли.</a:t>
            </a:r>
            <a:r>
              <a:rPr lang="ru-RU" sz="2000" dirty="0">
                <a:solidFill>
                  <a:schemeClr val="accent1">
                    <a:lumMod val="40000"/>
                    <a:lumOff val="60000"/>
                  </a:schemeClr>
                </a:solidFill>
              </a:rPr>
              <a:t/>
            </a:r>
            <a:br>
              <a:rPr lang="ru-RU" sz="2000" dirty="0">
                <a:solidFill>
                  <a:schemeClr val="accent1">
                    <a:lumMod val="40000"/>
                    <a:lumOff val="60000"/>
                  </a:schemeClr>
                </a:solidFill>
              </a:rPr>
            </a:br>
            <a:endParaRPr lang="ru-RU" sz="2000" dirty="0">
              <a:solidFill>
                <a:schemeClr val="accent1">
                  <a:lumMod val="40000"/>
                  <a:lumOff val="60000"/>
                </a:schemeClr>
              </a:solidFill>
            </a:endParaRPr>
          </a:p>
        </p:txBody>
      </p:sp>
      <p:sp>
        <p:nvSpPr>
          <p:cNvPr id="14343" name="Rectangle 9"/>
          <p:cNvSpPr>
            <a:spLocks noChangeArrowheads="1"/>
          </p:cNvSpPr>
          <p:nvPr/>
        </p:nvSpPr>
        <p:spPr bwMode="auto">
          <a:xfrm>
            <a:off x="4499992" y="2492896"/>
            <a:ext cx="4752528" cy="830997"/>
          </a:xfrm>
          <a:prstGeom prst="rect">
            <a:avLst/>
          </a:prstGeom>
          <a:noFill/>
          <a:ln w="9525">
            <a:noFill/>
            <a:miter lim="800000"/>
            <a:headEnd/>
            <a:tailEnd/>
          </a:ln>
        </p:spPr>
        <p:txBody>
          <a:bodyPr wrap="square">
            <a:spAutoFit/>
          </a:bodyPr>
          <a:lstStyle/>
          <a:p>
            <a:r>
              <a:rPr lang="ru-RU" sz="2400" b="1" dirty="0">
                <a:solidFill>
                  <a:schemeClr val="accent1">
                    <a:lumMod val="40000"/>
                    <a:lumOff val="60000"/>
                  </a:schemeClr>
                </a:solidFill>
              </a:rPr>
              <a:t>Космический корабль «Союз-19».</a:t>
            </a:r>
            <a:br>
              <a:rPr lang="ru-RU" sz="2400" b="1" dirty="0">
                <a:solidFill>
                  <a:schemeClr val="accent1">
                    <a:lumMod val="40000"/>
                    <a:lumOff val="60000"/>
                  </a:schemeClr>
                </a:solidFill>
              </a:rPr>
            </a:br>
            <a:endParaRPr lang="ru-RU" sz="2400" b="1" dirty="0">
              <a:solidFill>
                <a:schemeClr val="accent1">
                  <a:lumMod val="40000"/>
                  <a:lumOff val="60000"/>
                </a:schemeClr>
              </a:solidFill>
            </a:endParaRPr>
          </a:p>
        </p:txBody>
      </p:sp>
      <p:sp>
        <p:nvSpPr>
          <p:cNvPr id="14344" name="Rectangle 10"/>
          <p:cNvSpPr>
            <a:spLocks noChangeArrowheads="1"/>
          </p:cNvSpPr>
          <p:nvPr/>
        </p:nvSpPr>
        <p:spPr bwMode="auto">
          <a:xfrm>
            <a:off x="0" y="6093296"/>
            <a:ext cx="9144000" cy="1138773"/>
          </a:xfrm>
          <a:prstGeom prst="rect">
            <a:avLst/>
          </a:prstGeom>
          <a:noFill/>
          <a:ln w="9525">
            <a:noFill/>
            <a:miter lim="800000"/>
            <a:headEnd/>
            <a:tailEnd/>
          </a:ln>
        </p:spPr>
        <p:txBody>
          <a:bodyPr wrap="square">
            <a:spAutoFit/>
          </a:bodyPr>
          <a:lstStyle/>
          <a:p>
            <a:pPr algn="ctr"/>
            <a:r>
              <a:rPr lang="ru-RU" sz="2400" b="1" dirty="0" smtClean="0">
                <a:solidFill>
                  <a:schemeClr val="accent1">
                    <a:lumMod val="40000"/>
                    <a:lumOff val="60000"/>
                  </a:schemeClr>
                </a:solidFill>
              </a:rPr>
              <a:t>Только космические </a:t>
            </a:r>
            <a:r>
              <a:rPr lang="ru-RU" sz="2400" b="1" dirty="0">
                <a:solidFill>
                  <a:schemeClr val="accent1">
                    <a:lumMod val="40000"/>
                    <a:lumOff val="60000"/>
                  </a:schemeClr>
                </a:solidFill>
              </a:rPr>
              <a:t>корабли «Союз» используются для доставки на Международную космическую станцию </a:t>
            </a:r>
            <a:r>
              <a:rPr lang="ru-RU" sz="2400" b="1" dirty="0" smtClean="0">
                <a:solidFill>
                  <a:schemeClr val="accent1">
                    <a:lumMod val="40000"/>
                    <a:lumOff val="60000"/>
                  </a:schemeClr>
                </a:solidFill>
              </a:rPr>
              <a:t>членов экипажей</a:t>
            </a:r>
            <a:r>
              <a:rPr lang="ru-RU" sz="2400" b="1" dirty="0">
                <a:solidFill>
                  <a:schemeClr val="accent1">
                    <a:lumMod val="40000"/>
                    <a:lumOff val="60000"/>
                  </a:schemeClr>
                </a:solidFill>
              </a:rPr>
              <a:t>.</a:t>
            </a:r>
            <a:r>
              <a:rPr lang="ru-RU" sz="2000" b="1" dirty="0">
                <a:solidFill>
                  <a:schemeClr val="accent1">
                    <a:lumMod val="40000"/>
                    <a:lumOff val="60000"/>
                  </a:schemeClr>
                </a:solidFill>
              </a:rPr>
              <a:t/>
            </a:r>
            <a:br>
              <a:rPr lang="ru-RU" sz="2000" b="1" dirty="0">
                <a:solidFill>
                  <a:schemeClr val="accent1">
                    <a:lumMod val="40000"/>
                    <a:lumOff val="60000"/>
                  </a:schemeClr>
                </a:solidFill>
              </a:rPr>
            </a:br>
            <a:endParaRPr lang="ru-RU" sz="2000" b="1" dirty="0">
              <a:solidFill>
                <a:schemeClr val="accent1">
                  <a:lumMod val="40000"/>
                  <a:lumOff val="60000"/>
                </a:schemeClr>
              </a:solidFill>
            </a:endParaRPr>
          </a:p>
        </p:txBody>
      </p:sp>
      <p:pic>
        <p:nvPicPr>
          <p:cNvPr id="8194" name="Picture 2" descr="http://img3.goodfon.ru/original/1600x900/5/34/raketa-soyuz-start.jpg"/>
          <p:cNvPicPr>
            <a:picLocks noChangeAspect="1" noChangeArrowheads="1"/>
          </p:cNvPicPr>
          <p:nvPr/>
        </p:nvPicPr>
        <p:blipFill>
          <a:blip r:embed="rId2" cstate="print"/>
          <a:srcRect/>
          <a:stretch>
            <a:fillRect/>
          </a:stretch>
        </p:blipFill>
        <p:spPr bwMode="auto">
          <a:xfrm>
            <a:off x="1" y="0"/>
            <a:ext cx="4547996" cy="2564904"/>
          </a:xfrm>
          <a:prstGeom prst="rect">
            <a:avLst/>
          </a:prstGeom>
          <a:noFill/>
          <a:effectLst>
            <a:softEdge rad="63500"/>
          </a:effectLst>
        </p:spPr>
      </p:pic>
      <p:pic>
        <p:nvPicPr>
          <p:cNvPr id="8196" name="Picture 4" descr="http://img.gawkerassets.com/img/186m3lrkcnp2vjpg/original.jpg"/>
          <p:cNvPicPr>
            <a:picLocks noChangeAspect="1" noChangeArrowheads="1"/>
          </p:cNvPicPr>
          <p:nvPr/>
        </p:nvPicPr>
        <p:blipFill>
          <a:blip r:embed="rId3" cstate="print"/>
          <a:srcRect/>
          <a:stretch>
            <a:fillRect/>
          </a:stretch>
        </p:blipFill>
        <p:spPr bwMode="auto">
          <a:xfrm>
            <a:off x="2987824" y="2924944"/>
            <a:ext cx="5904655" cy="3321368"/>
          </a:xfrm>
          <a:prstGeom prst="rect">
            <a:avLst/>
          </a:prstGeom>
          <a:noFill/>
          <a:effectLst>
            <a:softEdge rad="63500"/>
          </a:effectLst>
        </p:spPr>
      </p:pic>
      <p:pic>
        <p:nvPicPr>
          <p:cNvPr id="7170" name="Picture 2" descr="http://www.astronautix.com/graphics/0/10076435.jpg"/>
          <p:cNvPicPr>
            <a:picLocks noChangeAspect="1" noChangeArrowheads="1"/>
          </p:cNvPicPr>
          <p:nvPr/>
        </p:nvPicPr>
        <p:blipFill>
          <a:blip r:embed="rId4" cstate="print"/>
          <a:srcRect t="12946" b="6156"/>
          <a:stretch>
            <a:fillRect/>
          </a:stretch>
        </p:blipFill>
        <p:spPr bwMode="auto">
          <a:xfrm>
            <a:off x="4365849" y="0"/>
            <a:ext cx="4778151" cy="2636912"/>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6"/>
          <p:cNvPicPr>
            <a:picLocks noGrp="1" noChangeAspect="1" noChangeArrowheads="1"/>
          </p:cNvPicPr>
          <p:nvPr>
            <p:ph sz="quarter" idx="4"/>
          </p:nvPr>
        </p:nvPicPr>
        <p:blipFill>
          <a:blip r:embed="rId2" cstate="print"/>
          <a:srcRect/>
          <a:stretch>
            <a:fillRect/>
          </a:stretch>
        </p:blipFill>
        <p:spPr>
          <a:xfrm>
            <a:off x="0" y="0"/>
            <a:ext cx="4211960" cy="2565400"/>
          </a:xfrm>
          <a:effectLst>
            <a:softEdge rad="63500"/>
          </a:effectLst>
        </p:spPr>
      </p:pic>
      <p:sp>
        <p:nvSpPr>
          <p:cNvPr id="15365" name="Rectangle 7"/>
          <p:cNvSpPr>
            <a:spLocks noChangeArrowheads="1"/>
          </p:cNvSpPr>
          <p:nvPr/>
        </p:nvSpPr>
        <p:spPr bwMode="auto">
          <a:xfrm>
            <a:off x="4067944" y="2564904"/>
            <a:ext cx="5256584" cy="1938992"/>
          </a:xfrm>
          <a:prstGeom prst="rect">
            <a:avLst/>
          </a:prstGeom>
          <a:noFill/>
          <a:ln w="9525">
            <a:noFill/>
            <a:miter lim="800000"/>
            <a:headEnd/>
            <a:tailEnd/>
          </a:ln>
        </p:spPr>
        <p:txBody>
          <a:bodyPr wrap="square">
            <a:spAutoFit/>
          </a:bodyPr>
          <a:lstStyle/>
          <a:p>
            <a:r>
              <a:rPr lang="ru-RU" sz="2400" b="1" dirty="0" smtClean="0">
                <a:solidFill>
                  <a:schemeClr val="accent1">
                    <a:lumMod val="40000"/>
                    <a:lumOff val="60000"/>
                  </a:schemeClr>
                </a:solidFill>
              </a:rPr>
              <a:t> Первый </a:t>
            </a:r>
            <a:r>
              <a:rPr lang="ru-RU" sz="2400" b="1" dirty="0">
                <a:solidFill>
                  <a:schemeClr val="accent1">
                    <a:lumMod val="40000"/>
                    <a:lumOff val="60000"/>
                  </a:schemeClr>
                </a:solidFill>
              </a:rPr>
              <a:t>китайский пилотируемый </a:t>
            </a:r>
          </a:p>
          <a:p>
            <a:r>
              <a:rPr lang="ru-RU" sz="2400" b="1" dirty="0" smtClean="0">
                <a:solidFill>
                  <a:schemeClr val="accent1">
                    <a:lumMod val="40000"/>
                    <a:lumOff val="60000"/>
                  </a:schemeClr>
                </a:solidFill>
              </a:rPr>
              <a:t>                                          космический  </a:t>
            </a:r>
          </a:p>
          <a:p>
            <a:r>
              <a:rPr lang="ru-RU" sz="2400" b="1" dirty="0" smtClean="0">
                <a:solidFill>
                  <a:schemeClr val="accent1">
                    <a:lumMod val="40000"/>
                    <a:lumOff val="60000"/>
                  </a:schemeClr>
                </a:solidFill>
              </a:rPr>
              <a:t>                                                    корабль </a:t>
            </a:r>
          </a:p>
          <a:p>
            <a:r>
              <a:rPr lang="ru-RU" sz="2400" b="1" dirty="0" smtClean="0">
                <a:solidFill>
                  <a:schemeClr val="accent1">
                    <a:lumMod val="40000"/>
                    <a:lumOff val="60000"/>
                  </a:schemeClr>
                </a:solidFill>
              </a:rPr>
              <a:t>                                        «Шэньчжоу-5» </a:t>
            </a:r>
            <a:br>
              <a:rPr lang="ru-RU" sz="2400" b="1" dirty="0" smtClean="0">
                <a:solidFill>
                  <a:schemeClr val="accent1">
                    <a:lumMod val="40000"/>
                    <a:lumOff val="60000"/>
                  </a:schemeClr>
                </a:solidFill>
              </a:rPr>
            </a:br>
            <a:endParaRPr lang="ru-RU" sz="2400" b="1" dirty="0">
              <a:solidFill>
                <a:schemeClr val="accent1">
                  <a:lumMod val="40000"/>
                  <a:lumOff val="60000"/>
                </a:schemeClr>
              </a:solidFill>
            </a:endParaRPr>
          </a:p>
        </p:txBody>
      </p:sp>
      <p:pic>
        <p:nvPicPr>
          <p:cNvPr id="15366" name="Picture 8"/>
          <p:cNvPicPr>
            <a:picLocks noGrp="1" noChangeAspect="1" noChangeArrowheads="1"/>
          </p:cNvPicPr>
          <p:nvPr>
            <p:ph sz="quarter" idx="3"/>
          </p:nvPr>
        </p:nvPicPr>
        <p:blipFill>
          <a:blip r:embed="rId3" cstate="print"/>
          <a:srcRect/>
          <a:stretch>
            <a:fillRect/>
          </a:stretch>
        </p:blipFill>
        <p:spPr>
          <a:xfrm>
            <a:off x="4163425" y="0"/>
            <a:ext cx="4980575" cy="2564904"/>
          </a:xfrm>
          <a:effectLst>
            <a:softEdge rad="63500"/>
          </a:effectLst>
        </p:spPr>
      </p:pic>
      <p:sp>
        <p:nvSpPr>
          <p:cNvPr id="15367" name="Rectangle 9"/>
          <p:cNvSpPr>
            <a:spLocks noChangeArrowheads="1"/>
          </p:cNvSpPr>
          <p:nvPr/>
        </p:nvSpPr>
        <p:spPr bwMode="auto">
          <a:xfrm>
            <a:off x="1" y="2492896"/>
            <a:ext cx="3779911" cy="830997"/>
          </a:xfrm>
          <a:prstGeom prst="rect">
            <a:avLst/>
          </a:prstGeom>
          <a:noFill/>
          <a:ln w="9525">
            <a:noFill/>
            <a:miter lim="800000"/>
            <a:headEnd/>
            <a:tailEnd/>
          </a:ln>
        </p:spPr>
        <p:txBody>
          <a:bodyPr wrap="square">
            <a:spAutoFit/>
          </a:bodyPr>
          <a:lstStyle/>
          <a:p>
            <a:r>
              <a:rPr lang="ru-RU" sz="2400" b="1" dirty="0">
                <a:solidFill>
                  <a:schemeClr val="accent1">
                    <a:lumMod val="40000"/>
                    <a:lumOff val="60000"/>
                  </a:schemeClr>
                </a:solidFill>
              </a:rPr>
              <a:t>Старт </a:t>
            </a:r>
            <a:r>
              <a:rPr lang="ru-RU" sz="2400" b="1" dirty="0" err="1">
                <a:solidFill>
                  <a:schemeClr val="accent1">
                    <a:lumMod val="40000"/>
                    <a:lumOff val="60000"/>
                  </a:schemeClr>
                </a:solidFill>
              </a:rPr>
              <a:t>шаттла</a:t>
            </a:r>
            <a:r>
              <a:rPr lang="ru-RU" sz="2400" b="1" dirty="0">
                <a:solidFill>
                  <a:schemeClr val="accent1">
                    <a:lumMod val="40000"/>
                    <a:lumOff val="60000"/>
                  </a:schemeClr>
                </a:solidFill>
              </a:rPr>
              <a:t> «</a:t>
            </a:r>
            <a:r>
              <a:rPr lang="ru-RU" sz="2400" b="1" dirty="0" err="1">
                <a:solidFill>
                  <a:schemeClr val="accent1">
                    <a:lumMod val="40000"/>
                    <a:lumOff val="60000"/>
                  </a:schemeClr>
                </a:solidFill>
              </a:rPr>
              <a:t>Дискавери</a:t>
            </a:r>
            <a:r>
              <a:rPr lang="ru-RU" sz="2400" b="1" dirty="0" smtClean="0">
                <a:solidFill>
                  <a:schemeClr val="accent1">
                    <a:lumMod val="40000"/>
                    <a:lumOff val="60000"/>
                  </a:schemeClr>
                </a:solidFill>
              </a:rPr>
              <a:t>» </a:t>
            </a:r>
            <a:r>
              <a:rPr lang="ru-RU" sz="2400" b="1" dirty="0">
                <a:solidFill>
                  <a:schemeClr val="accent1">
                    <a:lumMod val="40000"/>
                    <a:lumOff val="60000"/>
                  </a:schemeClr>
                </a:solidFill>
              </a:rPr>
              <a:t/>
            </a:r>
            <a:br>
              <a:rPr lang="ru-RU" sz="2400" b="1" dirty="0">
                <a:solidFill>
                  <a:schemeClr val="accent1">
                    <a:lumMod val="40000"/>
                    <a:lumOff val="60000"/>
                  </a:schemeClr>
                </a:solidFill>
              </a:rPr>
            </a:br>
            <a:endParaRPr lang="ru-RU" sz="2400" b="1" dirty="0">
              <a:solidFill>
                <a:schemeClr val="accent1">
                  <a:lumMod val="40000"/>
                  <a:lumOff val="60000"/>
                </a:schemeClr>
              </a:solidFill>
            </a:endParaRPr>
          </a:p>
        </p:txBody>
      </p:sp>
      <p:sp>
        <p:nvSpPr>
          <p:cNvPr id="15368" name="Rectangle 11"/>
          <p:cNvSpPr>
            <a:spLocks noChangeArrowheads="1"/>
          </p:cNvSpPr>
          <p:nvPr/>
        </p:nvSpPr>
        <p:spPr bwMode="auto">
          <a:xfrm flipH="1">
            <a:off x="0" y="6381328"/>
            <a:ext cx="9144000" cy="830997"/>
          </a:xfrm>
          <a:prstGeom prst="rect">
            <a:avLst/>
          </a:prstGeom>
          <a:noFill/>
          <a:ln w="9525">
            <a:noFill/>
            <a:miter lim="800000"/>
            <a:headEnd/>
            <a:tailEnd/>
          </a:ln>
        </p:spPr>
        <p:txBody>
          <a:bodyPr wrap="square">
            <a:spAutoFit/>
          </a:bodyPr>
          <a:lstStyle/>
          <a:p>
            <a:r>
              <a:rPr lang="ru-RU" sz="2400" b="1" dirty="0">
                <a:solidFill>
                  <a:schemeClr val="accent1">
                    <a:lumMod val="40000"/>
                    <a:lumOff val="60000"/>
                  </a:schemeClr>
                </a:solidFill>
              </a:rPr>
              <a:t>Стыковка космических кораблей «Союз-19» и «Аполлон</a:t>
            </a:r>
            <a:r>
              <a:rPr lang="ru-RU" sz="2400" b="1" dirty="0" smtClean="0">
                <a:solidFill>
                  <a:schemeClr val="accent1">
                    <a:lumMod val="40000"/>
                    <a:lumOff val="60000"/>
                  </a:schemeClr>
                </a:solidFill>
              </a:rPr>
              <a:t>»</a:t>
            </a:r>
            <a:r>
              <a:rPr lang="ru-RU" sz="2400" b="1" dirty="0">
                <a:solidFill>
                  <a:schemeClr val="accent1">
                    <a:lumMod val="40000"/>
                    <a:lumOff val="60000"/>
                  </a:schemeClr>
                </a:solidFill>
              </a:rPr>
              <a:t/>
            </a:r>
            <a:br>
              <a:rPr lang="ru-RU" sz="2400" b="1" dirty="0">
                <a:solidFill>
                  <a:schemeClr val="accent1">
                    <a:lumMod val="40000"/>
                    <a:lumOff val="60000"/>
                  </a:schemeClr>
                </a:solidFill>
              </a:rPr>
            </a:br>
            <a:endParaRPr lang="ru-RU" sz="2400" b="1" dirty="0">
              <a:solidFill>
                <a:schemeClr val="accent1">
                  <a:lumMod val="40000"/>
                  <a:lumOff val="60000"/>
                </a:schemeClr>
              </a:solidFill>
            </a:endParaRPr>
          </a:p>
        </p:txBody>
      </p:sp>
      <p:pic>
        <p:nvPicPr>
          <p:cNvPr id="6146" name="Picture 2" descr="http://lemur59.ru/sites/default/files/images/Apollo-Soyuz-Test-Program-artist-rendering.jpg"/>
          <p:cNvPicPr>
            <a:picLocks noChangeAspect="1" noChangeArrowheads="1"/>
          </p:cNvPicPr>
          <p:nvPr/>
        </p:nvPicPr>
        <p:blipFill>
          <a:blip r:embed="rId4" cstate="print"/>
          <a:srcRect/>
          <a:stretch>
            <a:fillRect/>
          </a:stretch>
        </p:blipFill>
        <p:spPr bwMode="auto">
          <a:xfrm>
            <a:off x="0" y="2922153"/>
            <a:ext cx="6804248" cy="3533974"/>
          </a:xfrm>
          <a:prstGeom prst="rect">
            <a:avLst/>
          </a:prstGeom>
          <a:noFill/>
          <a:effectLst>
            <a:softEdge rad="127000"/>
          </a:effectLst>
        </p:spPr>
      </p:pic>
    </p:spTree>
  </p:cSld>
  <p:clrMapOvr>
    <a:masterClrMapping/>
  </p:clrMapOvr>
  <p:transition spd="slow">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7944" y="404664"/>
            <a:ext cx="5076056" cy="4524315"/>
          </a:xfrm>
          <a:prstGeom prst="rect">
            <a:avLst/>
          </a:prstGeom>
          <a:noFill/>
        </p:spPr>
        <p:txBody>
          <a:bodyPr wrap="square" rtlCol="0">
            <a:spAutoFit/>
          </a:bodyPr>
          <a:lstStyle/>
          <a:p>
            <a:endParaRPr lang="ru-RU" sz="2400" i="1" dirty="0" smtClean="0">
              <a:solidFill>
                <a:schemeClr val="accent6">
                  <a:lumMod val="20000"/>
                  <a:lumOff val="80000"/>
                </a:schemeClr>
              </a:solidFill>
            </a:endParaRPr>
          </a:p>
          <a:p>
            <a:endParaRPr lang="ru-RU" sz="2400" i="1" dirty="0" smtClean="0">
              <a:solidFill>
                <a:schemeClr val="accent6">
                  <a:lumMod val="20000"/>
                  <a:lumOff val="80000"/>
                </a:schemeClr>
              </a:solidFill>
            </a:endParaRPr>
          </a:p>
          <a:p>
            <a:endParaRPr lang="ru-RU" sz="2400" i="1" dirty="0">
              <a:solidFill>
                <a:schemeClr val="accent6">
                  <a:lumMod val="20000"/>
                  <a:lumOff val="80000"/>
                </a:schemeClr>
              </a:solidFill>
            </a:endParaRPr>
          </a:p>
          <a:p>
            <a:endParaRPr lang="ru-RU" sz="2400" i="1" dirty="0" smtClean="0">
              <a:solidFill>
                <a:schemeClr val="accent6">
                  <a:lumMod val="20000"/>
                  <a:lumOff val="80000"/>
                </a:schemeClr>
              </a:solidFill>
            </a:endParaRPr>
          </a:p>
          <a:p>
            <a:endParaRPr lang="ru-RU" sz="2400" i="1" dirty="0">
              <a:solidFill>
                <a:schemeClr val="accent6">
                  <a:lumMod val="20000"/>
                  <a:lumOff val="80000"/>
                </a:schemeClr>
              </a:solidFill>
            </a:endParaRPr>
          </a:p>
          <a:p>
            <a:r>
              <a:rPr lang="ru-RU" sz="2400" i="1" dirty="0" smtClean="0">
                <a:solidFill>
                  <a:schemeClr val="accent6">
                    <a:lumMod val="20000"/>
                    <a:lumOff val="80000"/>
                  </a:schemeClr>
                </a:solidFill>
              </a:rPr>
              <a:t> </a:t>
            </a:r>
            <a:r>
              <a:rPr lang="ru-RU" sz="2400" b="1" i="1" dirty="0" smtClean="0">
                <a:solidFill>
                  <a:schemeClr val="accent6">
                    <a:lumMod val="20000"/>
                    <a:lumOff val="80000"/>
                  </a:schemeClr>
                </a:solidFill>
              </a:rPr>
              <a:t>Его все по улыбке узнавали -</a:t>
            </a:r>
          </a:p>
          <a:p>
            <a:r>
              <a:rPr lang="ru-RU" sz="2400" b="1" i="1" dirty="0" smtClean="0">
                <a:solidFill>
                  <a:schemeClr val="accent6">
                    <a:lumMod val="20000"/>
                    <a:lumOff val="80000"/>
                  </a:schemeClr>
                </a:solidFill>
              </a:rPr>
              <a:t> Такой улыбки не было второй!</a:t>
            </a:r>
          </a:p>
          <a:p>
            <a:r>
              <a:rPr lang="ru-RU" sz="2400" b="1" i="1" dirty="0" smtClean="0">
                <a:solidFill>
                  <a:schemeClr val="accent6">
                    <a:lumMod val="20000"/>
                    <a:lumOff val="80000"/>
                  </a:schemeClr>
                </a:solidFill>
              </a:rPr>
              <a:t> Весь мир рукоплескал!</a:t>
            </a:r>
          </a:p>
          <a:p>
            <a:r>
              <a:rPr lang="ru-RU" sz="2400" b="1" i="1" dirty="0" smtClean="0">
                <a:solidFill>
                  <a:schemeClr val="accent6">
                    <a:lumMod val="20000"/>
                    <a:lumOff val="80000"/>
                  </a:schemeClr>
                </a:solidFill>
              </a:rPr>
              <a:t> Все ликовали:</a:t>
            </a:r>
          </a:p>
          <a:p>
            <a:r>
              <a:rPr lang="ru-RU" sz="2400" b="1" i="1" dirty="0" smtClean="0">
                <a:solidFill>
                  <a:schemeClr val="accent6">
                    <a:lumMod val="20000"/>
                    <a:lumOff val="80000"/>
                  </a:schemeClr>
                </a:solidFill>
              </a:rPr>
              <a:t> Гагарин облетел наш шар земной!</a:t>
            </a:r>
          </a:p>
          <a:p>
            <a:endParaRPr lang="ru-RU" sz="2400" b="1" i="1" dirty="0" smtClean="0">
              <a:solidFill>
                <a:schemeClr val="accent6">
                  <a:lumMod val="20000"/>
                  <a:lumOff val="80000"/>
                </a:schemeClr>
              </a:solidFill>
            </a:endParaRPr>
          </a:p>
          <a:p>
            <a:r>
              <a:rPr lang="ru-RU" sz="2400" b="1" i="1" dirty="0" smtClean="0">
                <a:solidFill>
                  <a:schemeClr val="accent6">
                    <a:lumMod val="20000"/>
                    <a:lumOff val="80000"/>
                  </a:schemeClr>
                </a:solidFill>
              </a:rPr>
              <a:t> </a:t>
            </a:r>
            <a:endParaRPr lang="ru-RU" sz="2400" b="1" i="1" dirty="0">
              <a:solidFill>
                <a:schemeClr val="accent6">
                  <a:lumMod val="20000"/>
                  <a:lumOff val="80000"/>
                </a:schemeClr>
              </a:solidFill>
            </a:endParaRPr>
          </a:p>
        </p:txBody>
      </p:sp>
      <p:sp>
        <p:nvSpPr>
          <p:cNvPr id="3" name="Прямоугольник 2"/>
          <p:cNvSpPr/>
          <p:nvPr/>
        </p:nvSpPr>
        <p:spPr>
          <a:xfrm>
            <a:off x="249238" y="-7343348"/>
            <a:ext cx="2286000" cy="830997"/>
          </a:xfrm>
          <a:prstGeom prst="rect">
            <a:avLst/>
          </a:prstGeom>
        </p:spPr>
        <p:txBody>
          <a:bodyPr>
            <a:spAutoFit/>
          </a:bodyPr>
          <a:lstStyle/>
          <a:p>
            <a:pPr lvl="0"/>
            <a:endParaRPr lang="ru-RU" sz="2400" i="1" dirty="0">
              <a:solidFill>
                <a:srgbClr val="F79646">
                  <a:lumMod val="20000"/>
                  <a:lumOff val="80000"/>
                </a:srgbClr>
              </a:solidFill>
            </a:endParaRPr>
          </a:p>
          <a:p>
            <a:pPr lvl="0"/>
            <a:r>
              <a:rPr lang="ru-RU" sz="2400" i="1" dirty="0">
                <a:solidFill>
                  <a:srgbClr val="F79646">
                    <a:lumMod val="20000"/>
                    <a:lumOff val="80000"/>
                  </a:srgbClr>
                </a:solidFill>
              </a:rPr>
              <a:t> </a:t>
            </a:r>
            <a:endParaRPr lang="ru-RU" dirty="0"/>
          </a:p>
        </p:txBody>
      </p:sp>
      <p:sp>
        <p:nvSpPr>
          <p:cNvPr id="4" name="TextBox 3"/>
          <p:cNvSpPr txBox="1"/>
          <p:nvPr/>
        </p:nvSpPr>
        <p:spPr>
          <a:xfrm>
            <a:off x="4139952" y="0"/>
            <a:ext cx="6760434" cy="2308324"/>
          </a:xfrm>
          <a:prstGeom prst="rect">
            <a:avLst/>
          </a:prstGeom>
          <a:noFill/>
        </p:spPr>
        <p:txBody>
          <a:bodyPr wrap="square" rtlCol="0">
            <a:spAutoFit/>
          </a:bodyPr>
          <a:lstStyle/>
          <a:p>
            <a:r>
              <a:rPr lang="ru-RU" sz="2400" b="1" i="1" dirty="0" smtClean="0">
                <a:solidFill>
                  <a:schemeClr val="accent6">
                    <a:lumMod val="20000"/>
                    <a:lumOff val="80000"/>
                  </a:schemeClr>
                </a:solidFill>
              </a:rPr>
              <a:t>Я помню, солнце в этот день </a:t>
            </a:r>
          </a:p>
          <a:p>
            <a:r>
              <a:rPr lang="ru-RU" sz="2400" b="1" i="1" dirty="0" smtClean="0">
                <a:solidFill>
                  <a:schemeClr val="accent6">
                    <a:lumMod val="20000"/>
                    <a:lumOff val="80000"/>
                  </a:schemeClr>
                </a:solidFill>
              </a:rPr>
              <a:t>                                                  искрилось:</a:t>
            </a:r>
          </a:p>
          <a:p>
            <a:r>
              <a:rPr lang="ru-RU" sz="2400" b="1" i="1" dirty="0" smtClean="0">
                <a:solidFill>
                  <a:schemeClr val="accent6">
                    <a:lumMod val="20000"/>
                    <a:lumOff val="80000"/>
                  </a:schemeClr>
                </a:solidFill>
              </a:rPr>
              <a:t>Какой был удивительный апрель!</a:t>
            </a:r>
          </a:p>
          <a:p>
            <a:r>
              <a:rPr lang="ru-RU" sz="2400" b="1" i="1" dirty="0" smtClean="0">
                <a:solidFill>
                  <a:schemeClr val="accent6">
                    <a:lumMod val="20000"/>
                    <a:lumOff val="80000"/>
                  </a:schemeClr>
                </a:solidFill>
              </a:rPr>
              <a:t>И в сердце радость с гордостью </a:t>
            </a:r>
          </a:p>
          <a:p>
            <a:r>
              <a:rPr lang="ru-RU" sz="2400" b="1" i="1" dirty="0">
                <a:solidFill>
                  <a:schemeClr val="accent6">
                    <a:lumMod val="20000"/>
                    <a:lumOff val="80000"/>
                  </a:schemeClr>
                </a:solidFill>
              </a:rPr>
              <a:t> </a:t>
            </a:r>
            <a:r>
              <a:rPr lang="ru-RU" sz="2400" b="1" i="1" dirty="0" smtClean="0">
                <a:solidFill>
                  <a:schemeClr val="accent6">
                    <a:lumMod val="20000"/>
                    <a:lumOff val="80000"/>
                  </a:schemeClr>
                </a:solidFill>
              </a:rPr>
              <a:t>                                                светилась:</a:t>
            </a:r>
          </a:p>
          <a:p>
            <a:r>
              <a:rPr lang="ru-RU" sz="2400" b="1" i="1" dirty="0" smtClean="0">
                <a:solidFill>
                  <a:schemeClr val="accent6">
                    <a:lumMod val="20000"/>
                    <a:lumOff val="80000"/>
                  </a:schemeClr>
                </a:solidFill>
              </a:rPr>
              <a:t>Из космоса Гагарин прилетел!</a:t>
            </a:r>
            <a:endParaRPr lang="ru-RU" sz="2400" b="1" i="1" dirty="0">
              <a:solidFill>
                <a:schemeClr val="accent6">
                  <a:lumMod val="20000"/>
                  <a:lumOff val="80000"/>
                </a:schemeClr>
              </a:solidFill>
            </a:endParaRPr>
          </a:p>
        </p:txBody>
      </p:sp>
      <p:sp>
        <p:nvSpPr>
          <p:cNvPr id="6" name="TextBox 5"/>
          <p:cNvSpPr txBox="1"/>
          <p:nvPr/>
        </p:nvSpPr>
        <p:spPr>
          <a:xfrm>
            <a:off x="4283968" y="4221088"/>
            <a:ext cx="5334987" cy="2308324"/>
          </a:xfrm>
          <a:prstGeom prst="rect">
            <a:avLst/>
          </a:prstGeom>
          <a:noFill/>
        </p:spPr>
        <p:txBody>
          <a:bodyPr wrap="square" rtlCol="0">
            <a:spAutoFit/>
          </a:bodyPr>
          <a:lstStyle/>
          <a:p>
            <a:r>
              <a:rPr lang="ru-RU" sz="2400" b="1" i="1" dirty="0" smtClean="0">
                <a:solidFill>
                  <a:schemeClr val="accent6">
                    <a:lumMod val="20000"/>
                    <a:lumOff val="80000"/>
                  </a:schemeClr>
                </a:solidFill>
              </a:rPr>
              <a:t>С тех пор приблизились </a:t>
            </a:r>
          </a:p>
          <a:p>
            <a:r>
              <a:rPr lang="ru-RU" sz="2400" b="1" i="1" dirty="0" smtClean="0">
                <a:solidFill>
                  <a:schemeClr val="accent6">
                    <a:lumMod val="20000"/>
                    <a:lumOff val="80000"/>
                  </a:schemeClr>
                </a:solidFill>
              </a:rPr>
              <a:t>неведомые дали,</a:t>
            </a:r>
          </a:p>
          <a:p>
            <a:r>
              <a:rPr lang="ru-RU" sz="2400" b="1" i="1" dirty="0" smtClean="0">
                <a:solidFill>
                  <a:schemeClr val="accent6">
                    <a:lumMod val="20000"/>
                    <a:lumOff val="80000"/>
                  </a:schemeClr>
                </a:solidFill>
              </a:rPr>
              <a:t> Осваивают космос корабли...</a:t>
            </a:r>
          </a:p>
          <a:p>
            <a:r>
              <a:rPr lang="ru-RU" sz="2400" b="1" i="1" dirty="0" smtClean="0">
                <a:solidFill>
                  <a:schemeClr val="accent6">
                    <a:lumMod val="20000"/>
                    <a:lumOff val="80000"/>
                  </a:schemeClr>
                </a:solidFill>
              </a:rPr>
              <a:t> А начинал - российский, славный    парень,</a:t>
            </a:r>
          </a:p>
          <a:p>
            <a:r>
              <a:rPr lang="ru-RU" sz="2400" b="1" i="1" dirty="0" smtClean="0">
                <a:solidFill>
                  <a:schemeClr val="accent6">
                    <a:lumMod val="20000"/>
                    <a:lumOff val="80000"/>
                  </a:schemeClr>
                </a:solidFill>
              </a:rPr>
              <a:t> </a:t>
            </a:r>
            <a:endParaRPr lang="ru-RU" sz="2400" b="1" i="1" dirty="0">
              <a:solidFill>
                <a:schemeClr val="accent6">
                  <a:lumMod val="20000"/>
                  <a:lumOff val="80000"/>
                </a:schemeClr>
              </a:solidFill>
            </a:endParaRPr>
          </a:p>
        </p:txBody>
      </p:sp>
      <p:pic>
        <p:nvPicPr>
          <p:cNvPr id="8" name="Picture 3" descr="C:\Documents and Settings\111\Рабочий стол\12 апреля\фото\2c799344d0bc.jpg"/>
          <p:cNvPicPr>
            <a:picLocks noChangeAspect="1" noChangeArrowheads="1"/>
          </p:cNvPicPr>
          <p:nvPr/>
        </p:nvPicPr>
        <p:blipFill>
          <a:blip r:embed="rId3" cstate="print"/>
          <a:srcRect/>
          <a:stretch>
            <a:fillRect/>
          </a:stretch>
        </p:blipFill>
        <p:spPr bwMode="auto">
          <a:xfrm>
            <a:off x="0" y="116632"/>
            <a:ext cx="4179888" cy="5929313"/>
          </a:xfrm>
          <a:prstGeom prst="rect">
            <a:avLst/>
          </a:prstGeom>
          <a:noFill/>
          <a:ln w="9525">
            <a:noFill/>
            <a:miter lim="800000"/>
            <a:headEnd/>
            <a:tailEnd/>
          </a:ln>
          <a:effectLst>
            <a:softEdge rad="127000"/>
          </a:effectLst>
        </p:spPr>
      </p:pic>
      <p:sp>
        <p:nvSpPr>
          <p:cNvPr id="9" name="Прямоугольник 8"/>
          <p:cNvSpPr/>
          <p:nvPr/>
        </p:nvSpPr>
        <p:spPr>
          <a:xfrm>
            <a:off x="1" y="6165304"/>
            <a:ext cx="9143999" cy="707886"/>
          </a:xfrm>
          <a:prstGeom prst="rect">
            <a:avLst/>
          </a:prstGeom>
        </p:spPr>
        <p:txBody>
          <a:bodyPr wrap="square">
            <a:spAutoFit/>
          </a:bodyPr>
          <a:lstStyle/>
          <a:p>
            <a:r>
              <a:rPr lang="ru-RU" sz="4000" b="1" i="1" dirty="0" smtClean="0">
                <a:solidFill>
                  <a:schemeClr val="accent6">
                    <a:lumMod val="20000"/>
                    <a:lumOff val="80000"/>
                  </a:schemeClr>
                </a:solidFill>
              </a:rPr>
              <a:t>ГАГАРИН - ПЕРВЫЙ КОСМОНАВТ ЗЕМЛИ!</a:t>
            </a:r>
            <a:endParaRPr lang="ru-RU" sz="4000" dirty="0"/>
          </a:p>
        </p:txBody>
      </p:sp>
      <p:pic>
        <p:nvPicPr>
          <p:cNvPr id="10" name="5. Гагарин.avi">
            <a:hlinkClick r:id="" action="ppaction://media"/>
          </p:cNvPr>
          <p:cNvPicPr>
            <a:picLocks noRot="1" noChangeAspect="1"/>
          </p:cNvPicPr>
          <p:nvPr>
            <a:videoFile r:link="rId1"/>
          </p:nvPr>
        </p:nvPicPr>
        <p:blipFill>
          <a:blip r:embed="rId4" cstate="print"/>
          <a:stretch>
            <a:fillRect/>
          </a:stretch>
        </p:blipFill>
        <p:spPr>
          <a:xfrm>
            <a:off x="8100392" y="5733256"/>
            <a:ext cx="749829" cy="562372"/>
          </a:xfrm>
          <a:prstGeom prst="rect">
            <a:avLst/>
          </a:prstGeom>
        </p:spPr>
      </p:pic>
    </p:spTree>
    <p:extLst>
      <p:ext uri="{BB962C8B-B14F-4D97-AF65-F5344CB8AC3E}">
        <p14:creationId xmlns:p14="http://schemas.microsoft.com/office/powerpoint/2010/main" val="9274577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pPr algn="ctr"/>
            <a:r>
              <a:rPr lang="ru-RU" b="1" dirty="0" smtClean="0">
                <a:solidFill>
                  <a:schemeClr val="tx2">
                    <a:lumMod val="20000"/>
                    <a:lumOff val="80000"/>
                  </a:schemeClr>
                </a:solidFill>
              </a:rPr>
              <a:t>Спасибо за внимание!</a:t>
            </a:r>
            <a:endParaRPr lang="ru-RU" b="1" dirty="0">
              <a:solidFill>
                <a:schemeClr val="tx2">
                  <a:lumMod val="20000"/>
                  <a:lumOff val="80000"/>
                </a:schemeClr>
              </a:solidFill>
            </a:endParaRPr>
          </a:p>
        </p:txBody>
      </p:sp>
      <p:pic>
        <p:nvPicPr>
          <p:cNvPr id="6" name="Picture 2" descr="http://peeva1950.blog.bg/photos/88485/original/71ec057d2b6b.jpg"/>
          <p:cNvPicPr>
            <a:picLocks noChangeAspect="1" noChangeArrowheads="1"/>
          </p:cNvPicPr>
          <p:nvPr/>
        </p:nvPicPr>
        <p:blipFill>
          <a:blip r:embed="rId3" cstate="print"/>
          <a:srcRect/>
          <a:stretch>
            <a:fillRect/>
          </a:stretch>
        </p:blipFill>
        <p:spPr bwMode="auto">
          <a:xfrm>
            <a:off x="467545" y="636916"/>
            <a:ext cx="8280920" cy="6210690"/>
          </a:xfrm>
          <a:prstGeom prst="rect">
            <a:avLst/>
          </a:prstGeom>
          <a:noFill/>
        </p:spPr>
      </p:pic>
      <p:pic>
        <p:nvPicPr>
          <p:cNvPr id="4" name="ФИЛЬМ Гагарин.avi">
            <a:hlinkClick r:id="" action="ppaction://media"/>
          </p:cNvPr>
          <p:cNvPicPr>
            <a:picLocks noRot="1" noChangeAspect="1"/>
          </p:cNvPicPr>
          <p:nvPr>
            <a:videoFile r:link="rId1"/>
          </p:nvPr>
        </p:nvPicPr>
        <p:blipFill>
          <a:blip r:embed="rId4" cstate="print"/>
          <a:stretch>
            <a:fillRect/>
          </a:stretch>
        </p:blipFill>
        <p:spPr>
          <a:xfrm>
            <a:off x="7956376" y="5733256"/>
            <a:ext cx="562000" cy="416968"/>
          </a:xfrm>
          <a:prstGeom prst="rect">
            <a:avLst/>
          </a:prstGeom>
          <a:ln w="28575">
            <a:solidFill>
              <a:schemeClr val="bg1"/>
            </a:solidFill>
          </a:ln>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4788024" y="20170"/>
            <a:ext cx="4355976" cy="6837830"/>
          </a:xfrm>
        </p:spPr>
        <p:txBody>
          <a:bodyPr>
            <a:noAutofit/>
          </a:bodyPr>
          <a:lstStyle/>
          <a:p>
            <a:pPr algn="ctr">
              <a:buFont typeface="Wingdings" panose="05000000000000000000" pitchFamily="2" charset="2"/>
              <a:buNone/>
            </a:pPr>
            <a:r>
              <a:rPr lang="ru-RU" altLang="ru-RU" sz="2400" dirty="0">
                <a:solidFill>
                  <a:schemeClr val="accent1">
                    <a:lumMod val="40000"/>
                    <a:lumOff val="60000"/>
                  </a:schemeClr>
                </a:solidFill>
              </a:rPr>
              <a:t>     </a:t>
            </a:r>
            <a:r>
              <a:rPr lang="ru-RU" altLang="ru-RU" sz="2400" b="1" dirty="0" smtClean="0">
                <a:solidFill>
                  <a:schemeClr val="accent1">
                    <a:lumMod val="40000"/>
                    <a:lumOff val="60000"/>
                  </a:schemeClr>
                </a:solidFill>
                <a:cs typeface="Arial" panose="020B0604020202020204" pitchFamily="34" charset="0"/>
              </a:rPr>
              <a:t>И </a:t>
            </a:r>
            <a:r>
              <a:rPr lang="ru-RU" altLang="ru-RU" sz="2400" b="1" dirty="0">
                <a:solidFill>
                  <a:schemeClr val="accent1">
                    <a:lumMod val="40000"/>
                    <a:lumOff val="60000"/>
                  </a:schemeClr>
                </a:solidFill>
                <a:cs typeface="Arial" panose="020B0604020202020204" pitchFamily="34" charset="0"/>
              </a:rPr>
              <a:t>вот наступило 4 октября </a:t>
            </a:r>
            <a:r>
              <a:rPr lang="ru-RU" altLang="ru-RU" sz="2400" b="1" dirty="0" smtClean="0">
                <a:solidFill>
                  <a:schemeClr val="accent1">
                    <a:lumMod val="40000"/>
                    <a:lumOff val="60000"/>
                  </a:schemeClr>
                </a:solidFill>
                <a:cs typeface="Arial" panose="020B0604020202020204" pitchFamily="34" charset="0"/>
              </a:rPr>
              <a:t>1957 года </a:t>
            </a:r>
            <a:r>
              <a:rPr lang="ru-RU" altLang="ru-RU" sz="2400" b="1" dirty="0">
                <a:solidFill>
                  <a:schemeClr val="accent1">
                    <a:lumMod val="40000"/>
                    <a:lumOff val="60000"/>
                  </a:schemeClr>
                </a:solidFill>
                <a:cs typeface="Arial" panose="020B0604020202020204" pitchFamily="34" charset="0"/>
              </a:rPr>
              <a:t>– день начала космической эры. </a:t>
            </a:r>
            <a:endParaRPr lang="ru-RU" altLang="ru-RU" sz="2400" b="1" dirty="0" smtClean="0">
              <a:solidFill>
                <a:schemeClr val="accent1">
                  <a:lumMod val="40000"/>
                  <a:lumOff val="60000"/>
                </a:schemeClr>
              </a:solidFill>
              <a:cs typeface="Arial" panose="020B0604020202020204" pitchFamily="34" charset="0"/>
            </a:endParaRPr>
          </a:p>
          <a:p>
            <a:pPr algn="ctr">
              <a:buFont typeface="Wingdings" panose="05000000000000000000" pitchFamily="2" charset="2"/>
              <a:buNone/>
            </a:pPr>
            <a:r>
              <a:rPr lang="ru-RU" altLang="ru-RU" sz="2400" b="1" dirty="0" smtClean="0">
                <a:solidFill>
                  <a:schemeClr val="accent1">
                    <a:lumMod val="40000"/>
                    <a:lumOff val="60000"/>
                  </a:schemeClr>
                </a:solidFill>
                <a:cs typeface="Arial" panose="020B0604020202020204" pitchFamily="34" charset="0"/>
              </a:rPr>
              <a:t>     «</a:t>
            </a:r>
            <a:r>
              <a:rPr lang="ru-RU" altLang="ru-RU" sz="2400" b="1" dirty="0">
                <a:solidFill>
                  <a:schemeClr val="accent1">
                    <a:lumMod val="40000"/>
                    <a:lumOff val="60000"/>
                  </a:schemeClr>
                </a:solidFill>
                <a:cs typeface="Arial" panose="020B0604020202020204" pitchFamily="34" charset="0"/>
              </a:rPr>
              <a:t>Он был </a:t>
            </a:r>
            <a:r>
              <a:rPr lang="ru-RU" altLang="ru-RU" sz="2400" b="1" dirty="0" smtClean="0">
                <a:solidFill>
                  <a:schemeClr val="accent1">
                    <a:lumMod val="40000"/>
                    <a:lumOff val="60000"/>
                  </a:schemeClr>
                </a:solidFill>
                <a:cs typeface="Arial" panose="020B0604020202020204" pitchFamily="34" charset="0"/>
              </a:rPr>
              <a:t>мал, </a:t>
            </a:r>
            <a:r>
              <a:rPr lang="ru-RU" altLang="ru-RU" sz="2400" b="1" dirty="0">
                <a:solidFill>
                  <a:schemeClr val="accent1">
                    <a:lumMod val="40000"/>
                    <a:lumOff val="60000"/>
                  </a:schemeClr>
                </a:solidFill>
                <a:cs typeface="Arial" panose="020B0604020202020204" pitchFamily="34" charset="0"/>
              </a:rPr>
              <a:t>этот самый первый искусственный спутник нашей планеты, </a:t>
            </a:r>
            <a:r>
              <a:rPr lang="ru-RU" altLang="ru-RU" sz="2400" b="1" dirty="0" smtClean="0">
                <a:solidFill>
                  <a:schemeClr val="accent1">
                    <a:lumMod val="40000"/>
                    <a:lumOff val="60000"/>
                  </a:schemeClr>
                </a:solidFill>
                <a:cs typeface="Arial" panose="020B0604020202020204" pitchFamily="34" charset="0"/>
              </a:rPr>
              <a:t> но </a:t>
            </a:r>
            <a:r>
              <a:rPr lang="ru-RU" altLang="ru-RU" sz="2400" b="1" dirty="0">
                <a:solidFill>
                  <a:schemeClr val="accent1">
                    <a:lumMod val="40000"/>
                    <a:lumOff val="60000"/>
                  </a:schemeClr>
                </a:solidFill>
                <a:cs typeface="Arial" panose="020B0604020202020204" pitchFamily="34" charset="0"/>
              </a:rPr>
              <a:t>его </a:t>
            </a:r>
            <a:r>
              <a:rPr lang="ru-RU" altLang="ru-RU" sz="2400" b="1" dirty="0" smtClean="0">
                <a:solidFill>
                  <a:schemeClr val="accent1">
                    <a:lumMod val="40000"/>
                    <a:lumOff val="60000"/>
                  </a:schemeClr>
                </a:solidFill>
                <a:cs typeface="Arial" panose="020B0604020202020204" pitchFamily="34" charset="0"/>
              </a:rPr>
              <a:t>космические </a:t>
            </a:r>
            <a:r>
              <a:rPr lang="ru-RU" altLang="ru-RU" sz="2400" b="1" dirty="0">
                <a:solidFill>
                  <a:schemeClr val="accent1">
                    <a:lumMod val="40000"/>
                    <a:lumOff val="60000"/>
                  </a:schemeClr>
                </a:solidFill>
                <a:cs typeface="Arial" panose="020B0604020202020204" pitchFamily="34" charset="0"/>
              </a:rPr>
              <a:t>позывные разнеслись по всем материкам…» - </a:t>
            </a:r>
            <a:r>
              <a:rPr lang="ru-RU" altLang="ru-RU" sz="2400" b="1" dirty="0" smtClean="0">
                <a:solidFill>
                  <a:schemeClr val="accent1">
                    <a:lumMod val="40000"/>
                    <a:lumOff val="60000"/>
                  </a:schemeClr>
                </a:solidFill>
                <a:cs typeface="Arial" panose="020B0604020202020204" pitchFamily="34" charset="0"/>
              </a:rPr>
              <a:t>вспоминал</a:t>
            </a:r>
          </a:p>
          <a:p>
            <a:pPr algn="ctr">
              <a:buFont typeface="Wingdings" panose="05000000000000000000" pitchFamily="2" charset="2"/>
              <a:buNone/>
            </a:pPr>
            <a:r>
              <a:rPr lang="ru-RU" altLang="ru-RU" sz="2400" b="1" dirty="0">
                <a:solidFill>
                  <a:schemeClr val="accent1">
                    <a:lumMod val="40000"/>
                    <a:lumOff val="60000"/>
                  </a:schemeClr>
                </a:solidFill>
                <a:cs typeface="Arial" panose="020B0604020202020204" pitchFamily="34" charset="0"/>
              </a:rPr>
              <a:t> </a:t>
            </a:r>
            <a:r>
              <a:rPr lang="ru-RU" altLang="ru-RU" sz="2400" b="1" dirty="0" smtClean="0">
                <a:solidFill>
                  <a:schemeClr val="accent1">
                    <a:lumMod val="40000"/>
                    <a:lumOff val="60000"/>
                  </a:schemeClr>
                </a:solidFill>
                <a:cs typeface="Arial" panose="020B0604020202020204" pitchFamily="34" charset="0"/>
              </a:rPr>
              <a:t>     </a:t>
            </a:r>
            <a:r>
              <a:rPr lang="ru-RU" altLang="ru-RU" sz="2400" b="1" dirty="0">
                <a:solidFill>
                  <a:schemeClr val="accent1">
                    <a:lumMod val="40000"/>
                    <a:lumOff val="60000"/>
                  </a:schemeClr>
                </a:solidFill>
                <a:cs typeface="Arial" panose="020B0604020202020204" pitchFamily="34" charset="0"/>
              </a:rPr>
              <a:t>С</a:t>
            </a:r>
            <a:r>
              <a:rPr lang="ru-RU" altLang="ru-RU" sz="2400" b="1" dirty="0" smtClean="0">
                <a:solidFill>
                  <a:schemeClr val="accent1">
                    <a:lumMod val="40000"/>
                    <a:lumOff val="60000"/>
                  </a:schemeClr>
                </a:solidFill>
                <a:cs typeface="Arial" panose="020B0604020202020204" pitchFamily="34" charset="0"/>
              </a:rPr>
              <a:t>. П. Королев</a:t>
            </a:r>
            <a:r>
              <a:rPr lang="ru-RU" altLang="ru-RU" sz="2400" b="1" dirty="0">
                <a:solidFill>
                  <a:schemeClr val="accent1">
                    <a:lumMod val="40000"/>
                    <a:lumOff val="60000"/>
                  </a:schemeClr>
                </a:solidFill>
                <a:cs typeface="Arial" panose="020B0604020202020204" pitchFamily="34" charset="0"/>
              </a:rPr>
              <a:t>. </a:t>
            </a:r>
            <a:r>
              <a:rPr lang="ru-RU" altLang="ru-RU" sz="2400" b="1" dirty="0" smtClean="0">
                <a:solidFill>
                  <a:schemeClr val="accent1">
                    <a:lumMod val="40000"/>
                    <a:lumOff val="60000"/>
                  </a:schemeClr>
                </a:solidFill>
                <a:cs typeface="Arial" panose="020B0604020202020204" pitchFamily="34" charset="0"/>
              </a:rPr>
              <a:t>За </a:t>
            </a:r>
            <a:r>
              <a:rPr lang="ru-RU" altLang="ru-RU" sz="2400" b="1" dirty="0">
                <a:solidFill>
                  <a:schemeClr val="accent1">
                    <a:lumMod val="40000"/>
                    <a:lumOff val="60000"/>
                  </a:schemeClr>
                </a:solidFill>
                <a:cs typeface="Arial" panose="020B0604020202020204" pitchFamily="34" charset="0"/>
              </a:rPr>
              <a:t>первыми спутниками в космос вышли космические корабли «Восток», также созданные под руководством Королева. Приближался великий день первого космического полета человека.</a:t>
            </a:r>
          </a:p>
          <a:p>
            <a:pPr>
              <a:buFont typeface="Wingdings" panose="05000000000000000000" pitchFamily="2" charset="2"/>
              <a:buNone/>
            </a:pPr>
            <a:r>
              <a:rPr lang="ru-RU" altLang="ru-RU" sz="2400" b="1" dirty="0">
                <a:solidFill>
                  <a:schemeClr val="accent1">
                    <a:lumMod val="40000"/>
                    <a:lumOff val="60000"/>
                  </a:schemeClr>
                </a:solidFill>
                <a:cs typeface="Arial" panose="020B0604020202020204" pitchFamily="34" charset="0"/>
              </a:rPr>
              <a:t>           </a:t>
            </a:r>
          </a:p>
        </p:txBody>
      </p:sp>
      <p:pic>
        <p:nvPicPr>
          <p:cNvPr id="25602" name="Picture 2" descr="Sputnik as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24744"/>
            <a:ext cx="5396068" cy="51448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19136"/>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51720" y="404664"/>
            <a:ext cx="5040560" cy="9883595"/>
          </a:xfrm>
          <a:prstGeom prst="rect">
            <a:avLst/>
          </a:prstGeom>
          <a:noFill/>
        </p:spPr>
      </p:pic>
      <p:sp>
        <p:nvSpPr>
          <p:cNvPr id="4" name="Прямоугольник 3"/>
          <p:cNvSpPr/>
          <p:nvPr/>
        </p:nvSpPr>
        <p:spPr>
          <a:xfrm>
            <a:off x="2051720" y="5460326"/>
            <a:ext cx="5472608" cy="523220"/>
          </a:xfrm>
          <a:prstGeom prst="rect">
            <a:avLst/>
          </a:prstGeom>
        </p:spPr>
        <p:txBody>
          <a:bodyPr wrap="square">
            <a:spAutoFit/>
          </a:bodyPr>
          <a:lstStyle/>
          <a:p>
            <a:r>
              <a:rPr lang="ru-RU" sz="2800" b="1" dirty="0" smtClean="0">
                <a:solidFill>
                  <a:schemeClr val="accent1">
                    <a:lumMod val="40000"/>
                    <a:lumOff val="60000"/>
                  </a:schemeClr>
                </a:solidFill>
                <a:cs typeface="Arial" charset="0"/>
              </a:rPr>
              <a:t>Знаете, каким он парнем был… </a:t>
            </a:r>
            <a:endParaRPr lang="ru-RU" sz="2800" dirty="0"/>
          </a:p>
        </p:txBody>
      </p:sp>
      <p:pic>
        <p:nvPicPr>
          <p:cNvPr id="6" name="1. Гагарин.avi">
            <a:hlinkClick r:id="" action="ppaction://media"/>
          </p:cNvPr>
          <p:cNvPicPr>
            <a:picLocks noRot="1" noChangeAspect="1"/>
          </p:cNvPicPr>
          <p:nvPr>
            <a:videoFile r:link="rId1"/>
          </p:nvPr>
        </p:nvPicPr>
        <p:blipFill>
          <a:blip r:embed="rId4" cstate="print"/>
          <a:stretch>
            <a:fillRect/>
          </a:stretch>
        </p:blipFill>
        <p:spPr>
          <a:xfrm>
            <a:off x="8364421" y="5733256"/>
            <a:ext cx="563894" cy="422920"/>
          </a:xfrm>
          <a:prstGeom prst="rect">
            <a:avLst/>
          </a:prstGeom>
        </p:spPr>
      </p:pic>
    </p:spTree>
    <p:extLst>
      <p:ext uri="{BB962C8B-B14F-4D97-AF65-F5344CB8AC3E}">
        <p14:creationId xmlns:p14="http://schemas.microsoft.com/office/powerpoint/2010/main" val="203650188"/>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11" descr="imgB"/>
          <p:cNvPicPr>
            <a:picLocks noGrp="1" noChangeAspect="1" noChangeArrowheads="1"/>
          </p:cNvPicPr>
          <p:nvPr>
            <p:ph type="ctrTitle" idx="4294967295"/>
          </p:nvPr>
        </p:nvPicPr>
        <p:blipFill>
          <a:blip r:embed="rId2" cstate="print">
            <a:extLst>
              <a:ext uri="{28A0092B-C50C-407E-A947-70E740481C1C}">
                <a14:useLocalDpi xmlns:a14="http://schemas.microsoft.com/office/drawing/2010/main"/>
              </a:ext>
            </a:extLst>
          </a:blip>
          <a:srcRect/>
          <a:stretch>
            <a:fillRect/>
          </a:stretch>
        </p:blipFill>
        <p:spPr>
          <a:xfrm>
            <a:off x="1879759" y="250968"/>
            <a:ext cx="5321141" cy="4906820"/>
          </a:xfrm>
          <a:noFill/>
          <a:effectLst>
            <a:softEdge rad="127000"/>
          </a:effectLst>
        </p:spPr>
      </p:pic>
      <p:sp>
        <p:nvSpPr>
          <p:cNvPr id="15366" name="Rectangle 6"/>
          <p:cNvSpPr>
            <a:spLocks noChangeArrowheads="1"/>
          </p:cNvSpPr>
          <p:nvPr/>
        </p:nvSpPr>
        <p:spPr bwMode="auto">
          <a:xfrm>
            <a:off x="0" y="5589240"/>
            <a:ext cx="9144000" cy="1200329"/>
          </a:xfrm>
          <a:prstGeom prst="rect">
            <a:avLst/>
          </a:prstGeom>
          <a:noFill/>
          <a:ln w="9525">
            <a:noFill/>
            <a:miter lim="800000"/>
            <a:headEnd/>
            <a:tailEnd/>
          </a:ln>
          <a:effectLst/>
        </p:spPr>
        <p:txBody>
          <a:bodyPr wrap="square">
            <a:spAutoFit/>
          </a:bodyPr>
          <a:lstStyle/>
          <a:p>
            <a:pPr algn="ctr">
              <a:defRPr/>
            </a:pPr>
            <a:r>
              <a:rPr lang="ru-RU" sz="2400" b="1" dirty="0">
                <a:solidFill>
                  <a:schemeClr val="accent1">
                    <a:lumMod val="40000"/>
                    <a:lumOff val="60000"/>
                  </a:schemeClr>
                </a:solidFill>
                <a:cs typeface="Arial" charset="0"/>
              </a:rPr>
              <a:t>Юрий Алексеевич Гагарин родился 9 марта 1934 года в селе </a:t>
            </a:r>
            <a:r>
              <a:rPr lang="ru-RU" sz="2400" b="1" dirty="0" err="1">
                <a:solidFill>
                  <a:schemeClr val="accent1">
                    <a:lumMod val="40000"/>
                    <a:lumOff val="60000"/>
                  </a:schemeClr>
                </a:solidFill>
                <a:cs typeface="Arial" charset="0"/>
              </a:rPr>
              <a:t>Клушино</a:t>
            </a:r>
            <a:r>
              <a:rPr lang="ru-RU" sz="2400" b="1" dirty="0">
                <a:solidFill>
                  <a:schemeClr val="accent1">
                    <a:lumMod val="40000"/>
                    <a:lumOff val="60000"/>
                  </a:schemeClr>
                </a:solidFill>
                <a:cs typeface="Arial" charset="0"/>
              </a:rPr>
              <a:t> </a:t>
            </a:r>
            <a:r>
              <a:rPr lang="ru-RU" sz="2400" b="1" dirty="0" err="1">
                <a:solidFill>
                  <a:schemeClr val="accent1">
                    <a:lumMod val="40000"/>
                    <a:lumOff val="60000"/>
                  </a:schemeClr>
                </a:solidFill>
                <a:cs typeface="Arial" charset="0"/>
              </a:rPr>
              <a:t>Гжатского</a:t>
            </a:r>
            <a:r>
              <a:rPr lang="ru-RU" sz="2400" b="1" dirty="0">
                <a:solidFill>
                  <a:schemeClr val="accent1">
                    <a:lumMod val="40000"/>
                    <a:lumOff val="60000"/>
                  </a:schemeClr>
                </a:solidFill>
                <a:cs typeface="Arial" charset="0"/>
              </a:rPr>
              <a:t> района Смоленской </a:t>
            </a:r>
            <a:r>
              <a:rPr lang="ru-RU" sz="2400" b="1" dirty="0" smtClean="0">
                <a:solidFill>
                  <a:schemeClr val="accent1">
                    <a:lumMod val="40000"/>
                    <a:lumOff val="60000"/>
                  </a:schemeClr>
                </a:solidFill>
                <a:cs typeface="Arial" charset="0"/>
              </a:rPr>
              <a:t>области </a:t>
            </a:r>
            <a:r>
              <a:rPr lang="ru-RU" sz="2400" b="1" dirty="0">
                <a:solidFill>
                  <a:schemeClr val="accent1">
                    <a:lumMod val="40000"/>
                    <a:lumOff val="60000"/>
                  </a:schemeClr>
                </a:solidFill>
                <a:cs typeface="Arial" charset="0"/>
              </a:rPr>
              <a:t>недалеко от города </a:t>
            </a:r>
            <a:r>
              <a:rPr lang="ru-RU" sz="2400" b="1" dirty="0" err="1" smtClean="0">
                <a:solidFill>
                  <a:schemeClr val="accent1">
                    <a:lumMod val="40000"/>
                    <a:lumOff val="60000"/>
                  </a:schemeClr>
                </a:solidFill>
                <a:cs typeface="Arial" charset="0"/>
              </a:rPr>
              <a:t>Гжатск</a:t>
            </a:r>
            <a:r>
              <a:rPr lang="ru-RU" sz="2400" b="1" dirty="0" smtClean="0">
                <a:solidFill>
                  <a:schemeClr val="accent1">
                    <a:lumMod val="40000"/>
                    <a:lumOff val="60000"/>
                  </a:schemeClr>
                </a:solidFill>
                <a:cs typeface="Arial" charset="0"/>
              </a:rPr>
              <a:t>. </a:t>
            </a:r>
            <a:endParaRPr lang="ru-RU" sz="2400" b="1" dirty="0">
              <a:solidFill>
                <a:schemeClr val="accent1">
                  <a:lumMod val="40000"/>
                  <a:lumOff val="60000"/>
                </a:schemeClr>
              </a:solidFill>
              <a:cs typeface="Arial" charset="0"/>
            </a:endParaRPr>
          </a:p>
        </p:txBody>
      </p:sp>
    </p:spTree>
    <p:extLst>
      <p:ext uri="{BB962C8B-B14F-4D97-AF65-F5344CB8AC3E}">
        <p14:creationId xmlns:p14="http://schemas.microsoft.com/office/powerpoint/2010/main" val="1554957410"/>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Подзаголовок 2"/>
          <p:cNvSpPr>
            <a:spLocks noGrp="1"/>
          </p:cNvSpPr>
          <p:nvPr>
            <p:ph type="subTitle" idx="1"/>
          </p:nvPr>
        </p:nvSpPr>
        <p:spPr>
          <a:xfrm>
            <a:off x="0" y="5661248"/>
            <a:ext cx="9144000" cy="936105"/>
          </a:xfrm>
        </p:spPr>
        <p:txBody>
          <a:bodyPr>
            <a:noAutofit/>
          </a:bodyPr>
          <a:lstStyle/>
          <a:p>
            <a:pPr>
              <a:spcBef>
                <a:spcPct val="0"/>
              </a:spcBef>
            </a:pPr>
            <a:r>
              <a:rPr lang="ru-RU" altLang="ru-RU" sz="2400" b="1" dirty="0" smtClean="0">
                <a:solidFill>
                  <a:schemeClr val="accent1">
                    <a:lumMod val="40000"/>
                    <a:lumOff val="60000"/>
                  </a:schemeClr>
                </a:solidFill>
              </a:rPr>
              <a:t>Отец космонавта, </a:t>
            </a:r>
            <a:r>
              <a:rPr lang="ru-RU" altLang="ru-RU" sz="2400" b="1" dirty="0">
                <a:solidFill>
                  <a:schemeClr val="accent1">
                    <a:lumMod val="40000"/>
                    <a:lumOff val="60000"/>
                  </a:schemeClr>
                </a:solidFill>
              </a:rPr>
              <a:t>Алексей Иванович Гагарин (</a:t>
            </a:r>
            <a:r>
              <a:rPr lang="ru-RU" altLang="ru-RU" sz="2400" b="1" dirty="0" smtClean="0">
                <a:solidFill>
                  <a:schemeClr val="accent1">
                    <a:lumMod val="40000"/>
                    <a:lumOff val="60000"/>
                  </a:schemeClr>
                </a:solidFill>
              </a:rPr>
              <a:t>1902-1973) </a:t>
            </a:r>
            <a:r>
              <a:rPr lang="ru-RU" altLang="ru-RU" sz="2400" b="1" dirty="0">
                <a:solidFill>
                  <a:schemeClr val="accent1">
                    <a:lumMod val="40000"/>
                    <a:lumOff val="60000"/>
                  </a:schemeClr>
                </a:solidFill>
              </a:rPr>
              <a:t>работал плотником, </a:t>
            </a:r>
            <a:r>
              <a:rPr lang="ru-RU" altLang="ru-RU" sz="2400" b="1" dirty="0" smtClean="0">
                <a:solidFill>
                  <a:schemeClr val="accent1">
                    <a:lumMod val="40000"/>
                    <a:lumOff val="60000"/>
                  </a:schemeClr>
                </a:solidFill>
              </a:rPr>
              <a:t>мать</a:t>
            </a:r>
            <a:r>
              <a:rPr lang="ru-RU" altLang="ru-RU" sz="2400" b="1" dirty="0">
                <a:solidFill>
                  <a:schemeClr val="accent1">
                    <a:lumMod val="40000"/>
                    <a:lumOff val="60000"/>
                  </a:schemeClr>
                </a:solidFill>
              </a:rPr>
              <a:t>, Анна Тимофеевна Матвеева (</a:t>
            </a:r>
            <a:r>
              <a:rPr lang="ru-RU" altLang="ru-RU" sz="2400" b="1" dirty="0" smtClean="0">
                <a:solidFill>
                  <a:schemeClr val="accent1">
                    <a:lumMod val="40000"/>
                    <a:lumOff val="60000"/>
                  </a:schemeClr>
                </a:solidFill>
              </a:rPr>
              <a:t>1903-1984) — </a:t>
            </a:r>
          </a:p>
          <a:p>
            <a:pPr>
              <a:spcBef>
                <a:spcPct val="0"/>
              </a:spcBef>
            </a:pPr>
            <a:r>
              <a:rPr lang="ru-RU" altLang="ru-RU" sz="2400" b="1" dirty="0" smtClean="0">
                <a:solidFill>
                  <a:schemeClr val="accent1">
                    <a:lumMod val="40000"/>
                    <a:lumOff val="60000"/>
                  </a:schemeClr>
                </a:solidFill>
              </a:rPr>
              <a:t>на молочно-товарной </a:t>
            </a:r>
            <a:r>
              <a:rPr lang="ru-RU" altLang="ru-RU" sz="2400" b="1" dirty="0">
                <a:solidFill>
                  <a:schemeClr val="accent1">
                    <a:lumMod val="40000"/>
                    <a:lumOff val="60000"/>
                  </a:schemeClr>
                </a:solidFill>
              </a:rPr>
              <a:t>ферме.</a:t>
            </a:r>
            <a:endParaRPr lang="ru-RU" altLang="ru-RU" sz="2400" b="1" dirty="0" smtClean="0">
              <a:solidFill>
                <a:schemeClr val="accent1">
                  <a:lumMod val="40000"/>
                  <a:lumOff val="60000"/>
                </a:schemeClr>
              </a:solidFill>
            </a:endParaRPr>
          </a:p>
        </p:txBody>
      </p:sp>
      <p:pic>
        <p:nvPicPr>
          <p:cNvPr id="4" name="Picture 2" descr="C:\Documents and Settings\111\Рабочий стол\12 апреля\Новая папка\parents.jpg"/>
          <p:cNvPicPr>
            <a:picLocks noChangeAspect="1" noChangeArrowheads="1"/>
          </p:cNvPicPr>
          <p:nvPr/>
        </p:nvPicPr>
        <p:blipFill>
          <a:blip r:embed="rId2" cstate="print">
            <a:lum contrast="10000"/>
          </a:blip>
          <a:srcRect/>
          <a:stretch>
            <a:fillRect/>
          </a:stretch>
        </p:blipFill>
        <p:spPr bwMode="auto">
          <a:xfrm>
            <a:off x="0" y="0"/>
            <a:ext cx="9144000" cy="5661248"/>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026954363"/>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1796</Words>
  <Application>Microsoft Office PowerPoint</Application>
  <PresentationFormat>Экран (4:3)</PresentationFormat>
  <Paragraphs>178</Paragraphs>
  <Slides>57</Slides>
  <Notes>0</Notes>
  <HiddenSlides>0</HiddenSlides>
  <MMClips>6</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57</vt:i4>
      </vt:variant>
    </vt:vector>
  </HeadingPairs>
  <TitlesOfParts>
    <vt:vector size="61" baseType="lpstr">
      <vt:lpstr>Arial</vt:lpstr>
      <vt:lpstr>Calibri</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августе 1951 года Гагарин поступил в Саратовский индустриальный техникум, и 25 октября 1954 года впервые пришёл в Саратовский аэроклуб. В 1955 году  он добился значительных успехов и совершил первый  самостоятельный полёт на самолёте Як - 18. </vt:lpstr>
      <vt:lpstr>Презентация PowerPoint</vt:lpstr>
      <vt:lpstr>27 октября 1955 года Гагарин был призван в Советскую армию  ВС СССР и направлен в Чкалов (ныне Оренбург), в 1 – е военно-авиационное училище лётчиков имени К.Е.Ворошилова. Обучался у известного в те времена лётчика-испытателя Я. Ш. Акбулатова.  В 1957 году Гагарин окончил училище с отличием.</vt:lpstr>
      <vt:lpstr>В 1957 году женился на Валентине Ивановне Горячевой, студентке медицинского училища. В Оренбурге, в доме, где жила семья Валентины, впоследствии был открыт Музей-квартира  Юрия и   Валентины Гагариных.</vt:lpstr>
      <vt:lpstr>Презентация PowerPoint</vt:lpstr>
      <vt:lpstr>Презентация PowerPoint</vt:lpstr>
      <vt:lpstr> 25 октября 1957 г. Гагарин училище закончил.  В течение двух лет служил в  авиационном полку.  К октябрю 1959 года налетал в общей сложности 265 часов.  </vt:lpstr>
      <vt:lpstr>9 декабря 1959 года Гагарин написал рапорт с просьбой зачислить его в группу кандидатов в космонавты. Уже через неделю его вызвали в Москву для прохождения всестороннего медицинского обследования в Центральном научно-исследовательском авиационном госпитале. В начале следующего года последовала ещё одна специальная медкомиссия, которая признала старшего лейтенанта Гагарина годным для космических полётов.  </vt:lpstr>
      <vt:lpstr>3 марта 1960 года приказом Главнокомандующего  ВВС  Константина Андреевича Вершинина  он был зачислен в группу кандидатов в космонавты, а 11 марта Гагарин вместе с семьёй выехал к новому месту военной службы. С 25 марта начались регулярные занятия по программе подготовки космонавтов.</vt:lpstr>
      <vt:lpstr>Презентация PowerPoint</vt:lpstr>
      <vt:lpstr>12 апреля 1961 года с космодрома Байконур впервые в мире стартовал космический корабль «Восток» с пилотом-космонавтом Юрием Алексеевичем Гагариным на борту. Позывной Гагарина был «Кедр». За этот полёт ему было присвоено воинское звание майора досрочно (взлетал в звании старшего лейтенанта) , а день полета Гагарина в космос был объявлен праздником –  Днём космонавтики .</vt:lpstr>
      <vt:lpstr>Презентация PowerPoint</vt:lpstr>
      <vt:lpstr>Презентация PowerPoint</vt:lpstr>
      <vt:lpstr>Презентация PowerPoint</vt:lpstr>
      <vt:lpstr>В момент касания земли Гагарина в кабине корабля уже не было. На высоте 7 км в соответствии с планом полёта Гагарин катапультировался, после чего капсула и космонавт стали спускаться на парашютах раздельно. Из-за сбоя в системе торможения спускаемый аппарат с Гагариным приземлился  не в запланированной области в 110 км от Сталинграда,  а в Саратовской области, неподалёку от Энгельса в районе  села Смеловка.</vt:lpstr>
      <vt:lpstr>На орбите Гагарин провёл простейшие эксперименты: пил, ел, делал записи карандашом. «Положив» карандаш рядом с собой, он случайно обнаружил, что тот моментально начал уплывать.  Из этого Гагарин сделал вывод, что карандаши и прочие предметы в космосе лучше привязывать. Все свои ощущения и наблюдения он записывал на бортовой магнитофон.</vt:lpstr>
      <vt:lpstr>Восток-1, капсула после приземления </vt:lpstr>
      <vt:lpstr>Презентация PowerPoint</vt:lpstr>
      <vt:lpstr>Гагарин стоял во весь рост в открытой машине и приветствовал всех. Кругом слышались поздравления. Никита Хрущёв  на Красной площади вручил Гагарину Золотую звезду  «Героя советского Союза».</vt:lpstr>
      <vt:lpstr>Презентация PowerPoint</vt:lpstr>
      <vt:lpstr>Презентация PowerPoint</vt:lpstr>
      <vt:lpstr>Презентация PowerPoint</vt:lpstr>
      <vt:lpstr>Юрий Он стал почетным гражданином 20-ти городов   в разных странах мира. </vt:lpstr>
      <vt:lpstr>Записка Юрия Гагарина, написанная после полета вокруг Земли.</vt:lpstr>
      <vt:lpstr>Презентация PowerPoint</vt:lpstr>
      <vt:lpstr>Место гибели Ю. Гагарина и  В. Серёгина - Мемориал.</vt:lpstr>
      <vt:lpstr>Презентация PowerPoint</vt:lpstr>
      <vt:lpstr>Презентация PowerPoint</vt:lpstr>
      <vt:lpstr>Юрий Гагарин —  первый человек, покоривший космическое  пространство,  стал символом  могущества человека и человеческого разума.  Он доказал,  что любой из людей,   при соответствующей  подготовке, может  увидеть  Землю из космоса. </vt:lpstr>
      <vt:lpstr> </vt:lpstr>
      <vt:lpstr>Презентация PowerPoint</vt:lpstr>
      <vt:lpstr>Презентация PowerPoint</vt:lpstr>
      <vt:lpstr>Памятник  Ю. Гагарину  в Харькове</vt:lpstr>
      <vt:lpstr>Презентация PowerPoint</vt:lpstr>
      <vt:lpstr>Презентация PowerPoint</vt:lpstr>
      <vt:lpstr>Презентация PowerPoint</vt:lpstr>
      <vt:lpstr>Презентация PowerPoint</vt:lpstr>
      <vt:lpstr>   С полета Юрия Алексеевича Гагарина началась на Земле эра пилотируемой космонавтики. К началу 21 века на планете уже насчитывалось более 400 космонавтов из разных стран. Сейчас можно сказать, что эта профессия перестает быть редкой.  Есть люди, совершившие пять-шесть полетов в космос, на орбитальных космических станциях космонавты и астронавты работают по несколько месяцев. </vt:lpstr>
      <vt:lpstr>Презентация PowerPoint</vt:lpstr>
      <vt:lpstr>Презентация PowerPoint</vt:lpstr>
      <vt:lpstr>Уже начались коммерческие полеты космических туристов,  не за горами многолетние экспедиции к Марсу и другим телам Солнечной системы.  Но всем нынешним и будущим покорителям космоса этот путь проложил первый космонавт Земли Юрий Алексеевич Гагарин. </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космонавтики</dc:title>
  <dc:creator>Валера</dc:creator>
  <cp:lastModifiedBy>Пользователь Windows</cp:lastModifiedBy>
  <cp:revision>99</cp:revision>
  <dcterms:created xsi:type="dcterms:W3CDTF">2013-03-31T13:10:04Z</dcterms:created>
  <dcterms:modified xsi:type="dcterms:W3CDTF">2021-03-22T07:27:10Z</dcterms:modified>
</cp:coreProperties>
</file>