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3" r:id="rId5"/>
    <p:sldId id="267" r:id="rId6"/>
    <p:sldId id="272" r:id="rId7"/>
    <p:sldId id="265" r:id="rId8"/>
    <p:sldId id="261" r:id="rId9"/>
    <p:sldId id="264" r:id="rId10"/>
    <p:sldId id="271" r:id="rId11"/>
    <p:sldId id="268" r:id="rId12"/>
    <p:sldId id="270" r:id="rId13"/>
    <p:sldId id="266" r:id="rId14"/>
    <p:sldId id="274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7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9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2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9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0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18D6-CC24-48B9-98F3-517B207D2E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815C-2235-44CF-9BE2-2691D25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9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" TargetMode="External"/><Relationship Id="rId3" Type="http://schemas.openxmlformats.org/officeDocument/2006/relationships/hyperlink" Target="https://interesnosti.com/726624649023850908/zhivotnye-kotorye-pobyvali-v-kosmose/" TargetMode="External"/><Relationship Id="rId7" Type="http://schemas.openxmlformats.org/officeDocument/2006/relationships/hyperlink" Target="https://zoolog.guru/drugaya-poleznaya-informacia/zhivotnye-kotorye-letali-v-kosmo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en.yandex.ru/media/russian7/pervaia-obeziana-v-kosmose-kak-eto-bylo-5b5ef559d908d200a9e1e2ad" TargetMode="External"/><Relationship Id="rId5" Type="http://schemas.openxmlformats.org/officeDocument/2006/relationships/hyperlink" Target="https://ru.wikipedia.org/wiki/&#1046;&#1080;&#1074;&#1086;&#1090;&#1085;&#1099;&#1077;_&#1074;_&#1082;&#1086;&#1089;&#1084;&#1086;&#1089;&#1077;" TargetMode="External"/><Relationship Id="rId4" Type="http://schemas.openxmlformats.org/officeDocument/2006/relationships/hyperlink" Target="https://severnymayak.ru/2017/09/19/zhivotnye-kosmonavty-kak-oni-prolozhili-dorogu-k-zvezda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06" y="2600696"/>
            <a:ext cx="6804562" cy="3479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1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«Животные </a:t>
            </a:r>
            <a:br>
              <a:rPr lang="ru-RU" sz="61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61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космосе»</a:t>
            </a:r>
            <a:br>
              <a:rPr lang="ru-RU" sz="61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200" dirty="0" smtClean="0">
                <a:latin typeface="Georgia" panose="02040502050405020303" pitchFamily="18" charset="0"/>
              </a:rPr>
              <a:t/>
            </a:r>
            <a:br>
              <a:rPr lang="ru-RU" sz="1200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Коновалова Александра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8 лет</a:t>
            </a:r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Школа №177</a:t>
            </a:r>
            <a:endParaRPr lang="ru-RU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уки зачастую вызывают страх и отвращение, что вовсе не помешало им стать участником ряда космических программ. В 2011 году на МКС полетели две паучихи — Глэдис и Эсмеральда из рода золотопрядов, самых крупных пауков-паутинников. Проверялась их способность плести паутину в условиях микрогравитации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188662"/>
            <a:ext cx="5841331" cy="378344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4379" y="3972108"/>
            <a:ext cx="11905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Проверялась их способность </a:t>
            </a:r>
            <a: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  <a:t>плести паутину </a:t>
            </a:r>
            <a:r>
              <a:rPr lang="ru-RU" sz="4000" dirty="0">
                <a:latin typeface="Georgia" panose="02040502050405020303" pitchFamily="18" charset="0"/>
              </a:rPr>
              <a:t>в условиях </a:t>
            </a:r>
            <a:r>
              <a:rPr lang="ru-RU" sz="4000" dirty="0" smtClean="0">
                <a:latin typeface="Georgia" panose="02040502050405020303" pitchFamily="18" charset="0"/>
              </a:rPr>
              <a:t>почти невесомости.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4000" dirty="0" smtClean="0">
                <a:latin typeface="Georgia" panose="02040502050405020303" pitchFamily="18" charset="0"/>
              </a:rPr>
              <a:t>Каждая паучиха сплела несколько</a:t>
            </a:r>
            <a:r>
              <a:rPr lang="ru-RU" sz="4000" dirty="0">
                <a:latin typeface="Georgia" panose="02040502050405020303" pitchFamily="18" charset="0"/>
              </a:rPr>
              <a:t>, практически таких же, как на Земле, сетей.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4523" y="52642"/>
            <a:ext cx="22012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Пауки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379" y="1186245"/>
            <a:ext cx="58714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28 июля 1973 </a:t>
            </a:r>
            <a:r>
              <a:rPr 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года </a:t>
            </a:r>
            <a:r>
              <a:rPr lang="ru-RU" sz="4000" dirty="0" smtClean="0">
                <a:latin typeface="Georgia" panose="02040502050405020303" pitchFamily="18" charset="0"/>
              </a:rPr>
              <a:t>пауки-крестовики </a:t>
            </a:r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Арабелла</a:t>
            </a:r>
            <a:r>
              <a:rPr lang="ru-RU" sz="4000" dirty="0" smtClean="0">
                <a:latin typeface="Georgia" panose="02040502050405020303" pitchFamily="18" charset="0"/>
              </a:rPr>
              <a:t> </a:t>
            </a:r>
            <a:r>
              <a:rPr lang="ru-RU" sz="4000" dirty="0">
                <a:latin typeface="Georgia" panose="02040502050405020303" pitchFamily="18" charset="0"/>
              </a:rPr>
              <a:t>и </a:t>
            </a:r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Анита</a:t>
            </a:r>
            <a:r>
              <a:rPr lang="ru-RU" sz="4000" dirty="0" smtClean="0">
                <a:latin typeface="Georgia" panose="02040502050405020303" pitchFamily="18" charset="0"/>
              </a:rPr>
              <a:t> отправились в космос.</a:t>
            </a:r>
            <a:endParaRPr lang="ru-RU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новодные — лягушки, жабы и тритоны — всегда интересовали учёных из-за уникальной среды обитания между водой и сушей. В космос же в разное время отправлялись десятки лягушек и жаб. Тритоны впервые побывали на орбите в рамках советской космической программы «Бион» в 1985 году, для исследования свойств регенерации в космической среде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8" y="176463"/>
            <a:ext cx="5102007" cy="370572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2730" y="176463"/>
            <a:ext cx="47243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Земноводные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893" y="1204473"/>
            <a:ext cx="680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В космос </a:t>
            </a:r>
            <a:r>
              <a:rPr lang="ru-RU" sz="4000" dirty="0" smtClean="0">
                <a:latin typeface="Georgia" panose="02040502050405020303" pitchFamily="18" charset="0"/>
              </a:rPr>
              <a:t>в</a:t>
            </a:r>
            <a:r>
              <a:rPr lang="ru-RU" sz="4000" dirty="0">
                <a:latin typeface="Georgia" panose="02040502050405020303" pitchFamily="18" charset="0"/>
              </a:rPr>
              <a:t> разное время отправлялись десятки </a:t>
            </a:r>
            <a: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  <a:t>лягушек</a:t>
            </a:r>
            <a:r>
              <a:rPr lang="ru-RU" sz="4000" dirty="0">
                <a:latin typeface="Georgia" panose="02040502050405020303" pitchFamily="18" charset="0"/>
              </a:rPr>
              <a:t> и </a:t>
            </a:r>
            <a:r>
              <a:rPr lang="ru-RU" sz="4000" dirty="0">
                <a:solidFill>
                  <a:srgbClr val="0070C0"/>
                </a:solidFill>
                <a:latin typeface="Georgia" panose="02040502050405020303" pitchFamily="18" charset="0"/>
              </a:rPr>
              <a:t>жаб</a:t>
            </a:r>
            <a:r>
              <a:rPr lang="ru-RU" sz="4000" dirty="0">
                <a:latin typeface="Georgia" panose="02040502050405020303" pitchFamily="18" charset="0"/>
              </a:rPr>
              <a:t>. </a:t>
            </a:r>
            <a:endParaRPr lang="ru-RU" sz="4000" dirty="0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93" y="3469400"/>
            <a:ext cx="66735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Тритоны</a:t>
            </a:r>
            <a:r>
              <a:rPr lang="ru-RU" sz="4000" dirty="0">
                <a:latin typeface="Georgia" panose="02040502050405020303" pitchFamily="18" charset="0"/>
              </a:rPr>
              <a:t> впервые побывали на орбите в рамках советской космической программы «Бион» 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в 1985 году</a:t>
            </a:r>
            <a:r>
              <a:rPr lang="ru-RU" sz="40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 b="22742"/>
          <a:stretch/>
        </p:blipFill>
        <p:spPr>
          <a:xfrm>
            <a:off x="6336631" y="4080509"/>
            <a:ext cx="5696954" cy="2651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73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ихоходки — микроскопические беспозвоночные, напоминающие странных полупрозрачных гусениц в 0.1 миллиметр. Они известны невероятной способностью к выживанию, перенося условия экстремальных температур, ионизирующего излучения и огромного давления. В 2007 году три тысячи тихоходок отправились на орбиту, чтобы испытать влияние комической радиации — и большая часть осталась невредим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3" y="155682"/>
            <a:ext cx="5873415" cy="382275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336" y="155682"/>
            <a:ext cx="62724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Тихоходки</a:t>
            </a:r>
            <a:r>
              <a:rPr lang="ru-RU" sz="4000" dirty="0">
                <a:latin typeface="Georgia" panose="02040502050405020303" pitchFamily="18" charset="0"/>
              </a:rPr>
              <a:t> — микроскопические беспозвоночные, напоминающие гусениц от 0,1-1,5 мм в длину</a:t>
            </a:r>
            <a:r>
              <a:rPr lang="ru-RU" sz="4000" dirty="0" smtClean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336" y="3978441"/>
            <a:ext cx="119373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В 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сентябре 2007 года </a:t>
            </a:r>
            <a:r>
              <a:rPr lang="ru-RU" sz="4000" dirty="0">
                <a:latin typeface="Georgia" panose="02040502050405020303" pitchFamily="18" charset="0"/>
              </a:rPr>
              <a:t>тихоходки отправились в космическое путешествие, для того, чтобы «рассказать» людям, как выжить в условиях открытого космического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34809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59" y="0"/>
            <a:ext cx="2273968" cy="106262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Рыбы</a:t>
            </a:r>
            <a:endParaRPr lang="ru-RU" sz="5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507" y="4206874"/>
            <a:ext cx="11631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</a:rPr>
              <a:t>Это </a:t>
            </a:r>
            <a:r>
              <a:rPr lang="ru-RU" sz="4000" dirty="0">
                <a:latin typeface="Georgia" panose="02040502050405020303" pitchFamily="18" charset="0"/>
              </a:rPr>
              <a:t>были японские </a:t>
            </a:r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медаки</a:t>
            </a:r>
            <a:r>
              <a:rPr lang="ru-RU" sz="4000" dirty="0" smtClean="0">
                <a:latin typeface="Georgia" panose="02040502050405020303" pitchFamily="18" charset="0"/>
              </a:rPr>
              <a:t> - </a:t>
            </a:r>
            <a:r>
              <a:rPr lang="ru-RU" sz="4000" dirty="0">
                <a:latin typeface="Georgia" panose="02040502050405020303" pitchFamily="18" charset="0"/>
              </a:rPr>
              <a:t>небольшие пресноводные рыбки, обычно обитающие на рисовых полях.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507" y="1121018"/>
            <a:ext cx="6272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Рыбы оказались </a:t>
            </a:r>
            <a:r>
              <a:rPr lang="ru-RU" sz="4000" dirty="0" smtClean="0">
                <a:latin typeface="Georgia" panose="02040502050405020303" pitchFamily="18" charset="0"/>
              </a:rPr>
              <a:t>на</a:t>
            </a:r>
            <a:r>
              <a:rPr lang="ru-RU" sz="4000" dirty="0">
                <a:latin typeface="Georgia" panose="02040502050405020303" pitchFamily="18" charset="0"/>
              </a:rPr>
              <a:t> </a:t>
            </a:r>
            <a:endParaRPr lang="ru-RU" sz="4000" dirty="0" smtClean="0">
              <a:latin typeface="Georgia" panose="02040502050405020303" pitchFamily="18" charset="0"/>
            </a:endParaRPr>
          </a:p>
          <a:p>
            <a:r>
              <a:rPr lang="ru-RU" sz="4000" dirty="0" smtClean="0">
                <a:latin typeface="Georgia" panose="02040502050405020303" pitchFamily="18" charset="0"/>
              </a:rPr>
              <a:t>борту международной</a:t>
            </a:r>
            <a:r>
              <a:rPr lang="ru-RU" sz="4000" dirty="0">
                <a:latin typeface="Georgia" panose="02040502050405020303" pitchFamily="18" charset="0"/>
              </a:rPr>
              <a:t> </a:t>
            </a:r>
            <a:endParaRPr lang="ru-RU" sz="4000" dirty="0" smtClean="0">
              <a:latin typeface="Georgia" panose="02040502050405020303" pitchFamily="18" charset="0"/>
            </a:endParaRPr>
          </a:p>
          <a:p>
            <a:r>
              <a:rPr lang="ru-RU" sz="4000" dirty="0" smtClean="0">
                <a:latin typeface="Georgia" panose="02040502050405020303" pitchFamily="18" charset="0"/>
              </a:rPr>
              <a:t>космической станции </a:t>
            </a:r>
          </a:p>
          <a:p>
            <a:r>
              <a:rPr lang="ru-RU" sz="4000" dirty="0" smtClean="0">
                <a:latin typeface="Georgia" panose="02040502050405020303" pitchFamily="18" charset="0"/>
              </a:rPr>
              <a:t>в</a:t>
            </a:r>
            <a:r>
              <a:rPr lang="ru-RU" sz="4000" dirty="0">
                <a:latin typeface="Georgia" panose="02040502050405020303" pitchFamily="18" charset="0"/>
              </a:rPr>
              <a:t> 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2012 году</a:t>
            </a:r>
            <a:r>
              <a:rPr lang="ru-RU" sz="4000" dirty="0"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0"/>
          <a:stretch/>
        </p:blipFill>
        <p:spPr>
          <a:xfrm>
            <a:off x="5807242" y="417095"/>
            <a:ext cx="6265924" cy="355758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599" y="91993"/>
            <a:ext cx="8891858" cy="86990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Список используемой литературы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13" y="961902"/>
            <a:ext cx="1180803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Georgia" panose="02040502050405020303" pitchFamily="18" charset="0"/>
              </a:rPr>
              <a:t>1. «Животные</a:t>
            </a:r>
            <a:r>
              <a:rPr lang="ru-RU" sz="2300" b="1" dirty="0">
                <a:latin typeface="Georgia" panose="02040502050405020303" pitchFamily="18" charset="0"/>
              </a:rPr>
              <a:t>, которые побывали в </a:t>
            </a:r>
            <a:r>
              <a:rPr lang="ru-RU" sz="2300" b="1" dirty="0" smtClean="0">
                <a:latin typeface="Georgia" panose="02040502050405020303" pitchFamily="18" charset="0"/>
              </a:rPr>
              <a:t>космосе»</a:t>
            </a:r>
          </a:p>
          <a:p>
            <a:r>
              <a:rPr lang="ru-RU" sz="2300" dirty="0" smtClean="0">
                <a:latin typeface="Georgia" panose="02040502050405020303" pitchFamily="18" charset="0"/>
                <a:hlinkClick r:id="rId3"/>
              </a:rPr>
              <a:t>https</a:t>
            </a:r>
            <a:r>
              <a:rPr lang="ru-RU" sz="2300" dirty="0">
                <a:latin typeface="Georgia" panose="02040502050405020303" pitchFamily="18" charset="0"/>
                <a:hlinkClick r:id="rId3"/>
              </a:rPr>
              <a:t>://interesnosti.com/726624649023850908/zhivotnye-kotorye-pobyvali-v-kosmose</a:t>
            </a:r>
            <a:r>
              <a:rPr lang="ru-RU" sz="2300" dirty="0" smtClean="0">
                <a:latin typeface="Georgia" panose="02040502050405020303" pitchFamily="18" charset="0"/>
                <a:hlinkClick r:id="rId3"/>
              </a:rPr>
              <a:t>/</a:t>
            </a:r>
            <a:endParaRPr lang="ru-RU" sz="2300" dirty="0" smtClean="0">
              <a:latin typeface="Georgia" panose="02040502050405020303" pitchFamily="18" charset="0"/>
            </a:endParaRPr>
          </a:p>
          <a:p>
            <a:r>
              <a:rPr lang="ru-RU" sz="2300" b="1" dirty="0" smtClean="0">
                <a:latin typeface="Georgia" panose="02040502050405020303" pitchFamily="18" charset="0"/>
              </a:rPr>
              <a:t>2. «Животные-космонавты</a:t>
            </a:r>
            <a:r>
              <a:rPr lang="ru-RU" sz="2300" b="1" dirty="0">
                <a:latin typeface="Georgia" panose="02040502050405020303" pitchFamily="18" charset="0"/>
              </a:rPr>
              <a:t>. Как они проложили дорогу к звездам» </a:t>
            </a:r>
            <a:endParaRPr lang="ru-RU" sz="2300" b="1" dirty="0" smtClean="0">
              <a:latin typeface="Georgia" panose="02040502050405020303" pitchFamily="18" charset="0"/>
            </a:endParaRPr>
          </a:p>
          <a:p>
            <a:r>
              <a:rPr lang="ru-RU" sz="2300" u="sng" dirty="0" smtClean="0">
                <a:latin typeface="Georgia" panose="02040502050405020303" pitchFamily="18" charset="0"/>
                <a:hlinkClick r:id="rId4"/>
              </a:rPr>
              <a:t>https</a:t>
            </a:r>
            <a:r>
              <a:rPr lang="ru-RU" sz="2300" u="sng" dirty="0">
                <a:latin typeface="Georgia" panose="02040502050405020303" pitchFamily="18" charset="0"/>
                <a:hlinkClick r:id="rId4"/>
              </a:rPr>
              <a:t>://severnymayak.ru/2017/09/19/zhivotnye-kosmonavty-kak-oni-prolozhili-dorogu-k-zvezdam</a:t>
            </a:r>
            <a:r>
              <a:rPr lang="ru-RU" sz="2300" u="sng" dirty="0" smtClean="0">
                <a:latin typeface="Georgia" panose="02040502050405020303" pitchFamily="18" charset="0"/>
                <a:hlinkClick r:id="rId4"/>
              </a:rPr>
              <a:t>/</a:t>
            </a:r>
            <a:endParaRPr lang="ru-RU" sz="2300" u="sng" dirty="0" smtClean="0">
              <a:latin typeface="Georgia" panose="02040502050405020303" pitchFamily="18" charset="0"/>
            </a:endParaRPr>
          </a:p>
          <a:p>
            <a:pPr lvl="0"/>
            <a:r>
              <a:rPr lang="ru-RU" sz="2300" b="1" dirty="0" smtClean="0">
                <a:latin typeface="Georgia" panose="02040502050405020303" pitchFamily="18" charset="0"/>
              </a:rPr>
              <a:t>3. «Животные </a:t>
            </a:r>
            <a:r>
              <a:rPr lang="ru-RU" sz="2300" b="1" dirty="0">
                <a:latin typeface="Georgia" panose="02040502050405020303" pitchFamily="18" charset="0"/>
              </a:rPr>
              <a:t>в космосе» </a:t>
            </a:r>
            <a:r>
              <a:rPr lang="ru-RU" sz="2300" b="1" dirty="0" smtClean="0">
                <a:latin typeface="Georgia" panose="02040502050405020303" pitchFamily="18" charset="0"/>
              </a:rPr>
              <a:t>(Википедия)</a:t>
            </a:r>
            <a:endParaRPr lang="ru-RU" sz="2300" b="1" dirty="0">
              <a:latin typeface="Georgia" panose="02040502050405020303" pitchFamily="18" charset="0"/>
            </a:endParaRPr>
          </a:p>
          <a:p>
            <a:r>
              <a:rPr lang="ru-RU" sz="2300" u="sng" dirty="0" smtClean="0">
                <a:latin typeface="Georgia" panose="02040502050405020303" pitchFamily="18" charset="0"/>
                <a:hlinkClick r:id="rId5"/>
              </a:rPr>
              <a:t>https</a:t>
            </a:r>
            <a:r>
              <a:rPr lang="ru-RU" sz="2300" u="sng" dirty="0">
                <a:latin typeface="Georgia" panose="02040502050405020303" pitchFamily="18" charset="0"/>
                <a:hlinkClick r:id="rId5"/>
              </a:rPr>
              <a:t>://</a:t>
            </a:r>
            <a:r>
              <a:rPr lang="ru-RU" sz="2300" u="sng" dirty="0" smtClean="0">
                <a:latin typeface="Georgia" panose="02040502050405020303" pitchFamily="18" charset="0"/>
                <a:hlinkClick r:id="rId5"/>
              </a:rPr>
              <a:t>ru.wikipedia.org/wiki/Животные_в_космосе</a:t>
            </a:r>
            <a:endParaRPr lang="ru-RU" sz="2300" u="sng" dirty="0" smtClean="0">
              <a:latin typeface="Georgia" panose="02040502050405020303" pitchFamily="18" charset="0"/>
            </a:endParaRPr>
          </a:p>
          <a:p>
            <a:pPr lvl="0"/>
            <a:r>
              <a:rPr lang="ru-RU" sz="2300" b="1" dirty="0" smtClean="0">
                <a:latin typeface="Georgia" panose="02040502050405020303" pitchFamily="18" charset="0"/>
              </a:rPr>
              <a:t>4. «Первая </a:t>
            </a:r>
            <a:r>
              <a:rPr lang="ru-RU" sz="2300" b="1" dirty="0">
                <a:latin typeface="Georgia" panose="02040502050405020303" pitchFamily="18" charset="0"/>
              </a:rPr>
              <a:t>обезьяна в космосе: как это было» </a:t>
            </a:r>
            <a:endParaRPr lang="ru-RU" sz="2300" b="1" dirty="0" smtClean="0">
              <a:latin typeface="Georgia" panose="02040502050405020303" pitchFamily="18" charset="0"/>
            </a:endParaRPr>
          </a:p>
          <a:p>
            <a:pPr lvl="0"/>
            <a:r>
              <a:rPr lang="en-US" sz="2300" u="sng" dirty="0" smtClean="0">
                <a:latin typeface="Georgia" panose="02040502050405020303" pitchFamily="18" charset="0"/>
                <a:hlinkClick r:id="rId6"/>
              </a:rPr>
              <a:t>https</a:t>
            </a:r>
            <a:r>
              <a:rPr lang="en-US" sz="2300" u="sng" dirty="0">
                <a:latin typeface="Georgia" panose="02040502050405020303" pitchFamily="18" charset="0"/>
                <a:hlinkClick r:id="rId6"/>
              </a:rPr>
              <a:t>://</a:t>
            </a:r>
            <a:r>
              <a:rPr lang="en-US" sz="2300" u="sng" dirty="0" smtClean="0">
                <a:latin typeface="Georgia" panose="02040502050405020303" pitchFamily="18" charset="0"/>
                <a:hlinkClick r:id="rId6"/>
              </a:rPr>
              <a:t>zen.yandex.ru/media/russian7/pervaia-obeziana-v-kosmose-kak-eto-bylo-5b5ef559d908d200a9e1e2ad</a:t>
            </a:r>
            <a:endParaRPr lang="ru-RU" sz="2300" u="sng" dirty="0" smtClean="0">
              <a:latin typeface="Georgia" panose="02040502050405020303" pitchFamily="18" charset="0"/>
            </a:endParaRPr>
          </a:p>
          <a:p>
            <a:r>
              <a:rPr lang="ru-RU" sz="2300" b="1" dirty="0" smtClean="0">
                <a:latin typeface="Georgia" panose="02040502050405020303" pitchFamily="18" charset="0"/>
              </a:rPr>
              <a:t>5. </a:t>
            </a:r>
            <a:r>
              <a:rPr lang="ru-RU" sz="2300" b="1" dirty="0">
                <a:latin typeface="Georgia" panose="02040502050405020303" pitchFamily="18" charset="0"/>
              </a:rPr>
              <a:t>«Зоо-космонавты: животные, которые побывали в космосе» </a:t>
            </a:r>
            <a:endParaRPr lang="ru-RU" sz="2300" b="1" dirty="0" smtClean="0">
              <a:latin typeface="Georgia" panose="02040502050405020303" pitchFamily="18" charset="0"/>
            </a:endParaRPr>
          </a:p>
          <a:p>
            <a:r>
              <a:rPr lang="en-US" sz="2300" u="sng" dirty="0" smtClean="0">
                <a:latin typeface="Georgia" panose="02040502050405020303" pitchFamily="18" charset="0"/>
                <a:hlinkClick r:id="rId7"/>
              </a:rPr>
              <a:t>https</a:t>
            </a:r>
            <a:r>
              <a:rPr lang="en-US" sz="2300" u="sng" dirty="0">
                <a:latin typeface="Georgia" panose="02040502050405020303" pitchFamily="18" charset="0"/>
                <a:hlinkClick r:id="rId7"/>
              </a:rPr>
              <a:t>://</a:t>
            </a:r>
            <a:r>
              <a:rPr lang="en-US" sz="2300" u="sng" dirty="0" smtClean="0">
                <a:latin typeface="Georgia" panose="02040502050405020303" pitchFamily="18" charset="0"/>
                <a:hlinkClick r:id="rId7"/>
              </a:rPr>
              <a:t>zoolog.guru/drugaya-poleznaya-informacia/zhivotnye-kotorye-letali-v-kosmos.html</a:t>
            </a:r>
            <a:endParaRPr lang="ru-RU" sz="2300" u="sng" dirty="0" smtClean="0">
              <a:latin typeface="Georgia" panose="02040502050405020303" pitchFamily="18" charset="0"/>
            </a:endParaRPr>
          </a:p>
          <a:p>
            <a:pPr lvl="0"/>
            <a:r>
              <a:rPr lang="ru-RU" sz="2300" b="1" dirty="0" smtClean="0">
                <a:latin typeface="Georgia" panose="02040502050405020303" pitchFamily="18" charset="0"/>
              </a:rPr>
              <a:t>6. Яндекс картинки</a:t>
            </a:r>
          </a:p>
          <a:p>
            <a:pPr lvl="0"/>
            <a:r>
              <a:rPr lang="ru-RU" sz="2300" u="sng" dirty="0" smtClean="0">
                <a:latin typeface="Georgia" panose="02040502050405020303" pitchFamily="18" charset="0"/>
                <a:hlinkClick r:id="rId8"/>
              </a:rPr>
              <a:t>https</a:t>
            </a:r>
            <a:r>
              <a:rPr lang="ru-RU" sz="2300" u="sng" dirty="0">
                <a:latin typeface="Georgia" panose="02040502050405020303" pitchFamily="18" charset="0"/>
                <a:hlinkClick r:id="rId8"/>
              </a:rPr>
              <a:t>://</a:t>
            </a:r>
            <a:r>
              <a:rPr lang="ru-RU" sz="2300" u="sng" dirty="0" smtClean="0">
                <a:latin typeface="Georgia" panose="02040502050405020303" pitchFamily="18" charset="0"/>
                <a:hlinkClick r:id="rId8"/>
              </a:rPr>
              <a:t>yandex.ru/images</a:t>
            </a:r>
            <a:endParaRPr lang="ru-RU" sz="2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4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337" y="1299411"/>
            <a:ext cx="3657599" cy="2534652"/>
          </a:xfrm>
        </p:spPr>
        <p:txBody>
          <a:bodyPr>
            <a:noAutofit/>
          </a:bodyPr>
          <a:lstStyle/>
          <a:p>
            <a:pPr algn="ctr"/>
            <a:r>
              <a:rPr lang="ru-RU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</a:t>
            </a:r>
            <a:br>
              <a:rPr lang="ru-RU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</a:t>
            </a:r>
            <a:br>
              <a:rPr lang="ru-RU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внимание</a:t>
            </a:r>
            <a:endParaRPr lang="ru-RU" sz="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3" y="0"/>
            <a:ext cx="7391399" cy="665747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12 апреля 1961 года </a:t>
            </a:r>
            <a:r>
              <a:rPr lang="ru-RU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Юрий 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Гагарин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стал 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первым человеком в космосе.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Но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 живых существ туда отправляли и раньше 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- 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первыми за пределами атмосферы побывали 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животные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32" y="2115585"/>
            <a:ext cx="5935578" cy="454189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45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0" y="128337"/>
            <a:ext cx="6689558" cy="651309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космосе 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побывали:</a:t>
            </a:r>
            <a:b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бактерии, водоросли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мушки-дрозофилы, тараканы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черепахи, тритоны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хомяки, </a:t>
            </a:r>
            <a:b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крысы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 кошки, собаки 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обезьяны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. 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И 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это далеко не полный перечень 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тех </a:t>
            </a:r>
            <a:r>
              <a:rPr lang="ru-RU" sz="4000" b="1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животных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,</a:t>
            </a:r>
            <a:b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которые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r>
              <a:rPr lang="ru-RU" sz="4000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летали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в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r>
              <a:rPr lang="ru-RU" sz="4000" b="1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космос</a:t>
            </a:r>
            <a:r>
              <a:rPr lang="ru-RU" sz="4000" dirty="0">
                <a:solidFill>
                  <a:srgbClr val="FFC30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rgbClr val="FFC30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92587"/>
            <a:ext cx="6048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В 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феврале 1947 года </a:t>
            </a:r>
            <a:r>
              <a:rPr lang="ru-RU" sz="4000" dirty="0" smtClean="0">
                <a:latin typeface="Georgia" panose="02040502050405020303" pitchFamily="18" charset="0"/>
              </a:rPr>
              <a:t>запустили баллистическую ракету</a:t>
            </a:r>
            <a:r>
              <a:rPr lang="ru-RU" sz="4000" dirty="0">
                <a:latin typeface="Georgia" panose="02040502050405020303" pitchFamily="18" charset="0"/>
              </a:rPr>
              <a:t> </a:t>
            </a:r>
            <a:r>
              <a:rPr lang="ru-RU" sz="4000" dirty="0" smtClean="0">
                <a:latin typeface="Georgia" panose="02040502050405020303" pitchFamily="18" charset="0"/>
              </a:rPr>
              <a:t>дальнего действия </a:t>
            </a:r>
            <a:r>
              <a:rPr lang="ru-RU" sz="4000" dirty="0">
                <a:latin typeface="Georgia" panose="02040502050405020303" pitchFamily="18" charset="0"/>
              </a:rPr>
              <a:t>с плодовыми </a:t>
            </a:r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мушками-дрозофилами</a:t>
            </a:r>
            <a:r>
              <a:rPr lang="ru-RU" sz="4000" dirty="0">
                <a:latin typeface="Georgia" panose="02040502050405020303" pitchFamily="18" charset="0"/>
              </a:rPr>
              <a:t> на борту. </a:t>
            </a:r>
            <a:endParaRPr lang="ru-RU" sz="4000" dirty="0" smtClean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46" y="1118477"/>
            <a:ext cx="6030489" cy="3785651"/>
          </a:xfrm>
          <a:prstGeom prst="rect">
            <a:avLst/>
          </a:prstGeom>
          <a:gradFill>
            <a:gsLst>
              <a:gs pos="2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68298"/>
            <a:ext cx="8325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Georgia" panose="02040502050405020303" pitchFamily="18" charset="0"/>
              </a:rPr>
              <a:t>По сути, </a:t>
            </a: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насекомые</a:t>
            </a:r>
            <a:r>
              <a:rPr lang="ru-RU" sz="4000" dirty="0" smtClean="0">
                <a:latin typeface="Georgia" panose="02040502050405020303" pitchFamily="18" charset="0"/>
              </a:rPr>
              <a:t> </a:t>
            </a:r>
            <a:r>
              <a:rPr lang="ru-RU" sz="4000" dirty="0">
                <a:latin typeface="Georgia" panose="02040502050405020303" pitchFamily="18" charset="0"/>
              </a:rPr>
              <a:t>стали 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первыми космонавтами</a:t>
            </a:r>
            <a:r>
              <a:rPr lang="ru-RU" sz="40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47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4339" y="234783"/>
            <a:ext cx="317106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Обезьяны</a:t>
            </a:r>
            <a:endParaRPr lang="ru-RU" sz="5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337" y="1289062"/>
            <a:ext cx="73312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Первой обезьяной, запущенной в орбитальное пространство Земли </a:t>
            </a:r>
            <a:endParaRPr lang="ru-RU" sz="4000" dirty="0" smtClean="0">
              <a:latin typeface="Georgia" panose="02040502050405020303" pitchFamily="18" charset="0"/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11 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июня </a:t>
            </a:r>
            <a:r>
              <a:rPr 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1948 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года</a:t>
            </a:r>
            <a:r>
              <a:rPr lang="ru-RU" sz="4000" dirty="0">
                <a:latin typeface="Georgia" panose="02040502050405020303" pitchFamily="18" charset="0"/>
              </a:rPr>
              <a:t>, </a:t>
            </a:r>
            <a:r>
              <a:rPr lang="ru-RU" sz="4000" dirty="0" smtClean="0">
                <a:latin typeface="Georgia" panose="02040502050405020303" pitchFamily="18" charset="0"/>
              </a:rPr>
              <a:t>стал примат </a:t>
            </a:r>
            <a:r>
              <a:rPr lang="ru-RU" sz="4000" dirty="0">
                <a:latin typeface="Georgia" panose="02040502050405020303" pitchFamily="18" charset="0"/>
              </a:rPr>
              <a:t>по имени </a:t>
            </a:r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Альберт</a:t>
            </a:r>
            <a:r>
              <a:rPr lang="ru-RU" sz="4000" dirty="0" smtClean="0">
                <a:latin typeface="Georgia" panose="02040502050405020303" pitchFamily="18" charset="0"/>
              </a:rPr>
              <a:t>.</a:t>
            </a:r>
            <a:endParaRPr lang="en-US" sz="4000" dirty="0" smtClean="0">
              <a:latin typeface="Georgia" panose="02040502050405020303" pitchFamily="18" charset="0"/>
            </a:endParaRPr>
          </a:p>
          <a:p>
            <a:endParaRPr lang="ru-RU" sz="4000" dirty="0" smtClean="0">
              <a:latin typeface="Georgia" panose="02040502050405020303" pitchFamily="18" charset="0"/>
            </a:endParaRPr>
          </a:p>
          <a:p>
            <a:r>
              <a:rPr lang="ru-RU" sz="4000" dirty="0" smtClean="0">
                <a:latin typeface="Georgia" panose="02040502050405020303" pitchFamily="18" charset="0"/>
              </a:rPr>
              <a:t>Это первое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животное-космонавт</a:t>
            </a:r>
            <a:r>
              <a:rPr lang="ru-RU" sz="4000" dirty="0" smtClean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90" y="1096557"/>
            <a:ext cx="5110162" cy="465315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6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" y="2705190"/>
            <a:ext cx="6899000" cy="388977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8547" y="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Хэм</a:t>
            </a:r>
            <a:r>
              <a:rPr lang="ru-RU" sz="4000" dirty="0">
                <a:latin typeface="Georgia" panose="02040502050405020303" pitchFamily="18" charset="0"/>
              </a:rPr>
              <a:t> был первым представителем </a:t>
            </a:r>
            <a:r>
              <a:rPr lang="ru-RU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шимпанзе</a:t>
            </a:r>
            <a:r>
              <a:rPr lang="ru-RU" sz="4000" dirty="0">
                <a:latin typeface="Georgia" panose="02040502050405020303" pitchFamily="18" charset="0"/>
              </a:rPr>
              <a:t>, отправленным в космос.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81011" y="154088"/>
            <a:ext cx="5710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Georgia" panose="02040502050405020303" pitchFamily="18" charset="0"/>
              </a:rPr>
              <a:t>Полёт состоялся </a:t>
            </a:r>
          </a:p>
          <a:p>
            <a:pPr algn="ctr"/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31 января 1961 года</a:t>
            </a:r>
            <a:r>
              <a:rPr lang="ru-RU" sz="40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29" y="1477527"/>
            <a:ext cx="4109197" cy="511743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5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5733" y="88232"/>
            <a:ext cx="32210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Грызуны</a:t>
            </a:r>
            <a:endParaRPr lang="ru-RU" sz="5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762" y="792310"/>
            <a:ext cx="77439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>
                <a:latin typeface="Georgia" panose="02040502050405020303" pitchFamily="18" charset="0"/>
              </a:rPr>
              <a:t>Мыши, крысы, хомяки и морские свинки регулярно отправлялись на орбиту. </a:t>
            </a:r>
          </a:p>
          <a:p>
            <a:r>
              <a:rPr lang="ru-RU" sz="3800" dirty="0">
                <a:latin typeface="Georgia" panose="02040502050405020303" pitchFamily="18" charset="0"/>
              </a:rPr>
              <a:t>В</a:t>
            </a:r>
            <a:r>
              <a:rPr lang="ru-RU" sz="3800" dirty="0" smtClean="0">
                <a:latin typeface="Georgia" panose="02040502050405020303" pitchFamily="18" charset="0"/>
              </a:rPr>
              <a:t>первые </a:t>
            </a:r>
            <a:r>
              <a:rPr lang="ru-RU" sz="3800" dirty="0">
                <a:solidFill>
                  <a:srgbClr val="C00000"/>
                </a:solidFill>
                <a:latin typeface="Georgia" panose="02040502050405020303" pitchFamily="18" charset="0"/>
              </a:rPr>
              <a:t>крысы</a:t>
            </a:r>
            <a:r>
              <a:rPr lang="ru-RU" sz="3800" dirty="0">
                <a:latin typeface="Georgia" panose="02040502050405020303" pitchFamily="18" charset="0"/>
              </a:rPr>
              <a:t> </a:t>
            </a:r>
            <a:r>
              <a:rPr lang="ru-RU" sz="3800" dirty="0" smtClean="0">
                <a:latin typeface="Georgia" panose="02040502050405020303" pitchFamily="18" charset="0"/>
              </a:rPr>
              <a:t>использовались </a:t>
            </a:r>
            <a:r>
              <a:rPr lang="ru-RU" sz="3800" dirty="0">
                <a:latin typeface="Georgia" panose="02040502050405020303" pitchFamily="18" charset="0"/>
              </a:rPr>
              <a:t>в космической </a:t>
            </a:r>
            <a:r>
              <a:rPr lang="ru-RU" sz="3800" dirty="0" smtClean="0">
                <a:latin typeface="Georgia" panose="02040502050405020303" pitchFamily="18" charset="0"/>
              </a:rPr>
              <a:t>программе США </a:t>
            </a:r>
            <a:r>
              <a:rPr lang="ru-RU" sz="3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22 </a:t>
            </a:r>
            <a:r>
              <a:rPr lang="ru-RU" sz="3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мая 1952 </a:t>
            </a:r>
            <a:r>
              <a:rPr lang="ru-RU" sz="38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года</a:t>
            </a:r>
            <a:r>
              <a:rPr lang="ru-RU" sz="3800" b="1" i="1" dirty="0" smtClean="0">
                <a:latin typeface="Georgia" panose="02040502050405020303" pitchFamily="18" charset="0"/>
              </a:rPr>
              <a:t>. </a:t>
            </a:r>
            <a:endParaRPr lang="ru-RU" sz="3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74" y="3148264"/>
            <a:ext cx="3769895" cy="3769895"/>
          </a:xfrm>
          <a:prstGeom prst="ellipse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85" y="176464"/>
            <a:ext cx="4362450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2762" y="4303455"/>
            <a:ext cx="8449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Georgia" panose="02040502050405020303" pitchFamily="18" charset="0"/>
              </a:rPr>
              <a:t>Первый успешный полёт был совершён </a:t>
            </a:r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22 февраля 1961 года  </a:t>
            </a:r>
            <a:r>
              <a:rPr lang="ru-RU" sz="4000" dirty="0">
                <a:latin typeface="Georgia" panose="02040502050405020303" pitchFamily="18" charset="0"/>
              </a:rPr>
              <a:t>во Франции крысой по кличке </a:t>
            </a:r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Гектор</a:t>
            </a:r>
            <a:r>
              <a:rPr lang="ru-RU" sz="40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384758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5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r>
              <a:rPr lang="ru-RU" sz="4000" dirty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самые </a:t>
            </a:r>
            <a:r>
              <a:rPr lang="ru-RU" sz="4000" dirty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известные животные-астронавты. </a:t>
            </a:r>
            <a:endParaRPr lang="ru-RU" sz="4000" dirty="0" smtClean="0">
              <a:solidFill>
                <a:srgbClr val="282828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ноябре</a:t>
            </a:r>
            <a:r>
              <a:rPr lang="ru-RU" sz="4000" dirty="0" smtClean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r>
              <a:rPr lang="ru-RU" sz="4000" dirty="0" smtClean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орбиту </a:t>
            </a:r>
            <a:r>
              <a:rPr lang="ru-RU" sz="4000" dirty="0" smtClean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4000" dirty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отправлена </a:t>
            </a:r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Лайка</a:t>
            </a:r>
            <a:r>
              <a:rPr lang="ru-RU" sz="4000" dirty="0" smtClean="0">
                <a:solidFill>
                  <a:srgbClr val="282828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3" y="3461418"/>
            <a:ext cx="4427843" cy="333241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224" t="13034" r="30658" b="26275"/>
          <a:stretch/>
        </p:blipFill>
        <p:spPr>
          <a:xfrm>
            <a:off x="6384758" y="80386"/>
            <a:ext cx="5678906" cy="404774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967664" y="412812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19 августа 1960 года </a:t>
            </a:r>
            <a:r>
              <a:rPr lang="ru-RU" sz="4000" dirty="0">
                <a:latin typeface="Georgia" panose="02040502050405020303" pitchFamily="18" charset="0"/>
              </a:rPr>
              <a:t>своё знаменитое путешествие совершили </a:t>
            </a:r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Белка</a:t>
            </a:r>
            <a:r>
              <a:rPr lang="ru-RU" sz="4000" dirty="0">
                <a:latin typeface="Georgia" panose="02040502050405020303" pitchFamily="18" charset="0"/>
              </a:rPr>
              <a:t> и </a:t>
            </a:r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Стрелка</a:t>
            </a:r>
            <a:r>
              <a:rPr lang="ru-RU" sz="4000" dirty="0">
                <a:latin typeface="Georgia" panose="02040502050405020303" pitchFamily="18" charset="0"/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41733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142" y="0"/>
            <a:ext cx="2550695" cy="1171073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Кошки</a:t>
            </a:r>
            <a:endParaRPr lang="ru-RU" sz="5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617" y="1168969"/>
            <a:ext cx="7129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18 октября 1963 года </a:t>
            </a:r>
            <a:r>
              <a:rPr lang="ru-RU" sz="4000" dirty="0">
                <a:latin typeface="Georgia" panose="02040502050405020303" pitchFamily="18" charset="0"/>
              </a:rPr>
              <a:t>Франция отправила ракету с кошкой - </a:t>
            </a:r>
            <a:r>
              <a:rPr lang="ru-RU" sz="4000" dirty="0">
                <a:solidFill>
                  <a:srgbClr val="C00000"/>
                </a:solidFill>
                <a:latin typeface="Georgia" panose="02040502050405020303" pitchFamily="18" charset="0"/>
              </a:rPr>
              <a:t>Фелисетт</a:t>
            </a:r>
            <a:r>
              <a:rPr lang="ru-RU" sz="4000" dirty="0">
                <a:latin typeface="Georgia" panose="02040502050405020303" pitchFamily="18" charset="0"/>
              </a:rPr>
              <a:t>. </a:t>
            </a:r>
            <a:endParaRPr lang="ru-RU" sz="4000" dirty="0"/>
          </a:p>
        </p:txBody>
      </p:sp>
      <p:pic>
        <p:nvPicPr>
          <p:cNvPr id="1026" name="Picture 2" descr="https://avatars.mds.yandex.net/get-zen_doc/1863639/pub_5e90ad06d5e2ed0d669d3ab7_5e90ae9ad5e2ed0d669d3ae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" y="3302570"/>
            <a:ext cx="5202324" cy="346821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244179/pub_5cd68e347a7fdb034966eb3e_5cd6909fdc10c300b339963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61" y="490533"/>
            <a:ext cx="4861929" cy="583431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209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Georgia</vt:lpstr>
      <vt:lpstr>Times New Roman</vt:lpstr>
      <vt:lpstr>Тема Office</vt:lpstr>
      <vt:lpstr>«Животные  в космосе»  Коновалова Александра 8 лет   Школа №177</vt:lpstr>
      <vt:lpstr>12 апреля 1961 года  Юрий Гагарин  стал первым человеком в космосе.   Но живых существ туда отправляли и раньше - первыми за пределами атмосферы побывали животные. </vt:lpstr>
      <vt:lpstr>В космосе побывали: бактерии, водоросли, мушки-дрозофилы, тараканы, черепахи, тритоны, хомяки,  крысы, кошки, собаки и обезьяны.   И это далеко не полный перечень тех животных, которые летали в космос.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Кошки</vt:lpstr>
      <vt:lpstr>Презентация PowerPoint</vt:lpstr>
      <vt:lpstr>Презентация PowerPoint</vt:lpstr>
      <vt:lpstr>Презентация PowerPoint</vt:lpstr>
      <vt:lpstr>Рыбы</vt:lpstr>
      <vt:lpstr>Список используемой литературы</vt:lpstr>
      <vt:lpstr>Спасибо  за 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«Первые в космосе»   Коновалова Александра 8 лет   Школа №177</dc:title>
  <dc:creator>Пользователь Windows</dc:creator>
  <cp:lastModifiedBy>Пользователь Windows</cp:lastModifiedBy>
  <cp:revision>50</cp:revision>
  <dcterms:created xsi:type="dcterms:W3CDTF">2021-02-23T08:53:50Z</dcterms:created>
  <dcterms:modified xsi:type="dcterms:W3CDTF">2021-03-09T14:59:50Z</dcterms:modified>
</cp:coreProperties>
</file>