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CFC7F044-D23C-4088-BE3E-9265583EAB01}" type="datetimeFigureOut">
              <a:rPr lang="ru-RU" smtClean="0"/>
              <a:t>19.05.2022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01E1E58-BEFB-453D-A37A-0E0B91957B9A}" type="slidenum">
              <a:rPr lang="ru-RU" smtClean="0"/>
              <a:t>‹#›</a:t>
            </a:fld>
            <a:endParaRPr lang="ru-RU"/>
          </a:p>
        </p:txBody>
      </p:sp>
    </p:spTree>
    <p:extLst>
      <p:ext uri="{BB962C8B-B14F-4D97-AF65-F5344CB8AC3E}">
        <p14:creationId xmlns:p14="http://schemas.microsoft.com/office/powerpoint/2010/main" val="298455266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C7F044-D23C-4088-BE3E-9265583EAB01}" type="datetimeFigureOut">
              <a:rPr lang="ru-RU" smtClean="0"/>
              <a:t>19.05.2022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1E1E58-BEFB-453D-A37A-0E0B91957B9A}" type="slidenum">
              <a:rPr lang="ru-RU" smtClean="0"/>
              <a:t>‹#›</a:t>
            </a:fld>
            <a:endParaRPr lang="ru-RU"/>
          </a:p>
        </p:txBody>
      </p:sp>
    </p:spTree>
    <p:extLst>
      <p:ext uri="{BB962C8B-B14F-4D97-AF65-F5344CB8AC3E}">
        <p14:creationId xmlns:p14="http://schemas.microsoft.com/office/powerpoint/2010/main" val="79803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C7F044-D23C-4088-BE3E-9265583EAB01}" type="datetimeFigureOut">
              <a:rPr lang="ru-RU" smtClean="0"/>
              <a:t>19.05.2022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1E1E58-BEFB-453D-A37A-0E0B91957B9A}" type="slidenum">
              <a:rPr lang="ru-RU" smtClean="0"/>
              <a:t>‹#›</a:t>
            </a:fld>
            <a:endParaRPr lang="ru-RU"/>
          </a:p>
        </p:txBody>
      </p:sp>
    </p:spTree>
    <p:extLst>
      <p:ext uri="{BB962C8B-B14F-4D97-AF65-F5344CB8AC3E}">
        <p14:creationId xmlns:p14="http://schemas.microsoft.com/office/powerpoint/2010/main" val="207544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FC7F044-D23C-4088-BE3E-9265583EAB01}" type="datetimeFigureOut">
              <a:rPr lang="ru-RU" smtClean="0"/>
              <a:t>19.05.2022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01E1E58-BEFB-453D-A37A-0E0B91957B9A}" type="slidenum">
              <a:rPr lang="ru-RU" smtClean="0"/>
              <a:t>‹#›</a:t>
            </a:fld>
            <a:endParaRPr lang="ru-RU"/>
          </a:p>
        </p:txBody>
      </p:sp>
    </p:spTree>
    <p:extLst>
      <p:ext uri="{BB962C8B-B14F-4D97-AF65-F5344CB8AC3E}">
        <p14:creationId xmlns:p14="http://schemas.microsoft.com/office/powerpoint/2010/main" val="86005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CFC7F044-D23C-4088-BE3E-9265583EAB01}" type="datetimeFigureOut">
              <a:rPr lang="ru-RU" smtClean="0"/>
              <a:t>19.05.2022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01E1E58-BEFB-453D-A37A-0E0B91957B9A}" type="slidenum">
              <a:rPr lang="ru-RU" smtClean="0"/>
              <a:t>‹#›</a:t>
            </a:fld>
            <a:endParaRPr lang="ru-RU"/>
          </a:p>
        </p:txBody>
      </p:sp>
    </p:spTree>
    <p:extLst>
      <p:ext uri="{BB962C8B-B14F-4D97-AF65-F5344CB8AC3E}">
        <p14:creationId xmlns:p14="http://schemas.microsoft.com/office/powerpoint/2010/main" val="42254991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CFC7F044-D23C-4088-BE3E-9265583EAB01}" type="datetimeFigureOut">
              <a:rPr lang="ru-RU" smtClean="0"/>
              <a:t>19.05.2022</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701E1E58-BEFB-453D-A37A-0E0B91957B9A}" type="slidenum">
              <a:rPr lang="ru-RU" smtClean="0"/>
              <a:t>‹#›</a:t>
            </a:fld>
            <a:endParaRPr lang="ru-RU"/>
          </a:p>
        </p:txBody>
      </p:sp>
    </p:spTree>
    <p:extLst>
      <p:ext uri="{BB962C8B-B14F-4D97-AF65-F5344CB8AC3E}">
        <p14:creationId xmlns:p14="http://schemas.microsoft.com/office/powerpoint/2010/main" val="359401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CFC7F044-D23C-4088-BE3E-9265583EAB01}" type="datetimeFigureOut">
              <a:rPr lang="ru-RU" smtClean="0"/>
              <a:t>19.05.2022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01E1E58-BEFB-453D-A37A-0E0B91957B9A}"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30122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FC7F044-D23C-4088-BE3E-9265583EAB01}" type="datetimeFigureOut">
              <a:rPr lang="ru-RU" smtClean="0"/>
              <a:t>19.05.2022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01E1E58-BEFB-453D-A37A-0E0B91957B9A}" type="slidenum">
              <a:rPr lang="ru-RU" smtClean="0"/>
              <a:t>‹#›</a:t>
            </a:fld>
            <a:endParaRPr lang="ru-RU"/>
          </a:p>
        </p:txBody>
      </p:sp>
    </p:spTree>
    <p:extLst>
      <p:ext uri="{BB962C8B-B14F-4D97-AF65-F5344CB8AC3E}">
        <p14:creationId xmlns:p14="http://schemas.microsoft.com/office/powerpoint/2010/main" val="73621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7F044-D23C-4088-BE3E-9265583EAB01}" type="datetimeFigureOut">
              <a:rPr lang="ru-RU" smtClean="0"/>
              <a:t>19.05.2022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01E1E58-BEFB-453D-A37A-0E0B91957B9A}" type="slidenum">
              <a:rPr lang="ru-RU" smtClean="0"/>
              <a:t>‹#›</a:t>
            </a:fld>
            <a:endParaRPr lang="ru-RU"/>
          </a:p>
        </p:txBody>
      </p:sp>
    </p:spTree>
    <p:extLst>
      <p:ext uri="{BB962C8B-B14F-4D97-AF65-F5344CB8AC3E}">
        <p14:creationId xmlns:p14="http://schemas.microsoft.com/office/powerpoint/2010/main" val="624099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CFC7F044-D23C-4088-BE3E-9265583EAB01}" type="datetimeFigureOut">
              <a:rPr lang="ru-RU" smtClean="0"/>
              <a:t>19.05.2022</a:t>
            </a:fld>
            <a:endParaRPr lang="ru-RU"/>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1" name="Slide Number Placeholder 10"/>
          <p:cNvSpPr>
            <a:spLocks noGrp="1"/>
          </p:cNvSpPr>
          <p:nvPr>
            <p:ph type="sldNum" sz="quarter" idx="12"/>
          </p:nvPr>
        </p:nvSpPr>
        <p:spPr/>
        <p:txBody>
          <a:bodyPr/>
          <a:lstStyle/>
          <a:p>
            <a:fld id="{701E1E58-BEFB-453D-A37A-0E0B91957B9A}" type="slidenum">
              <a:rPr lang="ru-RU" smtClean="0"/>
              <a:t>‹#›</a:t>
            </a:fld>
            <a:endParaRPr lang="ru-RU"/>
          </a:p>
        </p:txBody>
      </p:sp>
    </p:spTree>
    <p:extLst>
      <p:ext uri="{BB962C8B-B14F-4D97-AF65-F5344CB8AC3E}">
        <p14:creationId xmlns:p14="http://schemas.microsoft.com/office/powerpoint/2010/main" val="119396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FC7F044-D23C-4088-BE3E-9265583EAB01}" type="datetimeFigureOut">
              <a:rPr lang="ru-RU" smtClean="0"/>
              <a:t>19.05.2022</a:t>
            </a:fld>
            <a:endParaRPr lang="ru-RU"/>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0" name="Slide Number Placeholder 9"/>
          <p:cNvSpPr>
            <a:spLocks noGrp="1"/>
          </p:cNvSpPr>
          <p:nvPr>
            <p:ph type="sldNum" sz="quarter" idx="12"/>
          </p:nvPr>
        </p:nvSpPr>
        <p:spPr/>
        <p:txBody>
          <a:bodyPr/>
          <a:lstStyle/>
          <a:p>
            <a:fld id="{701E1E58-BEFB-453D-A37A-0E0B91957B9A}" type="slidenum">
              <a:rPr lang="ru-RU" smtClean="0"/>
              <a:t>‹#›</a:t>
            </a:fld>
            <a:endParaRPr lang="ru-RU"/>
          </a:p>
        </p:txBody>
      </p:sp>
    </p:spTree>
    <p:extLst>
      <p:ext uri="{BB962C8B-B14F-4D97-AF65-F5344CB8AC3E}">
        <p14:creationId xmlns:p14="http://schemas.microsoft.com/office/powerpoint/2010/main" val="41902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FC7F044-D23C-4088-BE3E-9265583EAB01}" type="datetimeFigureOut">
              <a:rPr lang="ru-RU" smtClean="0"/>
              <a:t>19.05.2022</a:t>
            </a:fld>
            <a:endParaRPr lang="ru-RU"/>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ru-RU"/>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01E1E58-BEFB-453D-A37A-0E0B91957B9A}" type="slidenum">
              <a:rPr lang="ru-RU" smtClean="0"/>
              <a:t>‹#›</a:t>
            </a:fld>
            <a:endParaRPr lang="ru-RU"/>
          </a:p>
        </p:txBody>
      </p:sp>
    </p:spTree>
    <p:extLst>
      <p:ext uri="{BB962C8B-B14F-4D97-AF65-F5344CB8AC3E}">
        <p14:creationId xmlns:p14="http://schemas.microsoft.com/office/powerpoint/2010/main" val="59144081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C8AE52-0C58-DBFF-947E-7A7E3FF19506}"/>
              </a:ext>
            </a:extLst>
          </p:cNvPr>
          <p:cNvSpPr>
            <a:spLocks noGrp="1"/>
          </p:cNvSpPr>
          <p:nvPr>
            <p:ph type="ctrTitle"/>
          </p:nvPr>
        </p:nvSpPr>
        <p:spPr>
          <a:xfrm>
            <a:off x="2198595" y="712433"/>
            <a:ext cx="8915399" cy="1126283"/>
          </a:xfrm>
        </p:spPr>
        <p:txBody>
          <a:bodyPr>
            <a:normAutofit/>
          </a:bodyPr>
          <a:lstStyle/>
          <a:p>
            <a:r>
              <a:rPr lang="ru-RU" dirty="0"/>
              <a:t>Флаг и герб России</a:t>
            </a:r>
          </a:p>
        </p:txBody>
      </p:sp>
      <p:sp>
        <p:nvSpPr>
          <p:cNvPr id="3" name="Подзаголовок 2">
            <a:extLst>
              <a:ext uri="{FF2B5EF4-FFF2-40B4-BE49-F238E27FC236}">
                <a16:creationId xmlns:a16="http://schemas.microsoft.com/office/drawing/2014/main" id="{E4088F36-35BE-CD6E-6D0B-8D25243DBD59}"/>
              </a:ext>
            </a:extLst>
          </p:cNvPr>
          <p:cNvSpPr>
            <a:spLocks noGrp="1"/>
          </p:cNvSpPr>
          <p:nvPr>
            <p:ph type="subTitle" idx="1"/>
          </p:nvPr>
        </p:nvSpPr>
        <p:spPr>
          <a:xfrm>
            <a:off x="7279688" y="4352544"/>
            <a:ext cx="3080553" cy="1239894"/>
          </a:xfrm>
          <a:solidFill>
            <a:schemeClr val="accent2"/>
          </a:solidFill>
        </p:spPr>
        <p:txBody>
          <a:bodyPr/>
          <a:lstStyle/>
          <a:p>
            <a:r>
              <a:rPr lang="ru-RU" dirty="0" err="1"/>
              <a:t>Пигорев</a:t>
            </a:r>
            <a:r>
              <a:rPr lang="ru-RU" dirty="0"/>
              <a:t> Максим  </a:t>
            </a:r>
          </a:p>
          <a:p>
            <a:r>
              <a:rPr lang="ru-RU" dirty="0"/>
              <a:t>МБОУ «Школа №133»</a:t>
            </a:r>
          </a:p>
        </p:txBody>
      </p:sp>
    </p:spTree>
    <p:extLst>
      <p:ext uri="{BB962C8B-B14F-4D97-AF65-F5344CB8AC3E}">
        <p14:creationId xmlns:p14="http://schemas.microsoft.com/office/powerpoint/2010/main" val="2671588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53C0A5-AAEB-AD1B-C95A-9B94D31B3582}"/>
              </a:ext>
            </a:extLst>
          </p:cNvPr>
          <p:cNvSpPr>
            <a:spLocks noGrp="1"/>
          </p:cNvSpPr>
          <p:nvPr>
            <p:ph type="title"/>
          </p:nvPr>
        </p:nvSpPr>
        <p:spPr>
          <a:xfrm>
            <a:off x="2125258" y="216911"/>
            <a:ext cx="7729728" cy="1188720"/>
          </a:xfrm>
        </p:spPr>
        <p:txBody>
          <a:bodyPr/>
          <a:lstStyle/>
          <a:p>
            <a:r>
              <a:rPr lang="ru-RU" dirty="0"/>
              <a:t>Орёл с двумя головами</a:t>
            </a:r>
            <a:br>
              <a:rPr lang="ru-RU" dirty="0"/>
            </a:br>
            <a:endParaRPr lang="ru-RU" dirty="0"/>
          </a:p>
        </p:txBody>
      </p:sp>
      <p:sp>
        <p:nvSpPr>
          <p:cNvPr id="3" name="Объект 2">
            <a:extLst>
              <a:ext uri="{FF2B5EF4-FFF2-40B4-BE49-F238E27FC236}">
                <a16:creationId xmlns:a16="http://schemas.microsoft.com/office/drawing/2014/main" id="{B3D48F3A-36F3-C984-2786-E498B3E63226}"/>
              </a:ext>
            </a:extLst>
          </p:cNvPr>
          <p:cNvSpPr>
            <a:spLocks noGrp="1"/>
          </p:cNvSpPr>
          <p:nvPr>
            <p:ph idx="1"/>
          </p:nvPr>
        </p:nvSpPr>
        <p:spPr>
          <a:xfrm>
            <a:off x="435639" y="1405631"/>
            <a:ext cx="6648742" cy="5119456"/>
          </a:xfrm>
        </p:spPr>
        <p:txBody>
          <a:bodyPr>
            <a:normAutofit lnSpcReduction="10000"/>
          </a:bodyPr>
          <a:lstStyle/>
          <a:p>
            <a:r>
              <a:rPr lang="ru-RU" dirty="0"/>
              <a:t>Изображение хищной птицы с развёрнутыми в противоположные стороны головами так же впервые обнаружено на реверсе монеты. Появившаяся позднее печать с аналогичным рисунком принадлежала периоду властвования Ивана III, что относится к XV столетию.</a:t>
            </a:r>
          </a:p>
          <a:p>
            <a:r>
              <a:rPr lang="ru-RU" dirty="0"/>
              <a:t>Существует несколько теорий, объясняющих появление приоритетной составляющей части государственной символики России. Два предположения основываются на факте заимствования. По одной версии, первоисточником мог служить символ Священной Римской империи, по второй — геральдический знак стран Балканского полуострова. Третий вариант объяснения (самый популярный) базируется на факте хронологического совпадения. Софья Палеолог, ставшая второй женой Ивана Великого, была племянницей последнего византийского императора. Заключение династического брака примерно совпало с началом периода, когда на Руси стали появляться монеты с изображением орла, совпадающим с фамильным гербом новоявленной Великой княгини Московской.</a:t>
            </a:r>
          </a:p>
        </p:txBody>
      </p:sp>
      <p:pic>
        <p:nvPicPr>
          <p:cNvPr id="8194" name="Picture 2">
            <a:extLst>
              <a:ext uri="{FF2B5EF4-FFF2-40B4-BE49-F238E27FC236}">
                <a16:creationId xmlns:a16="http://schemas.microsoft.com/office/drawing/2014/main" id="{7593B3EA-6BF1-C1D1-02DE-D32E173B7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312" y="1405631"/>
            <a:ext cx="4537050" cy="433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320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8B9E32-7FC1-4E2C-773F-51CE14174753}"/>
              </a:ext>
            </a:extLst>
          </p:cNvPr>
          <p:cNvSpPr>
            <a:spLocks noGrp="1"/>
          </p:cNvSpPr>
          <p:nvPr>
            <p:ph type="title"/>
          </p:nvPr>
        </p:nvSpPr>
        <p:spPr>
          <a:xfrm>
            <a:off x="2231136" y="589033"/>
            <a:ext cx="7729728" cy="1188720"/>
          </a:xfrm>
        </p:spPr>
        <p:txBody>
          <a:bodyPr/>
          <a:lstStyle/>
          <a:p>
            <a:r>
              <a:rPr lang="ru-RU" dirty="0"/>
              <a:t>Короны</a:t>
            </a:r>
            <a:br>
              <a:rPr lang="ru-RU" dirty="0"/>
            </a:br>
            <a:endParaRPr lang="ru-RU" dirty="0"/>
          </a:p>
        </p:txBody>
      </p:sp>
      <p:sp>
        <p:nvSpPr>
          <p:cNvPr id="3" name="Объект 2">
            <a:extLst>
              <a:ext uri="{FF2B5EF4-FFF2-40B4-BE49-F238E27FC236}">
                <a16:creationId xmlns:a16="http://schemas.microsoft.com/office/drawing/2014/main" id="{29DE82C8-0846-8E60-EC32-0B452482D2A9}"/>
              </a:ext>
            </a:extLst>
          </p:cNvPr>
          <p:cNvSpPr>
            <a:spLocks noGrp="1"/>
          </p:cNvSpPr>
          <p:nvPr>
            <p:ph idx="1"/>
          </p:nvPr>
        </p:nvSpPr>
        <p:spPr>
          <a:xfrm>
            <a:off x="847023" y="1848051"/>
            <a:ext cx="6477701" cy="4385839"/>
          </a:xfrm>
        </p:spPr>
        <p:txBody>
          <a:bodyPr>
            <a:normAutofit/>
          </a:bodyPr>
          <a:lstStyle/>
          <a:p>
            <a:r>
              <a:rPr lang="ru-RU" dirty="0"/>
              <a:t>В период правления Ивана Грозного было принято изображать одну корону, украшенную крестом. Она располагалась между головами орла. С приходом к власти Феодора Блаженного и установлением патриаршества в 1589 году каждая орлиная голова обретает свою корону, а между ними помещается крест как символ единой православной церкви, возглавляемой патриархом. В настоящий момент существует 3 интерпретации значения:</a:t>
            </a:r>
          </a:p>
          <a:p>
            <a:r>
              <a:rPr lang="ru-RU" dirty="0"/>
              <a:t>ветви власти (судебная, законодательная и исполнительная) как оплот демократического устройства;</a:t>
            </a:r>
          </a:p>
          <a:p>
            <a:r>
              <a:rPr lang="ru-RU" dirty="0"/>
              <a:t>братство народов (России, Украины, Белоруссии);</a:t>
            </a:r>
          </a:p>
          <a:p>
            <a:r>
              <a:rPr lang="ru-RU" dirty="0"/>
              <a:t>уровни реализации властных полномочий (местное самоуправление, региональные и федеральные структуры).</a:t>
            </a:r>
          </a:p>
        </p:txBody>
      </p:sp>
      <p:pic>
        <p:nvPicPr>
          <p:cNvPr id="9218" name="Picture 2">
            <a:extLst>
              <a:ext uri="{FF2B5EF4-FFF2-40B4-BE49-F238E27FC236}">
                <a16:creationId xmlns:a16="http://schemas.microsoft.com/office/drawing/2014/main" id="{007429AB-C23E-79EF-A971-74862171B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6" y="2153412"/>
            <a:ext cx="4181842" cy="330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281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BCB572-F707-2AB8-BD54-12EDFEA8288B}"/>
              </a:ext>
            </a:extLst>
          </p:cNvPr>
          <p:cNvSpPr>
            <a:spLocks noGrp="1"/>
          </p:cNvSpPr>
          <p:nvPr>
            <p:ph type="title"/>
          </p:nvPr>
        </p:nvSpPr>
        <p:spPr>
          <a:xfrm>
            <a:off x="2154077" y="449979"/>
            <a:ext cx="7729728" cy="1188720"/>
          </a:xfrm>
        </p:spPr>
        <p:txBody>
          <a:bodyPr/>
          <a:lstStyle/>
          <a:p>
            <a:r>
              <a:rPr lang="ru-RU" dirty="0"/>
              <a:t>Державная атрибутика</a:t>
            </a:r>
            <a:br>
              <a:rPr lang="ru-RU" dirty="0"/>
            </a:br>
            <a:endParaRPr lang="ru-RU" dirty="0"/>
          </a:p>
        </p:txBody>
      </p:sp>
      <p:sp>
        <p:nvSpPr>
          <p:cNvPr id="3" name="Объект 2">
            <a:extLst>
              <a:ext uri="{FF2B5EF4-FFF2-40B4-BE49-F238E27FC236}">
                <a16:creationId xmlns:a16="http://schemas.microsoft.com/office/drawing/2014/main" id="{EAC8D122-0448-8A79-11A3-5087ABFEC550}"/>
              </a:ext>
            </a:extLst>
          </p:cNvPr>
          <p:cNvSpPr>
            <a:spLocks noGrp="1"/>
          </p:cNvSpPr>
          <p:nvPr>
            <p:ph idx="1"/>
          </p:nvPr>
        </p:nvSpPr>
        <p:spPr>
          <a:xfrm>
            <a:off x="1266547" y="1859358"/>
            <a:ext cx="5326757" cy="4838330"/>
          </a:xfrm>
        </p:spPr>
        <p:txBody>
          <a:bodyPr/>
          <a:lstStyle/>
          <a:p>
            <a:r>
              <a:rPr lang="ru-RU" dirty="0"/>
              <a:t>На династической эмблеме Палеологов орёл ничего не держал в когтях. Скипетр и держава появляются в период, когда уже русские правители стали вносить изменения относительно количества корон. В 1667 году на гербе Русского царства можно наблюдать знакомые атрибуты монаршей власти. В настоящее время, при упразднённой монархии и стабильном демократическом строе, символы наделяются значением мощной государственной власти, суверенности, территориального и национального единства.</a:t>
            </a:r>
          </a:p>
        </p:txBody>
      </p:sp>
      <p:pic>
        <p:nvPicPr>
          <p:cNvPr id="4" name="Рисунок 3">
            <a:extLst>
              <a:ext uri="{FF2B5EF4-FFF2-40B4-BE49-F238E27FC236}">
                <a16:creationId xmlns:a16="http://schemas.microsoft.com/office/drawing/2014/main" id="{38E613C9-5691-2F23-458D-C0399192D01D}"/>
              </a:ext>
            </a:extLst>
          </p:cNvPr>
          <p:cNvPicPr>
            <a:picLocks noChangeAspect="1"/>
          </p:cNvPicPr>
          <p:nvPr/>
        </p:nvPicPr>
        <p:blipFill>
          <a:blip r:embed="rId2"/>
          <a:stretch>
            <a:fillRect/>
          </a:stretch>
        </p:blipFill>
        <p:spPr>
          <a:xfrm>
            <a:off x="7137647" y="2148396"/>
            <a:ext cx="4607510" cy="3070905"/>
          </a:xfrm>
          <a:prstGeom prst="rect">
            <a:avLst/>
          </a:prstGeom>
        </p:spPr>
      </p:pic>
    </p:spTree>
    <p:extLst>
      <p:ext uri="{BB962C8B-B14F-4D97-AF65-F5344CB8AC3E}">
        <p14:creationId xmlns:p14="http://schemas.microsoft.com/office/powerpoint/2010/main" val="1839715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537C1C-9C71-4482-A238-0B6234172143}"/>
              </a:ext>
            </a:extLst>
          </p:cNvPr>
          <p:cNvSpPr>
            <a:spLocks noGrp="1"/>
          </p:cNvSpPr>
          <p:nvPr>
            <p:ph type="title"/>
          </p:nvPr>
        </p:nvSpPr>
        <p:spPr>
          <a:xfrm>
            <a:off x="2123333" y="329425"/>
            <a:ext cx="7729728" cy="1188720"/>
          </a:xfrm>
        </p:spPr>
        <p:txBody>
          <a:bodyPr>
            <a:normAutofit/>
          </a:bodyPr>
          <a:lstStyle/>
          <a:p>
            <a:r>
              <a:rPr lang="ru-RU" sz="3600" dirty="0"/>
              <a:t>Мы гордимся тобой РОССИЯ</a:t>
            </a:r>
          </a:p>
        </p:txBody>
      </p:sp>
      <p:pic>
        <p:nvPicPr>
          <p:cNvPr id="6" name="Рисунок 5">
            <a:extLst>
              <a:ext uri="{FF2B5EF4-FFF2-40B4-BE49-F238E27FC236}">
                <a16:creationId xmlns:a16="http://schemas.microsoft.com/office/drawing/2014/main" id="{4F5F1786-865F-4E1D-BEDB-E5CDFCA71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123" y="1751087"/>
            <a:ext cx="8043191" cy="4755475"/>
          </a:xfrm>
          <a:prstGeom prst="rect">
            <a:avLst/>
          </a:prstGeom>
        </p:spPr>
      </p:pic>
    </p:spTree>
    <p:extLst>
      <p:ext uri="{BB962C8B-B14F-4D97-AF65-F5344CB8AC3E}">
        <p14:creationId xmlns:p14="http://schemas.microsoft.com/office/powerpoint/2010/main" val="193795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7EF0FD8-7947-8554-E2A2-3F338E9C9EB4}"/>
              </a:ext>
            </a:extLst>
          </p:cNvPr>
          <p:cNvSpPr>
            <a:spLocks noGrp="1"/>
          </p:cNvSpPr>
          <p:nvPr>
            <p:ph idx="1"/>
          </p:nvPr>
        </p:nvSpPr>
        <p:spPr>
          <a:xfrm>
            <a:off x="1633491" y="643632"/>
            <a:ext cx="4462509" cy="4207502"/>
          </a:xfrm>
        </p:spPr>
        <p:txBody>
          <a:bodyPr>
            <a:normAutofit/>
          </a:bodyPr>
          <a:lstStyle/>
          <a:p>
            <a:pPr algn="just"/>
            <a:r>
              <a:rPr lang="ru-RU" sz="3200" b="1" dirty="0"/>
              <a:t>Флаг России </a:t>
            </a:r>
            <a:r>
              <a:rPr lang="ru-RU" sz="2000" dirty="0"/>
              <a:t>— один из официальных государственных символов Российской Федерации наряду с Государственным гербом и Государственным гимном. Представляет собой прямоугольное полотнище из трёх равновеликих горизонтальных полос: верхней — белого, средней — синего и нижней — красного цвета. Отношение ширины флага к его длине составляет 2:3.</a:t>
            </a:r>
          </a:p>
        </p:txBody>
      </p:sp>
      <p:pic>
        <p:nvPicPr>
          <p:cNvPr id="1026" name="Picture 2">
            <a:extLst>
              <a:ext uri="{FF2B5EF4-FFF2-40B4-BE49-F238E27FC236}">
                <a16:creationId xmlns:a16="http://schemas.microsoft.com/office/drawing/2014/main" id="{3BF8623D-BC5E-81B1-ED9E-2C4F61321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804" y="1269507"/>
            <a:ext cx="5166805" cy="344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71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55529B-3209-7C24-32E9-DFD4E83551DA}"/>
              </a:ext>
            </a:extLst>
          </p:cNvPr>
          <p:cNvSpPr>
            <a:spLocks noGrp="1"/>
          </p:cNvSpPr>
          <p:nvPr>
            <p:ph type="title"/>
          </p:nvPr>
        </p:nvSpPr>
        <p:spPr>
          <a:xfrm>
            <a:off x="2452518" y="482738"/>
            <a:ext cx="7729728" cy="1188720"/>
          </a:xfrm>
        </p:spPr>
        <p:txBody>
          <a:bodyPr>
            <a:normAutofit fontScale="90000"/>
          </a:bodyPr>
          <a:lstStyle/>
          <a:p>
            <a:r>
              <a:rPr lang="ru-RU" dirty="0"/>
              <a:t>День Государственного флага Российской Федерации</a:t>
            </a:r>
            <a:br>
              <a:rPr lang="ru-RU" dirty="0"/>
            </a:br>
            <a:endParaRPr lang="ru-RU" dirty="0"/>
          </a:p>
        </p:txBody>
      </p:sp>
      <p:sp>
        <p:nvSpPr>
          <p:cNvPr id="3" name="Объект 2">
            <a:extLst>
              <a:ext uri="{FF2B5EF4-FFF2-40B4-BE49-F238E27FC236}">
                <a16:creationId xmlns:a16="http://schemas.microsoft.com/office/drawing/2014/main" id="{692DEB35-07AA-DC6A-9F72-6685D2A2BC9C}"/>
              </a:ext>
            </a:extLst>
          </p:cNvPr>
          <p:cNvSpPr>
            <a:spLocks noGrp="1"/>
          </p:cNvSpPr>
          <p:nvPr>
            <p:ph idx="1"/>
          </p:nvPr>
        </p:nvSpPr>
        <p:spPr>
          <a:xfrm>
            <a:off x="1549667" y="2029287"/>
            <a:ext cx="4333270" cy="2215454"/>
          </a:xfrm>
        </p:spPr>
        <p:txBody>
          <a:bodyPr>
            <a:normAutofit/>
          </a:bodyPr>
          <a:lstStyle/>
          <a:p>
            <a:r>
              <a:rPr lang="ru-RU" sz="2000" dirty="0"/>
              <a:t>День Государственного флага Российской Федерации отмечается ежегодно 22 августа. Он был установлен в 1994 году указом президента России Б. Н. Ельцина.</a:t>
            </a:r>
          </a:p>
        </p:txBody>
      </p:sp>
      <p:pic>
        <p:nvPicPr>
          <p:cNvPr id="2050" name="Picture 2">
            <a:extLst>
              <a:ext uri="{FF2B5EF4-FFF2-40B4-BE49-F238E27FC236}">
                <a16:creationId xmlns:a16="http://schemas.microsoft.com/office/drawing/2014/main" id="{B297D48D-ACBD-8752-4FC4-A3ED5071A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434" y="1905000"/>
            <a:ext cx="4820576" cy="3213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53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68A6E7-F884-2C65-0263-4DBE3A42C7BF}"/>
              </a:ext>
            </a:extLst>
          </p:cNvPr>
          <p:cNvSpPr>
            <a:spLocks noGrp="1"/>
          </p:cNvSpPr>
          <p:nvPr>
            <p:ph type="title"/>
          </p:nvPr>
        </p:nvSpPr>
        <p:spPr>
          <a:xfrm>
            <a:off x="2231136" y="438852"/>
            <a:ext cx="7729728" cy="1188720"/>
          </a:xfrm>
        </p:spPr>
        <p:txBody>
          <a:bodyPr/>
          <a:lstStyle/>
          <a:p>
            <a:r>
              <a:rPr lang="ru-RU" dirty="0"/>
              <a:t>Использование флага России</a:t>
            </a:r>
            <a:br>
              <a:rPr lang="ru-RU" dirty="0"/>
            </a:br>
            <a:endParaRPr lang="ru-RU" dirty="0"/>
          </a:p>
        </p:txBody>
      </p:sp>
      <p:sp>
        <p:nvSpPr>
          <p:cNvPr id="3" name="Объект 2">
            <a:extLst>
              <a:ext uri="{FF2B5EF4-FFF2-40B4-BE49-F238E27FC236}">
                <a16:creationId xmlns:a16="http://schemas.microsoft.com/office/drawing/2014/main" id="{65B00A2E-2BC9-D600-6DCF-1074FA8BBFCB}"/>
              </a:ext>
            </a:extLst>
          </p:cNvPr>
          <p:cNvSpPr>
            <a:spLocks noGrp="1"/>
          </p:cNvSpPr>
          <p:nvPr>
            <p:ph idx="1"/>
          </p:nvPr>
        </p:nvSpPr>
        <p:spPr>
          <a:xfrm>
            <a:off x="750771" y="2002055"/>
            <a:ext cx="6124258" cy="3994484"/>
          </a:xfrm>
        </p:spPr>
        <p:txBody>
          <a:bodyPr>
            <a:normAutofit/>
          </a:bodyPr>
          <a:lstStyle/>
          <a:p>
            <a:pPr marL="0" indent="0">
              <a:buNone/>
            </a:pPr>
            <a:r>
              <a:rPr lang="ru-RU" dirty="0"/>
              <a:t>После принятия Федерального конституционного закона «О Государственном флаге Российской Федерации» в соответствии с первоначальными редакциями использование флага России было жёстко регламентировано. Его могли использовать только:</a:t>
            </a:r>
          </a:p>
          <a:p>
            <a:r>
              <a:rPr lang="ru-RU" dirty="0"/>
              <a:t>органы государственной власти Российской Федерации;</a:t>
            </a:r>
          </a:p>
          <a:p>
            <a:r>
              <a:rPr lang="ru-RU" dirty="0"/>
              <a:t>дипломатические и прочие официальные представительства России за рубежом;</a:t>
            </a:r>
          </a:p>
          <a:p>
            <a:r>
              <a:rPr lang="ru-RU" dirty="0"/>
              <a:t>морские и речные суда, включённые в один из реестров судов России, а также военные корабли и суда.</a:t>
            </a:r>
          </a:p>
        </p:txBody>
      </p:sp>
      <p:pic>
        <p:nvPicPr>
          <p:cNvPr id="3074" name="Picture 2">
            <a:extLst>
              <a:ext uri="{FF2B5EF4-FFF2-40B4-BE49-F238E27FC236}">
                <a16:creationId xmlns:a16="http://schemas.microsoft.com/office/drawing/2014/main" id="{B0D28E38-B8F1-D7C4-E875-CDD7BB502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933" y="1920167"/>
            <a:ext cx="4549251" cy="303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68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5CA152B-AEC8-68E0-E4C4-4B042B4B7086}"/>
              </a:ext>
            </a:extLst>
          </p:cNvPr>
          <p:cNvSpPr>
            <a:spLocks noGrp="1"/>
          </p:cNvSpPr>
          <p:nvPr>
            <p:ph idx="1"/>
          </p:nvPr>
        </p:nvSpPr>
        <p:spPr>
          <a:xfrm>
            <a:off x="1728077" y="1309369"/>
            <a:ext cx="5107728" cy="4638669"/>
          </a:xfrm>
        </p:spPr>
        <p:txBody>
          <a:bodyPr>
            <a:normAutofit/>
          </a:bodyPr>
          <a:lstStyle/>
          <a:p>
            <a:r>
              <a:rPr lang="ru-RU" sz="2000" dirty="0"/>
              <a:t>На данный момент допускается использование Государственного флага Российской Федерации, в том числе его изображения, гражданами, общественными объединениями, предприятиями, учреждениями и организациями в иных случаях, если такое использование не является надругательством над Государственным флагом Российской Федерации.</a:t>
            </a:r>
          </a:p>
          <a:p>
            <a:endParaRPr lang="ru-RU" dirty="0"/>
          </a:p>
        </p:txBody>
      </p:sp>
      <p:pic>
        <p:nvPicPr>
          <p:cNvPr id="4098" name="Picture 2">
            <a:extLst>
              <a:ext uri="{FF2B5EF4-FFF2-40B4-BE49-F238E27FC236}">
                <a16:creationId xmlns:a16="http://schemas.microsoft.com/office/drawing/2014/main" id="{44DB14D5-A05A-2633-F739-06C17A518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8769" y="1003546"/>
            <a:ext cx="4092953" cy="485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82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94CC83D-EAC8-18DF-1ED9-93C5C676B2C2}"/>
              </a:ext>
            </a:extLst>
          </p:cNvPr>
          <p:cNvSpPr>
            <a:spLocks noGrp="1"/>
          </p:cNvSpPr>
          <p:nvPr>
            <p:ph idx="1"/>
          </p:nvPr>
        </p:nvSpPr>
        <p:spPr>
          <a:xfrm>
            <a:off x="655468" y="1296139"/>
            <a:ext cx="5905130" cy="4634144"/>
          </a:xfrm>
        </p:spPr>
        <p:txBody>
          <a:bodyPr/>
          <a:lstStyle/>
          <a:p>
            <a:r>
              <a:rPr lang="ru-RU" sz="2000" dirty="0"/>
              <a:t>Ответственность за ненадлежащее использование государственного флага России определена статьёй 17.10 Кодекса об административных правонарушениях «Нарушение порядка официального использования государственных символов Российской Федерации», предусматривающей наложение штрафа.</a:t>
            </a:r>
          </a:p>
          <a:p>
            <a:endParaRPr lang="ru-RU" dirty="0"/>
          </a:p>
        </p:txBody>
      </p:sp>
      <p:pic>
        <p:nvPicPr>
          <p:cNvPr id="5122" name="Picture 2">
            <a:extLst>
              <a:ext uri="{FF2B5EF4-FFF2-40B4-BE49-F238E27FC236}">
                <a16:creationId xmlns:a16="http://schemas.microsoft.com/office/drawing/2014/main" id="{201132F9-599D-19FB-9A0B-CD26AA701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274" y="1595021"/>
            <a:ext cx="4807259" cy="320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656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F8A903-F1A0-AC55-305C-B3CF2CB78EF8}"/>
              </a:ext>
            </a:extLst>
          </p:cNvPr>
          <p:cNvSpPr>
            <a:spLocks noGrp="1"/>
          </p:cNvSpPr>
          <p:nvPr>
            <p:ph type="title"/>
          </p:nvPr>
        </p:nvSpPr>
        <p:spPr>
          <a:xfrm>
            <a:off x="2029006" y="321123"/>
            <a:ext cx="7729728" cy="1188720"/>
          </a:xfrm>
        </p:spPr>
        <p:txBody>
          <a:bodyPr/>
          <a:lstStyle/>
          <a:p>
            <a:r>
              <a:rPr lang="ru-RU" dirty="0"/>
              <a:t>Значение цветов флага</a:t>
            </a:r>
          </a:p>
        </p:txBody>
      </p:sp>
      <p:sp>
        <p:nvSpPr>
          <p:cNvPr id="3" name="Объект 2">
            <a:extLst>
              <a:ext uri="{FF2B5EF4-FFF2-40B4-BE49-F238E27FC236}">
                <a16:creationId xmlns:a16="http://schemas.microsoft.com/office/drawing/2014/main" id="{B48459AE-C61A-16B2-C629-29BDA60E053D}"/>
              </a:ext>
            </a:extLst>
          </p:cNvPr>
          <p:cNvSpPr>
            <a:spLocks noGrp="1"/>
          </p:cNvSpPr>
          <p:nvPr>
            <p:ph idx="1"/>
          </p:nvPr>
        </p:nvSpPr>
        <p:spPr>
          <a:xfrm>
            <a:off x="471638" y="1698856"/>
            <a:ext cx="5794408" cy="4413185"/>
          </a:xfrm>
        </p:spPr>
        <p:txBody>
          <a:bodyPr>
            <a:normAutofit/>
          </a:bodyPr>
          <a:lstStyle/>
          <a:p>
            <a:r>
              <a:rPr lang="ru-RU" dirty="0"/>
              <a:t>Цветам российского флага приписывается ряд символических значений, однако официального толкования цветов Государственного флага Российской Федерации не существует. Одна из популярных трактовок заключается в следующем:</a:t>
            </a:r>
          </a:p>
          <a:p>
            <a:r>
              <a:rPr lang="ru-RU" dirty="0"/>
              <a:t>     белый цвет символизирует благородство и откровенность;</a:t>
            </a:r>
          </a:p>
          <a:p>
            <a:r>
              <a:rPr lang="ru-RU" dirty="0"/>
              <a:t>     синий цвет — верность, честность, безупречность и целомудрие;</a:t>
            </a:r>
          </a:p>
          <a:p>
            <a:r>
              <a:rPr lang="ru-RU" dirty="0"/>
              <a:t>     красный цвет — мужество, смелость, великодушие и любовь.</a:t>
            </a:r>
          </a:p>
        </p:txBody>
      </p:sp>
      <p:pic>
        <p:nvPicPr>
          <p:cNvPr id="6146" name="Picture 2">
            <a:extLst>
              <a:ext uri="{FF2B5EF4-FFF2-40B4-BE49-F238E27FC236}">
                <a16:creationId xmlns:a16="http://schemas.microsoft.com/office/drawing/2014/main" id="{819EFD6F-E09B-657F-150E-C14BFF092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1801928"/>
            <a:ext cx="5240784" cy="351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73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36BDD9-2B19-A1E5-C8C6-96985A6E9B55}"/>
              </a:ext>
            </a:extLst>
          </p:cNvPr>
          <p:cNvSpPr>
            <a:spLocks noGrp="1"/>
          </p:cNvSpPr>
          <p:nvPr>
            <p:ph type="title"/>
          </p:nvPr>
        </p:nvSpPr>
        <p:spPr>
          <a:xfrm>
            <a:off x="2231136" y="262048"/>
            <a:ext cx="7729728" cy="1188720"/>
          </a:xfrm>
        </p:spPr>
        <p:txBody>
          <a:bodyPr/>
          <a:lstStyle/>
          <a:p>
            <a:r>
              <a:rPr lang="ru-RU" dirty="0"/>
              <a:t>Герб</a:t>
            </a:r>
          </a:p>
        </p:txBody>
      </p:sp>
      <p:sp>
        <p:nvSpPr>
          <p:cNvPr id="3" name="Объект 2">
            <a:extLst>
              <a:ext uri="{FF2B5EF4-FFF2-40B4-BE49-F238E27FC236}">
                <a16:creationId xmlns:a16="http://schemas.microsoft.com/office/drawing/2014/main" id="{4167F28A-C649-EDBD-A5CA-C4F763CE50CE}"/>
              </a:ext>
            </a:extLst>
          </p:cNvPr>
          <p:cNvSpPr>
            <a:spLocks noGrp="1"/>
          </p:cNvSpPr>
          <p:nvPr>
            <p:ph idx="1"/>
          </p:nvPr>
        </p:nvSpPr>
        <p:spPr>
          <a:xfrm>
            <a:off x="442762" y="1520302"/>
            <a:ext cx="6677130" cy="4851622"/>
          </a:xfrm>
        </p:spPr>
        <p:txBody>
          <a:bodyPr>
            <a:normAutofit/>
          </a:bodyPr>
          <a:lstStyle/>
          <a:p>
            <a:r>
              <a:rPr lang="ru-RU" dirty="0"/>
              <a:t>Согласно Федеральному конституционному закону «О Государственном гербе Российской Федерации», герб России представляет собой: «...четырёхугольный, с закруглёнными нижними углами, заострённый в оконечности красный геральдический щит с золотым двуглавым орлом, поднявшим вверх распущенные крылья. Орел увенчан двумя малыми коронами и — над ними — одной большой короной, соединенными лентой. В правой лапе орла — скипетр, в левой — держава. На груди орла, в красном щите, — серебряный всадник в синем плаще на серебряном коне, поражающий серебряным копьём черного опрокинутого навзничь и попранного конём дракона».</a:t>
            </a:r>
          </a:p>
        </p:txBody>
      </p:sp>
      <p:pic>
        <p:nvPicPr>
          <p:cNvPr id="5" name="Рисунок 4">
            <a:extLst>
              <a:ext uri="{FF2B5EF4-FFF2-40B4-BE49-F238E27FC236}">
                <a16:creationId xmlns:a16="http://schemas.microsoft.com/office/drawing/2014/main" id="{B4D48F3E-FEC2-BDE2-A115-F26727ABB4F9}"/>
              </a:ext>
            </a:extLst>
          </p:cNvPr>
          <p:cNvPicPr>
            <a:picLocks noChangeAspect="1"/>
          </p:cNvPicPr>
          <p:nvPr/>
        </p:nvPicPr>
        <p:blipFill>
          <a:blip r:embed="rId2"/>
          <a:stretch>
            <a:fillRect/>
          </a:stretch>
        </p:blipFill>
        <p:spPr>
          <a:xfrm>
            <a:off x="7589941" y="1798837"/>
            <a:ext cx="4347099" cy="3260325"/>
          </a:xfrm>
          <a:prstGeom prst="rect">
            <a:avLst/>
          </a:prstGeom>
        </p:spPr>
      </p:pic>
    </p:spTree>
    <p:extLst>
      <p:ext uri="{BB962C8B-B14F-4D97-AF65-F5344CB8AC3E}">
        <p14:creationId xmlns:p14="http://schemas.microsoft.com/office/powerpoint/2010/main" val="2896747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078573-02AA-2C9A-1E6A-BEFD10607451}"/>
              </a:ext>
            </a:extLst>
          </p:cNvPr>
          <p:cNvSpPr>
            <a:spLocks noGrp="1"/>
          </p:cNvSpPr>
          <p:nvPr>
            <p:ph type="title"/>
          </p:nvPr>
        </p:nvSpPr>
        <p:spPr/>
        <p:txBody>
          <a:bodyPr/>
          <a:lstStyle/>
          <a:p>
            <a:r>
              <a:rPr lang="ru-RU" dirty="0"/>
              <a:t>История создания</a:t>
            </a:r>
            <a:br>
              <a:rPr lang="ru-RU" dirty="0"/>
            </a:br>
            <a:endParaRPr lang="ru-RU" dirty="0"/>
          </a:p>
        </p:txBody>
      </p:sp>
      <p:sp>
        <p:nvSpPr>
          <p:cNvPr id="3" name="Объект 2">
            <a:extLst>
              <a:ext uri="{FF2B5EF4-FFF2-40B4-BE49-F238E27FC236}">
                <a16:creationId xmlns:a16="http://schemas.microsoft.com/office/drawing/2014/main" id="{397C0C55-3F62-9103-4634-87DEF38FCB31}"/>
              </a:ext>
            </a:extLst>
          </p:cNvPr>
          <p:cNvSpPr>
            <a:spLocks noGrp="1"/>
          </p:cNvSpPr>
          <p:nvPr>
            <p:ph idx="1"/>
          </p:nvPr>
        </p:nvSpPr>
        <p:spPr>
          <a:xfrm>
            <a:off x="2157274" y="1748901"/>
            <a:ext cx="4660776" cy="4225771"/>
          </a:xfrm>
        </p:spPr>
        <p:txBody>
          <a:bodyPr/>
          <a:lstStyle/>
          <a:p>
            <a:r>
              <a:rPr lang="ru-RU" dirty="0"/>
              <a:t>Изначально гербы в роли опознавательных знаков, обозначающих принадлежность к роду и сословию, появились в XII столетии на территории Европы.</a:t>
            </a:r>
          </a:p>
          <a:p>
            <a:r>
              <a:rPr lang="ru-RU" dirty="0"/>
              <a:t>В такой интерпретации на Руси понятия герба не существовало. Его функцию выполняли печати с изображением святого великомученика, чьё имя совпадало с именем знатного князя, владельца отметки. На поле битвы выходили под знамёнами с ликом святых.</a:t>
            </a:r>
          </a:p>
        </p:txBody>
      </p:sp>
      <p:pic>
        <p:nvPicPr>
          <p:cNvPr id="7170" name="Picture 2">
            <a:extLst>
              <a:ext uri="{FF2B5EF4-FFF2-40B4-BE49-F238E27FC236}">
                <a16:creationId xmlns:a16="http://schemas.microsoft.com/office/drawing/2014/main" id="{39A7A3EA-1B6B-F180-4C0A-4B3928FE9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233" y="2375270"/>
            <a:ext cx="5172051" cy="243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88774"/>
      </p:ext>
    </p:extLst>
  </p:cSld>
  <p:clrMapOvr>
    <a:masterClrMapping/>
  </p:clrMapOvr>
</p:sld>
</file>

<file path=ppt/theme/theme1.xml><?xml version="1.0" encoding="utf-8"?>
<a:theme xmlns:a="http://schemas.openxmlformats.org/drawingml/2006/main" name="Посылка">
  <a:themeElements>
    <a:clrScheme name="Посылка">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Посылка">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осылка">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TM10001115[[fn=Посылка]]</Template>
  <TotalTime>71</TotalTime>
  <Words>769</Words>
  <Application>Microsoft Office PowerPoint</Application>
  <PresentationFormat>Широкоэкранный</PresentationFormat>
  <Paragraphs>34</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Corbel</vt:lpstr>
      <vt:lpstr>Gill Sans MT</vt:lpstr>
      <vt:lpstr>Посылка</vt:lpstr>
      <vt:lpstr>Флаг и герб России</vt:lpstr>
      <vt:lpstr>Презентация PowerPoint</vt:lpstr>
      <vt:lpstr>День Государственного флага Российской Федерации </vt:lpstr>
      <vt:lpstr>Использование флага России </vt:lpstr>
      <vt:lpstr>Презентация PowerPoint</vt:lpstr>
      <vt:lpstr>Презентация PowerPoint</vt:lpstr>
      <vt:lpstr>Значение цветов флага</vt:lpstr>
      <vt:lpstr>Герб</vt:lpstr>
      <vt:lpstr>История создания </vt:lpstr>
      <vt:lpstr>Орёл с двумя головами </vt:lpstr>
      <vt:lpstr>Короны </vt:lpstr>
      <vt:lpstr>Державная атрибутика </vt:lpstr>
      <vt:lpstr>Мы гордимся тобой РОССИЯ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Флаг и герб Росии</dc:title>
  <dc:creator>Ученик</dc:creator>
  <cp:lastModifiedBy>User</cp:lastModifiedBy>
  <cp:revision>17</cp:revision>
  <dcterms:created xsi:type="dcterms:W3CDTF">2022-05-19T08:44:09Z</dcterms:created>
  <dcterms:modified xsi:type="dcterms:W3CDTF">2022-05-19T09:57:42Z</dcterms:modified>
</cp:coreProperties>
</file>