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9" r:id="rId4"/>
    <p:sldId id="258" r:id="rId5"/>
    <p:sldId id="260" r:id="rId6"/>
    <p:sldId id="276" r:id="rId7"/>
    <p:sldId id="317" r:id="rId8"/>
    <p:sldId id="265" r:id="rId9"/>
    <p:sldId id="293" r:id="rId10"/>
    <p:sldId id="277" r:id="rId11"/>
    <p:sldId id="295" r:id="rId12"/>
    <p:sldId id="315" r:id="rId13"/>
    <p:sldId id="264" r:id="rId14"/>
    <p:sldId id="261" r:id="rId15"/>
    <p:sldId id="316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500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82B0-6DF9-4BF5-B261-B8E5B56CCFA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E9D3D-C33E-4CA9-B60C-0FAE99AB9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3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B041C9F-6A9B-476F-B6CF-4AC25C9E4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5EB3F9B-3E3D-4920-A1FD-FCC789585D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458945CC-F9F9-4312-BF21-D0E691B13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1CD9B-8792-4719-8AA7-C5420867CB13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25012DE-0BCF-4D26-A5F6-23F38098E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6DCDF0-F4C6-4A08-8492-808B1D703993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EA1EC51-5542-43B1-BE9B-EDEEAD238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6B6D575-D6EA-466A-B5D0-86EE07065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4;&#1074;&#1077;&#1103;&#1085;&#1085;&#1099;&#1077;%20&#1089;&#1083;&#1072;&#1074;&#1086;&#1102;%20&#1092;&#1083;&#1072;&#1075;%20&#1085;&#1072;&#1096;%20&#1080;%20&#1075;&#1077;&#1088;&#1073;\&#1057;&#1086;&#1083;&#1085;&#1077;&#1095;&#1085;&#1099;&#1081;%20&#1082;&#1088;&#1091;&#1075;%20&#1076;&#1077;&#1090;&#1089;&#1082;&#1072;&#1103;%203.20%20&#1084;&#1080;&#1085;.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F2FC8-7ACE-47F7-AE5B-4195D3CF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5EEA8-C1C2-40DE-B26F-90C0FDA2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338" y="6367263"/>
            <a:ext cx="10108788" cy="490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Работу выполнили ученики 9 Б класса</a:t>
            </a:r>
            <a:r>
              <a:rPr lang="en-US" dirty="0"/>
              <a:t>:</a:t>
            </a:r>
            <a:r>
              <a:rPr lang="ru-RU" dirty="0"/>
              <a:t> Беляев Никита и </a:t>
            </a:r>
            <a:r>
              <a:rPr lang="ru-RU"/>
              <a:t>Бабанина Валерия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7A0C3-6408-4550-8DBB-36C521E3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38" y="0"/>
            <a:ext cx="1222333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8D56E5-4472-426A-9A1F-FA19CE5C3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  </a:t>
            </a:r>
          </a:p>
        </p:txBody>
      </p:sp>
      <p:pic>
        <p:nvPicPr>
          <p:cNvPr id="60423" name="Picture 7" descr="SWScan00049 С0002400082">
            <a:extLst>
              <a:ext uri="{FF2B5EF4-FFF2-40B4-BE49-F238E27FC236}">
                <a16:creationId xmlns:a16="http://schemas.microsoft.com/office/drawing/2014/main" id="{B971E37E-F4F4-4751-8851-E72D4E016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944" y="581417"/>
            <a:ext cx="4352926" cy="6003925"/>
          </a:xfrm>
        </p:spPr>
      </p:pic>
      <p:sp>
        <p:nvSpPr>
          <p:cNvPr id="60424" name="WordArt 8">
            <a:extLst>
              <a:ext uri="{FF2B5EF4-FFF2-40B4-BE49-F238E27FC236}">
                <a16:creationId xmlns:a16="http://schemas.microsoft.com/office/drawing/2014/main" id="{657E3CF8-02E8-4EA9-92F8-3B944C1B08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92483">
            <a:off x="2225675" y="5156201"/>
            <a:ext cx="28384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4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 июля 1918 г.</a:t>
            </a:r>
          </a:p>
        </p:txBody>
      </p:sp>
      <p:pic>
        <p:nvPicPr>
          <p:cNvPr id="5" name="Picture 4" descr="SWScan00049 С0002400083">
            <a:extLst>
              <a:ext uri="{FF2B5EF4-FFF2-40B4-BE49-F238E27FC236}">
                <a16:creationId xmlns:a16="http://schemas.microsoft.com/office/drawing/2014/main" id="{EAE2E222-0E27-42AD-B26B-A828D46D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731838"/>
            <a:ext cx="4462462" cy="61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ямоугольник 5">
            <a:extLst>
              <a:ext uri="{FF2B5EF4-FFF2-40B4-BE49-F238E27FC236}">
                <a16:creationId xmlns:a16="http://schemas.microsoft.com/office/drawing/2014/main" id="{0A723EF5-AF31-41F7-992C-53D5C8130BF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889501"/>
            <a:ext cx="33782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2">
            <a:extLst>
              <a:ext uri="{FF2B5EF4-FFF2-40B4-BE49-F238E27FC236}">
                <a16:creationId xmlns:a16="http://schemas.microsoft.com/office/drawing/2014/main" id="{E573558B-34BE-41A6-AD16-18B7183E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4" y="105568"/>
            <a:ext cx="9048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Rectangle 2">
            <a:extLst>
              <a:ext uri="{FF2B5EF4-FFF2-40B4-BE49-F238E27FC236}">
                <a16:creationId xmlns:a16="http://schemas.microsoft.com/office/drawing/2014/main" id="{70E114C9-D97F-459D-9571-CCED446F3679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03188"/>
            <a:ext cx="8242300" cy="1377950"/>
          </a:xfrm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353544E5-EBA9-4C71-B4FC-CE99FD16B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t="5879" r="-926" b="6766"/>
          <a:stretch>
            <a:fillRect/>
          </a:stretch>
        </p:blipFill>
        <p:spPr>
          <a:xfrm>
            <a:off x="1847528" y="1340769"/>
            <a:ext cx="8348985" cy="4948907"/>
          </a:xfrm>
        </p:spPr>
      </p:pic>
      <p:pic>
        <p:nvPicPr>
          <p:cNvPr id="19460" name="Picture 4" descr="флаг">
            <a:extLst>
              <a:ext uri="{FF2B5EF4-FFF2-40B4-BE49-F238E27FC236}">
                <a16:creationId xmlns:a16="http://schemas.microsoft.com/office/drawing/2014/main" id="{A0305FF3-7C90-4005-B37A-A95EF20AAE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358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D6BE189-98F9-448A-B53D-76F70C4B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" y="0"/>
            <a:ext cx="2135913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>
            <a:extLst>
              <a:ext uri="{FF2B5EF4-FFF2-40B4-BE49-F238E27FC236}">
                <a16:creationId xmlns:a16="http://schemas.microsoft.com/office/drawing/2014/main" id="{96E851AE-8F20-4C0F-B193-90191D1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9" y="2044638"/>
            <a:ext cx="30813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Rectangle 6">
            <a:extLst>
              <a:ext uri="{FF2B5EF4-FFF2-40B4-BE49-F238E27FC236}">
                <a16:creationId xmlns:a16="http://schemas.microsoft.com/office/drawing/2014/main" id="{7F8D8261-7F48-45E0-B030-A5FD845E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0"/>
            <a:ext cx="8064500" cy="1816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</a:rPr>
              <a:t>Закон о гербе 20 декабря2000 года был одобрен Советом Федерации и 25 декабря 2000 года подписан Президентом России Владимиром Владимировичем Путиным.</a:t>
            </a:r>
          </a:p>
        </p:txBody>
      </p:sp>
      <p:pic>
        <p:nvPicPr>
          <p:cNvPr id="116743" name="Picture 7">
            <a:extLst>
              <a:ext uri="{FF2B5EF4-FFF2-40B4-BE49-F238E27FC236}">
                <a16:creationId xmlns:a16="http://schemas.microsoft.com/office/drawing/2014/main" id="{90224349-0E1F-4EBC-8CF0-6D7711B40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36" y="1857376"/>
            <a:ext cx="5168716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Text Box 8">
            <a:extLst>
              <a:ext uri="{FF2B5EF4-FFF2-40B4-BE49-F238E27FC236}">
                <a16:creationId xmlns:a16="http://schemas.microsoft.com/office/drawing/2014/main" id="{78F786BD-212F-4EE4-9FB8-77D0F3F8D937}"/>
              </a:ext>
            </a:extLst>
          </p:cNvPr>
          <p:cNvSpPr txBox="1">
            <a:spLocks noChangeArrowheads="1"/>
          </p:cNvSpPr>
          <p:nvPr/>
        </p:nvSpPr>
        <p:spPr bwMode="auto">
          <a:xfrm rot="20544972">
            <a:off x="766564" y="5623626"/>
            <a:ext cx="397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Владимир Владимирович Путин</a:t>
            </a:r>
          </a:p>
        </p:txBody>
      </p:sp>
      <p:sp>
        <p:nvSpPr>
          <p:cNvPr id="116745" name="Text Box 9">
            <a:extLst>
              <a:ext uri="{FF2B5EF4-FFF2-40B4-BE49-F238E27FC236}">
                <a16:creationId xmlns:a16="http://schemas.microsoft.com/office/drawing/2014/main" id="{F2C784CE-4BFC-4C35-AB77-00DCE70397FE}"/>
              </a:ext>
            </a:extLst>
          </p:cNvPr>
          <p:cNvSpPr txBox="1">
            <a:spLocks noChangeArrowheads="1"/>
          </p:cNvSpPr>
          <p:nvPr/>
        </p:nvSpPr>
        <p:spPr bwMode="auto">
          <a:xfrm rot="20340945">
            <a:off x="6096000" y="564038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0070C0"/>
                </a:solidFill>
                <a:latin typeface="Times New Roman" panose="02020603050405020304" pitchFamily="18" charset="0"/>
              </a:rPr>
              <a:t>Совет</a:t>
            </a: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70C0"/>
                </a:solidFill>
                <a:latin typeface="Times New Roman" panose="02020603050405020304" pitchFamily="18" charset="0"/>
              </a:rPr>
              <a:t>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4" grpId="0"/>
      <p:bldP spid="1167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ctangle 2">
            <a:extLst>
              <a:ext uri="{FF2B5EF4-FFF2-40B4-BE49-F238E27FC236}">
                <a16:creationId xmlns:a16="http://schemas.microsoft.com/office/drawing/2014/main" id="{5A8F7CB0-B821-4551-A039-A43333F6D59E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-12700"/>
            <a:ext cx="9156700" cy="1695450"/>
          </a:xfrm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06AE4A6-AC28-4026-B82F-83483A42CA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6588" y="1981201"/>
            <a:ext cx="7491412" cy="4714875"/>
          </a:xfrm>
        </p:spPr>
        <p:txBody>
          <a:bodyPr/>
          <a:lstStyle/>
          <a:p>
            <a:pPr eaLnBrk="1" hangingPunct="1">
              <a:buClr>
                <a:srgbClr val="00CCFF"/>
              </a:buClr>
              <a:buFont typeface="Wingdings" panose="05000000000000000000" pitchFamily="2" charset="2"/>
              <a:buChar char="P"/>
            </a:pPr>
            <a:r>
              <a:rPr lang="ru-RU" altLang="ru-RU" sz="4000">
                <a:solidFill>
                  <a:srgbClr val="0000FF"/>
                </a:solidFill>
                <a:latin typeface="Monotype Corsiva" panose="03010101010201010101" pitchFamily="66" charset="0"/>
              </a:rPr>
              <a:t>                           означает мир, чистоту, благородство.</a:t>
            </a:r>
          </a:p>
          <a:p>
            <a:pPr eaLnBrk="1" hangingPunct="1">
              <a:buClr>
                <a:srgbClr val="00CCFF"/>
              </a:buClr>
              <a:buFont typeface="Wingdings" panose="05000000000000000000" pitchFamily="2" charset="2"/>
              <a:buChar char="P"/>
            </a:pPr>
            <a:r>
              <a:rPr lang="ru-RU" altLang="ru-RU" sz="4000">
                <a:solidFill>
                  <a:srgbClr val="0000FF"/>
                </a:solidFill>
                <a:latin typeface="Monotype Corsiva" panose="03010101010201010101" pitchFamily="66" charset="0"/>
              </a:rPr>
              <a:t>                           – честность, верность, безупречность.</a:t>
            </a:r>
          </a:p>
          <a:p>
            <a:pPr eaLnBrk="1" hangingPunct="1">
              <a:buClr>
                <a:srgbClr val="00CCFF"/>
              </a:buClr>
              <a:buFont typeface="Wingdings" panose="05000000000000000000" pitchFamily="2" charset="2"/>
              <a:buChar char="P"/>
            </a:pPr>
            <a:r>
              <a:rPr lang="ru-RU" altLang="ru-RU" sz="4000">
                <a:solidFill>
                  <a:srgbClr val="0000FF"/>
                </a:solidFill>
                <a:latin typeface="Monotype Corsiva" panose="03010101010201010101" pitchFamily="66" charset="0"/>
              </a:rPr>
              <a:t>                           – силу и смелость, неустрашимость.</a:t>
            </a: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B97B4EC7-0AC3-40C7-8940-25FBFA35B9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1336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</a:t>
            </a:r>
          </a:p>
        </p:txBody>
      </p:sp>
      <p:sp>
        <p:nvSpPr>
          <p:cNvPr id="15365" name="WordArt 5">
            <a:extLst>
              <a:ext uri="{FF2B5EF4-FFF2-40B4-BE49-F238E27FC236}">
                <a16:creationId xmlns:a16="http://schemas.microsoft.com/office/drawing/2014/main" id="{B169D590-E4FE-44DB-A52B-2F6A58CFD1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48006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</a:t>
            </a:r>
          </a:p>
        </p:txBody>
      </p:sp>
      <p:sp>
        <p:nvSpPr>
          <p:cNvPr id="15366" name="WordArt 6">
            <a:extLst>
              <a:ext uri="{FF2B5EF4-FFF2-40B4-BE49-F238E27FC236}">
                <a16:creationId xmlns:a16="http://schemas.microsoft.com/office/drawing/2014/main" id="{178BC964-A22C-4F08-B1BF-07DB6BB2CB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3528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Синий цвет </a:t>
            </a:r>
          </a:p>
        </p:txBody>
      </p:sp>
      <p:pic>
        <p:nvPicPr>
          <p:cNvPr id="15367" name="Солнечный круг детская 3.20 мин..mp3">
            <a:hlinkClick r:id="" action="ppaction://media"/>
            <a:extLst>
              <a:ext uri="{FF2B5EF4-FFF2-40B4-BE49-F238E27FC236}">
                <a16:creationId xmlns:a16="http://schemas.microsoft.com/office/drawing/2014/main" id="{E81C352C-4BF0-4932-B74C-E3FEC477764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флаг">
            <a:extLst>
              <a:ext uri="{FF2B5EF4-FFF2-40B4-BE49-F238E27FC236}">
                <a16:creationId xmlns:a16="http://schemas.microsoft.com/office/drawing/2014/main" id="{DD7D2473-9453-4FA9-ACB1-E5F1C3C15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358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231755F-7242-4965-93C0-BE8150628CC4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-357188"/>
            <a:ext cx="3124200" cy="3124201"/>
            <a:chOff x="864" y="-384"/>
            <a:chExt cx="1968" cy="1968"/>
          </a:xfrm>
        </p:grpSpPr>
        <p:pic>
          <p:nvPicPr>
            <p:cNvPr id="11269" name="Picture 8" descr="BOOK">
              <a:extLst>
                <a:ext uri="{FF2B5EF4-FFF2-40B4-BE49-F238E27FC236}">
                  <a16:creationId xmlns:a16="http://schemas.microsoft.com/office/drawing/2014/main" id="{706FE1BA-D1AB-4129-871C-5BE2CC4060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-384"/>
              <a:ext cx="196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WordArt 9">
              <a:extLst>
                <a:ext uri="{FF2B5EF4-FFF2-40B4-BE49-F238E27FC236}">
                  <a16:creationId xmlns:a16="http://schemas.microsoft.com/office/drawing/2014/main" id="{B54142CD-8A11-4836-91BD-5B2C2FFB66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08" y="1104"/>
              <a:ext cx="11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 La Russ"/>
                </a:rPr>
                <a:t>Словарь</a:t>
              </a:r>
            </a:p>
          </p:txBody>
        </p:sp>
      </p:grpSp>
      <p:sp>
        <p:nvSpPr>
          <p:cNvPr id="7178" name="Rectangle 10">
            <a:extLst>
              <a:ext uri="{FF2B5EF4-FFF2-40B4-BE49-F238E27FC236}">
                <a16:creationId xmlns:a16="http://schemas.microsoft.com/office/drawing/2014/main" id="{8A9FA8D6-126F-4983-90AF-6E7E50AE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86063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CCFF"/>
              </a:buClr>
              <a:buSzPct val="110000"/>
              <a:buFont typeface="Wingdings" panose="05000000000000000000" pitchFamily="2" charset="2"/>
              <a:buChar char="P"/>
            </a:pPr>
            <a:r>
              <a:rPr lang="ru-RU" altLang="ru-RU" sz="4000">
                <a:solidFill>
                  <a:srgbClr val="6600CC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4000">
                <a:solidFill>
                  <a:srgbClr val="FF0000"/>
                </a:solidFill>
                <a:latin typeface="Monotype Corsiva" panose="03010101010201010101" pitchFamily="66" charset="0"/>
              </a:rPr>
              <a:t>Флаг -</a:t>
            </a:r>
            <a:r>
              <a:rPr lang="ru-RU" altLang="ru-RU" sz="4000">
                <a:solidFill>
                  <a:srgbClr val="6600CC"/>
                </a:solidFill>
                <a:latin typeface="Monotype Corsiva" panose="03010101010201010101" pitchFamily="66" charset="0"/>
              </a:rPr>
              <a:t> «Прикреплённое к дереву или шнуру полотнище определённого цвета или нескольких цветов, часто с эмблемой.»</a:t>
            </a:r>
          </a:p>
          <a:p>
            <a:pPr eaLnBrk="1" hangingPunct="1">
              <a:spcBef>
                <a:spcPct val="20000"/>
              </a:spcBef>
              <a:buClr>
                <a:srgbClr val="00CCFF"/>
              </a:buClr>
              <a:buSzPct val="110000"/>
              <a:buFont typeface="Wingdings" panose="05000000000000000000" pitchFamily="2" charset="2"/>
              <a:buNone/>
            </a:pPr>
            <a:r>
              <a:rPr lang="ru-RU" altLang="ru-RU" sz="4000">
                <a:solidFill>
                  <a:srgbClr val="6600CC"/>
                </a:solidFill>
                <a:latin typeface="Monotype Corsiva" panose="03010101010201010101" pitchFamily="66" charset="0"/>
              </a:rPr>
              <a:t>                                       С.И.Ожегов.</a:t>
            </a:r>
          </a:p>
        </p:txBody>
      </p:sp>
      <p:pic>
        <p:nvPicPr>
          <p:cNvPr id="11268" name="Picture 4" descr="флаг">
            <a:extLst>
              <a:ext uri="{FF2B5EF4-FFF2-40B4-BE49-F238E27FC236}">
                <a16:creationId xmlns:a16="http://schemas.microsoft.com/office/drawing/2014/main" id="{E271429E-5BB9-41C5-A17B-874667E93D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358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409644B">
            <a:extLst>
              <a:ext uri="{FF2B5EF4-FFF2-40B4-BE49-F238E27FC236}">
                <a16:creationId xmlns:a16="http://schemas.microsoft.com/office/drawing/2014/main" id="{DB3686C0-E3CE-4E3D-A94A-9C9EDF7B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24825" r="31148" b="34427"/>
          <a:stretch>
            <a:fillRect/>
          </a:stretch>
        </p:blipFill>
        <p:spPr bwMode="auto">
          <a:xfrm>
            <a:off x="3886201" y="762000"/>
            <a:ext cx="4841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081B6F3B-CCFB-455E-B00F-D1B744D25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Геральдический щит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124DC6A9-6A27-4E49-B75F-8B230BFE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325" y="228600"/>
            <a:ext cx="173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Двуглавый </a:t>
            </a:r>
          </a:p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орёл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8B336C82-4832-48E6-B6A4-A8EBB881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860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0000FF"/>
              </a:solidFill>
              <a:latin typeface="A La Russ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518EE00B-6B49-4CE3-B8EC-29F32CD0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3340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Скипетр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02200A0D-F872-4FE3-8DCA-96CDEF7DA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4537076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Держава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87785E3B-9553-46D4-A2D8-81AED0F1C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403475"/>
            <a:ext cx="144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Герб </a:t>
            </a:r>
          </a:p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Москвы</a:t>
            </a:r>
          </a:p>
        </p:txBody>
      </p:sp>
      <p:sp>
        <p:nvSpPr>
          <p:cNvPr id="9228" name="AutoShape 12">
            <a:extLst>
              <a:ext uri="{FF2B5EF4-FFF2-40B4-BE49-F238E27FC236}">
                <a16:creationId xmlns:a16="http://schemas.microsoft.com/office/drawing/2014/main" id="{875A9B26-7F19-4EDC-AB14-366DC5C3832A}"/>
              </a:ext>
            </a:extLst>
          </p:cNvPr>
          <p:cNvSpPr>
            <a:spLocks noChangeArrowheads="1"/>
          </p:cNvSpPr>
          <p:nvPr/>
        </p:nvSpPr>
        <p:spPr bwMode="auto">
          <a:xfrm rot="3253997">
            <a:off x="3667919" y="980282"/>
            <a:ext cx="976313" cy="234950"/>
          </a:xfrm>
          <a:prstGeom prst="rightArrow">
            <a:avLst>
              <a:gd name="adj1" fmla="val 50000"/>
              <a:gd name="adj2" fmla="val 1038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0B21AFA7-1215-4759-93B1-A104C8DEB051}"/>
              </a:ext>
            </a:extLst>
          </p:cNvPr>
          <p:cNvSpPr>
            <a:spLocks noChangeArrowheads="1"/>
          </p:cNvSpPr>
          <p:nvPr/>
        </p:nvSpPr>
        <p:spPr bwMode="auto">
          <a:xfrm rot="19048744">
            <a:off x="3200400" y="4343400"/>
            <a:ext cx="1600200" cy="241300"/>
          </a:xfrm>
          <a:prstGeom prst="rightArrow">
            <a:avLst>
              <a:gd name="adj1" fmla="val 50000"/>
              <a:gd name="adj2" fmla="val 1657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232" name="AutoShape 16">
            <a:extLst>
              <a:ext uri="{FF2B5EF4-FFF2-40B4-BE49-F238E27FC236}">
                <a16:creationId xmlns:a16="http://schemas.microsoft.com/office/drawing/2014/main" id="{34600F54-E722-4F75-BF12-5A9B25F864EC}"/>
              </a:ext>
            </a:extLst>
          </p:cNvPr>
          <p:cNvSpPr>
            <a:spLocks noChangeArrowheads="1"/>
          </p:cNvSpPr>
          <p:nvPr/>
        </p:nvSpPr>
        <p:spPr bwMode="auto">
          <a:xfrm rot="680772">
            <a:off x="7772401" y="4419601"/>
            <a:ext cx="1281113" cy="252413"/>
          </a:xfrm>
          <a:prstGeom prst="leftArrow">
            <a:avLst>
              <a:gd name="adj1" fmla="val 50000"/>
              <a:gd name="adj2" fmla="val 1268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233" name="AutoShape 17">
            <a:extLst>
              <a:ext uri="{FF2B5EF4-FFF2-40B4-BE49-F238E27FC236}">
                <a16:creationId xmlns:a16="http://schemas.microsoft.com/office/drawing/2014/main" id="{696051C0-8594-4317-88F7-6B4C40569237}"/>
              </a:ext>
            </a:extLst>
          </p:cNvPr>
          <p:cNvSpPr>
            <a:spLocks noChangeArrowheads="1"/>
          </p:cNvSpPr>
          <p:nvPr/>
        </p:nvSpPr>
        <p:spPr bwMode="auto">
          <a:xfrm rot="20841425" flipV="1">
            <a:off x="6858001" y="2971801"/>
            <a:ext cx="2119313" cy="220663"/>
          </a:xfrm>
          <a:prstGeom prst="leftArrow">
            <a:avLst>
              <a:gd name="adj1" fmla="val 50000"/>
              <a:gd name="adj2" fmla="val 2401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234" name="AutoShape 18">
            <a:extLst>
              <a:ext uri="{FF2B5EF4-FFF2-40B4-BE49-F238E27FC236}">
                <a16:creationId xmlns:a16="http://schemas.microsoft.com/office/drawing/2014/main" id="{0B13C706-E6AE-4164-89E2-FAEF542C4A44}"/>
              </a:ext>
            </a:extLst>
          </p:cNvPr>
          <p:cNvSpPr>
            <a:spLocks noChangeArrowheads="1"/>
          </p:cNvSpPr>
          <p:nvPr/>
        </p:nvSpPr>
        <p:spPr bwMode="auto">
          <a:xfrm rot="18859398">
            <a:off x="6933407" y="1140619"/>
            <a:ext cx="1890712" cy="304800"/>
          </a:xfrm>
          <a:prstGeom prst="leftArrow">
            <a:avLst>
              <a:gd name="adj1" fmla="val 50000"/>
              <a:gd name="adj2" fmla="val 155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9693CCA6-3760-48F8-8AB8-D885D240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Monotype Corsiva" panose="03010101010201010101" pitchFamily="66" charset="0"/>
              </a:rPr>
              <a:t>Короны</a:t>
            </a:r>
          </a:p>
        </p:txBody>
      </p:sp>
      <p:sp>
        <p:nvSpPr>
          <p:cNvPr id="9236" name="AutoShape 20">
            <a:extLst>
              <a:ext uri="{FF2B5EF4-FFF2-40B4-BE49-F238E27FC236}">
                <a16:creationId xmlns:a16="http://schemas.microsoft.com/office/drawing/2014/main" id="{4FD8A33F-893C-416C-9343-DDF10090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334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69CA9-E282-499D-AF1A-4459DC64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048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4" grpId="0"/>
      <p:bldP spid="9225" grpId="0"/>
      <p:bldP spid="9227" grpId="0"/>
      <p:bldP spid="9228" grpId="0" animBg="1"/>
      <p:bldP spid="9231" grpId="0" animBg="1"/>
      <p:bldP spid="9232" grpId="0" animBg="1"/>
      <p:bldP spid="9233" grpId="0" animBg="1"/>
      <p:bldP spid="9234" grpId="0" animBg="1"/>
      <p:bldP spid="9235" grpId="0"/>
      <p:bldP spid="92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флаг">
            <a:extLst>
              <a:ext uri="{FF2B5EF4-FFF2-40B4-BE49-F238E27FC236}">
                <a16:creationId xmlns:a16="http://schemas.microsoft.com/office/drawing/2014/main" id="{4B1E0F86-B25D-4821-9620-7105C83EFA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1643063"/>
            <a:ext cx="707231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Rectangle 2">
            <a:extLst>
              <a:ext uri="{FF2B5EF4-FFF2-40B4-BE49-F238E27FC236}">
                <a16:creationId xmlns:a16="http://schemas.microsoft.com/office/drawing/2014/main" id="{CDA6A345-2601-44DE-A1F5-718E0AE57820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61939"/>
            <a:ext cx="8255000" cy="1169987"/>
          </a:xfrm>
        </p:spPr>
      </p:pic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DC22FB7C-5BD1-47E9-B114-7B3044EF4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376" y="1500188"/>
            <a:ext cx="8691564" cy="5357812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августа – День Государственного флага  Российской Федерации</a:t>
            </a:r>
          </a:p>
        </p:txBody>
      </p:sp>
      <p:pic>
        <p:nvPicPr>
          <p:cNvPr id="20486" name="Picture 4" descr="флаг">
            <a:extLst>
              <a:ext uri="{FF2B5EF4-FFF2-40B4-BE49-F238E27FC236}">
                <a16:creationId xmlns:a16="http://schemas.microsoft.com/office/drawing/2014/main" id="{3AEDDD27-85B9-4405-8E2A-144ED6EF8B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358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SWScan00049 С0002400076">
            <a:extLst>
              <a:ext uri="{FF2B5EF4-FFF2-40B4-BE49-F238E27FC236}">
                <a16:creationId xmlns:a16="http://schemas.microsoft.com/office/drawing/2014/main" id="{20776FE9-78C2-4605-BABC-2B0D38E4C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814" y="357188"/>
            <a:ext cx="5500687" cy="6227762"/>
          </a:xfrm>
        </p:spPr>
      </p:pic>
      <p:pic>
        <p:nvPicPr>
          <p:cNvPr id="4099" name="Picture 4" descr="флаг">
            <a:extLst>
              <a:ext uri="{FF2B5EF4-FFF2-40B4-BE49-F238E27FC236}">
                <a16:creationId xmlns:a16="http://schemas.microsoft.com/office/drawing/2014/main" id="{4D4B672F-9D84-4C99-A55F-9CB4E42F51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5716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>
            <a:extLst>
              <a:ext uri="{FF2B5EF4-FFF2-40B4-BE49-F238E27FC236}">
                <a16:creationId xmlns:a16="http://schemas.microsoft.com/office/drawing/2014/main" id="{21610ED9-9A83-4C1F-BD8E-1787D86E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1"/>
            <a:ext cx="9048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3B09C45E-6BE9-4540-9DE3-ED0E1E8D0F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9639" y="4609731"/>
            <a:ext cx="9628679" cy="21106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99FF33"/>
                </a:solidFill>
              </a:rPr>
              <a:t>Государственный флаг в России появился на рубеже XVII-XVIII веков, в эпоху становления России как мощного государства.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A01CAE-15C2-4FF1-BF55-2CE02E86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9461007" cy="44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75E89B6-EF09-49BC-9274-AC41B950D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7192" y="3483053"/>
            <a:ext cx="8429625" cy="315143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CCFF"/>
              </a:buClr>
              <a:buSzPct val="110000"/>
              <a:buFont typeface="Wingdings" panose="05000000000000000000" pitchFamily="2" charset="2"/>
              <a:buChar char="P"/>
            </a:pPr>
            <a:r>
              <a:rPr lang="ru-RU" alt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 Герб - эмблема государства, города, сословия, рода, изображаемая на флагах, монетах, печатях, государственных и других документах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                                            </a:t>
            </a:r>
            <a:r>
              <a:rPr lang="ru-RU" altLang="ru-RU" sz="40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С.И.Ожегов</a:t>
            </a:r>
            <a:r>
              <a:rPr lang="ru-RU" alt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8C369E13-3C76-4D98-91D5-DDC6E409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129" cy="285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65434-EF45-4A22-8898-59367914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"/>
            <a:ext cx="7010400" cy="307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2">
            <a:extLst>
              <a:ext uri="{FF2B5EF4-FFF2-40B4-BE49-F238E27FC236}">
                <a16:creationId xmlns:a16="http://schemas.microsoft.com/office/drawing/2014/main" id="{6641E297-EDA6-472D-B01C-D1424F88736E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6" y="-158750"/>
            <a:ext cx="8412163" cy="1450975"/>
          </a:xfrm>
        </p:spPr>
      </p:pic>
      <p:pic>
        <p:nvPicPr>
          <p:cNvPr id="10243" name="Rectangle 3">
            <a:extLst>
              <a:ext uri="{FF2B5EF4-FFF2-40B4-BE49-F238E27FC236}">
                <a16:creationId xmlns:a16="http://schemas.microsoft.com/office/drawing/2014/main" id="{1EE35D25-22B0-4E3C-9D42-CD1CBC6A0CC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664" y="1292225"/>
            <a:ext cx="9375775" cy="53431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SWScan00049 С0002400075">
            <a:extLst>
              <a:ext uri="{FF2B5EF4-FFF2-40B4-BE49-F238E27FC236}">
                <a16:creationId xmlns:a16="http://schemas.microsoft.com/office/drawing/2014/main" id="{92A6DD76-4380-4BC4-A3A2-873CCED89C47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48" y="3425427"/>
            <a:ext cx="3106739" cy="3039268"/>
          </a:xfrm>
        </p:spPr>
      </p:pic>
      <p:pic>
        <p:nvPicPr>
          <p:cNvPr id="57352" name="Picture 8" descr="SWScan00049 С0002400077">
            <a:extLst>
              <a:ext uri="{FF2B5EF4-FFF2-40B4-BE49-F238E27FC236}">
                <a16:creationId xmlns:a16="http://schemas.microsoft.com/office/drawing/2014/main" id="{DD83CD37-0162-4E62-9384-3D716B79C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05" y="3279775"/>
            <a:ext cx="2536825" cy="3578225"/>
          </a:xfrm>
        </p:spPr>
      </p:pic>
      <p:pic>
        <p:nvPicPr>
          <p:cNvPr id="57349" name="Picture 5" descr="SWScan00049 С0002400077">
            <a:extLst>
              <a:ext uri="{FF2B5EF4-FFF2-40B4-BE49-F238E27FC236}">
                <a16:creationId xmlns:a16="http://schemas.microsoft.com/office/drawing/2014/main" id="{E499C291-BE96-4D0B-8019-335D5110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18" y="3084513"/>
            <a:ext cx="2376488" cy="34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SWScan00049 С0002400075">
            <a:extLst>
              <a:ext uri="{FF2B5EF4-FFF2-40B4-BE49-F238E27FC236}">
                <a16:creationId xmlns:a16="http://schemas.microsoft.com/office/drawing/2014/main" id="{E9AF7049-A867-4267-B3CA-C156B8A9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10332"/>
            <a:ext cx="239553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SWScan00049 С0002400079">
            <a:extLst>
              <a:ext uri="{FF2B5EF4-FFF2-40B4-BE49-F238E27FC236}">
                <a16:creationId xmlns:a16="http://schemas.microsoft.com/office/drawing/2014/main" id="{76EEF8E1-D16F-4E0C-ACC1-26EC2648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94857"/>
            <a:ext cx="2681287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SWScan00049 С0002400075">
            <a:extLst>
              <a:ext uri="{FF2B5EF4-FFF2-40B4-BE49-F238E27FC236}">
                <a16:creationId xmlns:a16="http://schemas.microsoft.com/office/drawing/2014/main" id="{B4930D84-9F50-4762-8746-5E1AB33B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7" y="0"/>
            <a:ext cx="2328862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SWScan00049 С0002400080">
            <a:extLst>
              <a:ext uri="{FF2B5EF4-FFF2-40B4-BE49-F238E27FC236}">
                <a16:creationId xmlns:a16="http://schemas.microsoft.com/office/drawing/2014/main" id="{BD39375E-EA72-45A5-AC52-E76EF1F0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110332"/>
            <a:ext cx="2974975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WScan00049 С0002400075">
            <a:extLst>
              <a:ext uri="{FF2B5EF4-FFF2-40B4-BE49-F238E27FC236}">
                <a16:creationId xmlns:a16="http://schemas.microsoft.com/office/drawing/2014/main" id="{24685FDC-21D0-4543-8EF7-0EDDB93D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" y="-1"/>
            <a:ext cx="25368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011-011-Ottsom-rossijskogo-flaga-istoriki-schitajut-imperatora-Rossii-Petra-I">
            <a:extLst>
              <a:ext uri="{FF2B5EF4-FFF2-40B4-BE49-F238E27FC236}">
                <a16:creationId xmlns:a16="http://schemas.microsoft.com/office/drawing/2014/main" id="{4322BC5F-6768-4C3D-94F8-F63E4FDC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4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0FBCFF0F-ACAD-4E88-8C25-4E23564A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4128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5AD5BCDF-D5E5-470A-9A57-F8749511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15" y="0"/>
            <a:ext cx="8208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Verdana" panose="020B0604030504040204" pitchFamily="34" charset="0"/>
              </a:rPr>
              <a:t>На рубеже XVII и XVIII вв., Петр I дал русскому военно-морскому флоту новый флаг — </a:t>
            </a:r>
            <a:r>
              <a:rPr lang="ru-RU" altLang="ru-RU" sz="2400" b="1" dirty="0">
                <a:latin typeface="Verdana" panose="020B0604030504040204" pitchFamily="34" charset="0"/>
              </a:rPr>
              <a:t>"Андреевский</a:t>
            </a:r>
            <a:r>
              <a:rPr lang="ru-RU" altLang="ru-RU" sz="2400" dirty="0">
                <a:latin typeface="Verdana" panose="020B0604030504040204" pitchFamily="34" charset="0"/>
              </a:rPr>
              <a:t>".</a:t>
            </a:r>
            <a:r>
              <a:rPr lang="ru-RU" altLang="ru-RU" dirty="0">
                <a:latin typeface="Verdana" panose="020B0604030504040204" pitchFamily="34" charset="0"/>
              </a:rPr>
              <a:t> Белый цвет поля и синий креста Андреевского флага были выбраны Петром I не случайно. Для военного флага флота царь взял цвета двух верхних, самых почетных полос бело-сине-красного флага. </a:t>
            </a:r>
          </a:p>
          <a:p>
            <a:pPr algn="ctr" eaLnBrk="1" hangingPunct="1"/>
            <a:r>
              <a:rPr lang="ru-RU" altLang="ru-RU" dirty="0">
                <a:latin typeface="Verdana" panose="020B0604030504040204" pitchFamily="34" charset="0"/>
              </a:rPr>
              <a:t>. </a:t>
            </a:r>
          </a:p>
        </p:txBody>
      </p:sp>
      <p:pic>
        <p:nvPicPr>
          <p:cNvPr id="12291" name="Picture 5" descr="flag17">
            <a:extLst>
              <a:ext uri="{FF2B5EF4-FFF2-40B4-BE49-F238E27FC236}">
                <a16:creationId xmlns:a16="http://schemas.microsoft.com/office/drawing/2014/main" id="{BCC503E7-13F9-4541-9D4A-F33525160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4" y="2201662"/>
            <a:ext cx="10398818" cy="446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флаг">
            <a:extLst>
              <a:ext uri="{FF2B5EF4-FFF2-40B4-BE49-F238E27FC236}">
                <a16:creationId xmlns:a16="http://schemas.microsoft.com/office/drawing/2014/main" id="{33443DF9-4741-4D1D-8F84-C7C8CBFDA2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358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Rectangle 2">
            <a:extLst>
              <a:ext uri="{FF2B5EF4-FFF2-40B4-BE49-F238E27FC236}">
                <a16:creationId xmlns:a16="http://schemas.microsoft.com/office/drawing/2014/main" id="{4BE7627B-D144-4D35-9DC4-2571E9D5BFE4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-238125"/>
            <a:ext cx="9326563" cy="2073275"/>
          </a:xfrm>
        </p:spPr>
      </p:pic>
      <p:pic>
        <p:nvPicPr>
          <p:cNvPr id="51203" name="Picture 3">
            <a:extLst>
              <a:ext uri="{FF2B5EF4-FFF2-40B4-BE49-F238E27FC236}">
                <a16:creationId xmlns:a16="http://schemas.microsoft.com/office/drawing/2014/main" id="{7592DBED-FA18-4784-A891-F316FD8FD7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6100" y="1639889"/>
            <a:ext cx="8559800" cy="4668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222</Words>
  <Application>Microsoft Office PowerPoint</Application>
  <PresentationFormat>Широкоэкранный</PresentationFormat>
  <Paragraphs>31</Paragraphs>
  <Slides>16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 La Russ</vt:lpstr>
      <vt:lpstr>Arial</vt:lpstr>
      <vt:lpstr>Calibri</vt:lpstr>
      <vt:lpstr>Impact</vt:lpstr>
      <vt:lpstr>Monotype Corsiva</vt:lpstr>
      <vt:lpstr>Times New Roman</vt:lpstr>
      <vt:lpstr>Trebuchet MS</vt:lpstr>
      <vt:lpstr>Verdana</vt:lpstr>
      <vt:lpstr>Wingdings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User</cp:lastModifiedBy>
  <cp:revision>3</cp:revision>
  <dcterms:created xsi:type="dcterms:W3CDTF">2022-05-15T17:36:03Z</dcterms:created>
  <dcterms:modified xsi:type="dcterms:W3CDTF">2022-05-16T08:05:46Z</dcterms:modified>
</cp:coreProperties>
</file>