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183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1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92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6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5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0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99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5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4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17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6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48AF-7757-453E-BA7F-E7A61A697F51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E5B71-A8AD-408E-BFA4-E7FA6B7B7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0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2CA701-B996-4632-A4C6-E68671E81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50160-830E-4453-9C92-0E8E5BE81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742" y="943554"/>
            <a:ext cx="9144000" cy="947956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sz="4000" b="1" dirty="0">
                <a:solidFill>
                  <a:srgbClr val="FFFF00"/>
                </a:solidFill>
              </a:rPr>
              <a:t>«Овеянные славою флаг наш и герб»</a:t>
            </a:r>
            <a:br>
              <a:rPr lang="ru-RU" sz="4000" b="1" dirty="0">
                <a:solidFill>
                  <a:srgbClr val="FFFF00"/>
                </a:solidFill>
              </a:rPr>
            </a:b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FD6835-54DF-479E-90F6-C14A92BED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558" y="5733875"/>
            <a:ext cx="9144000" cy="558901"/>
          </a:xfrm>
        </p:spPr>
        <p:txBody>
          <a:bodyPr>
            <a:prstTxWarp prst="textArchDown">
              <a:avLst/>
            </a:prstTxWarp>
          </a:bodyPr>
          <a:lstStyle/>
          <a:p>
            <a:r>
              <a:rPr lang="ru-RU" b="1" dirty="0"/>
              <a:t>Выполнила</a:t>
            </a:r>
            <a:r>
              <a:rPr lang="en-US" b="1" dirty="0"/>
              <a:t>:</a:t>
            </a:r>
            <a:r>
              <a:rPr lang="ru-RU" b="1" dirty="0"/>
              <a:t>Никольская Виктория 9 в класс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F0BA7-F9D2-4B5B-829D-0BE6B91BD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8" y="1283516"/>
            <a:ext cx="11392248" cy="4261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Gimny_-_Gosudarstvennyjj_gimn_Rossijjskojj_ederacii_48240966">
            <a:hlinkClick r:id="" action="ppaction://media"/>
            <a:extLst>
              <a:ext uri="{FF2B5EF4-FFF2-40B4-BE49-F238E27FC236}">
                <a16:creationId xmlns:a16="http://schemas.microsoft.com/office/drawing/2014/main" id="{46F9DF4D-B1E4-487D-A4CF-42463BF639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764" y="6069951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D59D14-6FC4-495C-A91D-0D1A0A7A7A65}"/>
              </a:ext>
            </a:extLst>
          </p:cNvPr>
          <p:cNvSpPr txBox="1"/>
          <p:nvPr/>
        </p:nvSpPr>
        <p:spPr>
          <a:xfrm>
            <a:off x="3229762" y="755008"/>
            <a:ext cx="609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Государственный герб Российской Федерации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8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714">
        <p:circle/>
      </p:transition>
    </mc:Choice>
    <mc:Fallback xmlns="">
      <p:transition spd="slow" advTm="1771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09" objId="14"/>
        <p14:stopEvt time="17714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B8AD8E-13A0-47A6-BEA4-81559B9FE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351A11-8B5E-4010-B1B0-335C99284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2" y="369116"/>
            <a:ext cx="6174296" cy="6031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CCCD4-04A6-4B41-A2BB-F9E96E71969B}"/>
              </a:ext>
            </a:extLst>
          </p:cNvPr>
          <p:cNvSpPr txBox="1"/>
          <p:nvPr/>
        </p:nvSpPr>
        <p:spPr>
          <a:xfrm>
            <a:off x="7357145" y="570451"/>
            <a:ext cx="369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Цвет чистоты и святости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7B599-AD5F-418B-B4EA-FD091F72A563}"/>
              </a:ext>
            </a:extLst>
          </p:cNvPr>
          <p:cNvSpPr txBox="1"/>
          <p:nvPr/>
        </p:nvSpPr>
        <p:spPr>
          <a:xfrm>
            <a:off x="7357145" y="3187817"/>
            <a:ext cx="369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Величие</a:t>
            </a:r>
            <a:r>
              <a:rPr lang="en-US" sz="2400" b="1" dirty="0"/>
              <a:t>,</a:t>
            </a:r>
            <a:r>
              <a:rPr lang="ru-RU" sz="2400" b="1" dirty="0"/>
              <a:t>красота</a:t>
            </a:r>
            <a:r>
              <a:rPr lang="en-US" sz="2400" b="1" dirty="0"/>
              <a:t>,</a:t>
            </a:r>
            <a:r>
              <a:rPr lang="ru-RU" sz="2400" b="1" dirty="0"/>
              <a:t>ясность</a:t>
            </a:r>
            <a:r>
              <a:rPr lang="en-US" sz="2400" b="1" dirty="0"/>
              <a:t>.</a:t>
            </a:r>
            <a:endParaRPr lang="ru-RU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47DD5-343F-4D04-B7DA-D72EB99ABEB1}"/>
              </a:ext>
            </a:extLst>
          </p:cNvPr>
          <p:cNvSpPr txBox="1"/>
          <p:nvPr/>
        </p:nvSpPr>
        <p:spPr>
          <a:xfrm>
            <a:off x="7524926" y="5746459"/>
            <a:ext cx="400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Храбрость</a:t>
            </a:r>
            <a:r>
              <a:rPr lang="en-US" sz="2400" b="1" dirty="0"/>
              <a:t>,</a:t>
            </a:r>
            <a:r>
              <a:rPr lang="ru-RU" sz="2400" b="1" dirty="0"/>
              <a:t>удаль</a:t>
            </a:r>
            <a:r>
              <a:rPr lang="en-US" sz="2400" b="1" dirty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482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82">
        <p:circle/>
      </p:transition>
    </mc:Choice>
    <mc:Fallback xmlns="">
      <p:transition spd="slow" advTm="12082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F15761-CD39-4ADD-9C7E-8D696FBAE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4ADE-1EDF-4AE9-8A51-47A47554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5" y="327171"/>
            <a:ext cx="6292938" cy="6073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F7373-7C19-44A9-AE1F-C3021CEEBF70}"/>
              </a:ext>
            </a:extLst>
          </p:cNvPr>
          <p:cNvSpPr txBox="1"/>
          <p:nvPr/>
        </p:nvSpPr>
        <p:spPr>
          <a:xfrm>
            <a:off x="7457813" y="1387297"/>
            <a:ext cx="39176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 1918 году государственный флаг Советской России стал красным</a:t>
            </a:r>
            <a:r>
              <a:rPr lang="en-US" sz="3200" b="1" dirty="0"/>
              <a:t>.</a:t>
            </a:r>
            <a:endParaRPr lang="ru-RU" sz="3200" b="1" dirty="0"/>
          </a:p>
          <a:p>
            <a:r>
              <a:rPr lang="ru-RU" sz="3200" b="1" dirty="0"/>
              <a:t>На нём помещался серп и молот.</a:t>
            </a:r>
          </a:p>
        </p:txBody>
      </p:sp>
    </p:spTree>
    <p:extLst>
      <p:ext uri="{BB962C8B-B14F-4D97-AF65-F5344CB8AC3E}">
        <p14:creationId xmlns:p14="http://schemas.microsoft.com/office/powerpoint/2010/main" val="37761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502">
        <p:circle/>
      </p:transition>
    </mc:Choice>
    <mc:Fallback xmlns="">
      <p:transition spd="slow" advTm="14502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D7B8E7-3CB0-478F-BC3E-F603F1BC2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775778-96D3-435A-A650-3273359F3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1" y="2902589"/>
            <a:ext cx="5433270" cy="3722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1BDE68-1963-49B4-8ABB-C2A8F6185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21" y="2902589"/>
            <a:ext cx="5240957" cy="3722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3071A-A7B8-419B-9747-A1E912A91E6A}"/>
              </a:ext>
            </a:extLst>
          </p:cNvPr>
          <p:cNvSpPr txBox="1"/>
          <p:nvPr/>
        </p:nvSpPr>
        <p:spPr>
          <a:xfrm>
            <a:off x="3271706" y="318782"/>
            <a:ext cx="6409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21 век Россия вступила уже с бело-сине-красным флагом.</a:t>
            </a:r>
          </a:p>
          <a:p>
            <a:r>
              <a:rPr lang="ru-RU" sz="2400" b="1" dirty="0"/>
              <a:t>Решение о принятии этого флага было принято первым Президентом России  Борисом Николаевичем Ельциным.</a:t>
            </a:r>
          </a:p>
        </p:txBody>
      </p:sp>
    </p:spTree>
    <p:extLst>
      <p:ext uri="{BB962C8B-B14F-4D97-AF65-F5344CB8AC3E}">
        <p14:creationId xmlns:p14="http://schemas.microsoft.com/office/powerpoint/2010/main" val="35217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298">
        <p:circle/>
      </p:transition>
    </mc:Choice>
    <mc:Fallback xmlns="">
      <p:transition spd="slow" advTm="16298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6FCB8A-D558-43E2-B752-B4183A20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313E08-6A08-40D1-8358-94287D6BF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" y="2189527"/>
            <a:ext cx="3884103" cy="3707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D60DE2-CE8F-4693-AFC2-9BBD9F3DE118}"/>
              </a:ext>
            </a:extLst>
          </p:cNvPr>
          <p:cNvSpPr txBox="1"/>
          <p:nvPr/>
        </p:nvSpPr>
        <p:spPr>
          <a:xfrm>
            <a:off x="3229762" y="755008"/>
            <a:ext cx="609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Государственный герб Российской Федерации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25585-0B6A-456E-86A0-FE374B90A68A}"/>
              </a:ext>
            </a:extLst>
          </p:cNvPr>
          <p:cNvSpPr txBox="1"/>
          <p:nvPr/>
        </p:nvSpPr>
        <p:spPr>
          <a:xfrm>
            <a:off x="6906936" y="2712381"/>
            <a:ext cx="345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 гербе РФ изображены</a:t>
            </a:r>
            <a:r>
              <a:rPr lang="en-US" sz="2000" b="1" dirty="0"/>
              <a:t>:</a:t>
            </a:r>
            <a:endParaRPr lang="ru-RU" sz="2000" b="1" dirty="0"/>
          </a:p>
          <a:p>
            <a:pPr algn="ctr"/>
            <a:r>
              <a:rPr lang="ru-RU" sz="2000" b="1" dirty="0"/>
              <a:t>-двуглавый орел(с двумя малыми и одной большой короной</a:t>
            </a:r>
            <a:r>
              <a:rPr lang="en-US" sz="2000" b="1" dirty="0"/>
              <a:t>,</a:t>
            </a:r>
            <a:r>
              <a:rPr lang="ru-RU" sz="2000" b="1" dirty="0"/>
              <a:t>скипетром и державой)</a:t>
            </a:r>
          </a:p>
          <a:p>
            <a:pPr algn="ctr"/>
            <a:r>
              <a:rPr lang="ru-RU" sz="2000" b="1" dirty="0"/>
              <a:t>-щит</a:t>
            </a:r>
            <a:r>
              <a:rPr lang="en-US" sz="2000" b="1" dirty="0"/>
              <a:t>,</a:t>
            </a:r>
            <a:r>
              <a:rPr lang="ru-RU" sz="2000" b="1" dirty="0"/>
              <a:t>на котором изображен всадник на коне</a:t>
            </a:r>
            <a:r>
              <a:rPr lang="en-US" sz="2000" b="1" dirty="0"/>
              <a:t>,</a:t>
            </a:r>
            <a:r>
              <a:rPr lang="ru-RU" sz="2000" b="1" dirty="0"/>
              <a:t>поражающий копьем дракона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210789-D953-4835-957B-F9890B39F83D}"/>
              </a:ext>
            </a:extLst>
          </p:cNvPr>
          <p:cNvSpPr txBox="1"/>
          <p:nvPr/>
        </p:nvSpPr>
        <p:spPr>
          <a:xfrm>
            <a:off x="3797416" y="1402289"/>
            <a:ext cx="459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Герб-официальная эмблема государства</a:t>
            </a:r>
            <a:r>
              <a:rPr lang="en-US" b="1" dirty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396">
        <p:circle/>
      </p:transition>
    </mc:Choice>
    <mc:Fallback xmlns="">
      <p:transition spd="slow" advTm="13396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34DC3A-C079-4F41-83D7-B750C357B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A2449C-96DE-4660-B5FA-89362179E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2" y="1663117"/>
            <a:ext cx="3464653" cy="3531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D32A15-06AE-4707-83C6-E9CD614CD9FC}"/>
              </a:ext>
            </a:extLst>
          </p:cNvPr>
          <p:cNvSpPr txBox="1"/>
          <p:nvPr/>
        </p:nvSpPr>
        <p:spPr>
          <a:xfrm>
            <a:off x="3575108" y="469784"/>
            <a:ext cx="504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Щит Российского герба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449EC-919D-412B-BD6C-4B87CEF2504E}"/>
              </a:ext>
            </a:extLst>
          </p:cNvPr>
          <p:cNvSpPr txBox="1"/>
          <p:nvPr/>
        </p:nvSpPr>
        <p:spPr>
          <a:xfrm>
            <a:off x="6635691" y="1382285"/>
            <a:ext cx="39679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Это непростой всадник</a:t>
            </a:r>
            <a:r>
              <a:rPr lang="en-US" sz="2000" b="1" dirty="0"/>
              <a:t>.</a:t>
            </a:r>
            <a:r>
              <a:rPr lang="ru-RU" sz="2000" b="1" dirty="0"/>
              <a:t>Зовут его святой Георгий Победоносец</a:t>
            </a:r>
            <a:r>
              <a:rPr lang="en-US" sz="2000" b="1" dirty="0"/>
              <a:t>.</a:t>
            </a:r>
            <a:r>
              <a:rPr lang="ru-RU" sz="2000" b="1" dirty="0"/>
              <a:t>Издавна он почитался на Руси</a:t>
            </a:r>
            <a:r>
              <a:rPr lang="en-US" sz="2000" b="1" dirty="0"/>
              <a:t>,</a:t>
            </a:r>
            <a:r>
              <a:rPr lang="ru-RU" sz="2000" b="1" dirty="0"/>
              <a:t>как покровитель воинов</a:t>
            </a:r>
            <a:r>
              <a:rPr lang="en-US" sz="2000" b="1" dirty="0"/>
              <a:t>,</a:t>
            </a:r>
            <a:r>
              <a:rPr lang="ru-RU" sz="2000" b="1" dirty="0"/>
              <a:t>защитник Отечества ! В руках у Георгия Победоносца серебряное копьё</a:t>
            </a:r>
            <a:r>
              <a:rPr lang="en-US" sz="2000" b="1" dirty="0"/>
              <a:t>.</a:t>
            </a:r>
            <a:r>
              <a:rPr lang="ru-RU" sz="2000" b="1" dirty="0"/>
              <a:t>Этим копьём он поражает черного змея </a:t>
            </a:r>
            <a:r>
              <a:rPr lang="en-US" sz="2000" b="1" dirty="0"/>
              <a:t>,</a:t>
            </a:r>
            <a:r>
              <a:rPr lang="ru-RU" sz="2000" b="1" dirty="0"/>
              <a:t>а верный конь топчет змея копытами</a:t>
            </a:r>
            <a:r>
              <a:rPr lang="en-US" sz="2000" b="1" dirty="0"/>
              <a:t>.</a:t>
            </a:r>
            <a:r>
              <a:rPr lang="ru-RU" sz="2000" b="1" dirty="0"/>
              <a:t>Змей-символ зла</a:t>
            </a:r>
            <a:r>
              <a:rPr lang="en-US" sz="2000" b="1" dirty="0"/>
              <a:t>.</a:t>
            </a:r>
            <a:r>
              <a:rPr lang="ru-RU" sz="2000" b="1" dirty="0"/>
              <a:t>Наш герб символизирует победу добра над злом</a:t>
            </a:r>
            <a:r>
              <a:rPr lang="en-US" sz="2000" b="1" dirty="0"/>
              <a:t>,</a:t>
            </a:r>
            <a:r>
              <a:rPr lang="ru-RU" sz="2000" b="1" dirty="0"/>
              <a:t>красоту и справедливость!</a:t>
            </a:r>
          </a:p>
        </p:txBody>
      </p:sp>
    </p:spTree>
    <p:extLst>
      <p:ext uri="{BB962C8B-B14F-4D97-AF65-F5344CB8AC3E}">
        <p14:creationId xmlns:p14="http://schemas.microsoft.com/office/powerpoint/2010/main" val="13413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457">
        <p:circle/>
      </p:transition>
    </mc:Choice>
    <mc:Fallback xmlns="">
      <p:transition spd="slow" advTm="16457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D12D5-6943-4045-8E9A-BF8047A87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4FC2F-F4A1-40F3-8B58-833472B1A54A}"/>
              </a:ext>
            </a:extLst>
          </p:cNvPr>
          <p:cNvSpPr txBox="1"/>
          <p:nvPr/>
        </p:nvSpPr>
        <p:spPr>
          <a:xfrm>
            <a:off x="2392676" y="645952"/>
            <a:ext cx="74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Изображение орла на русском гербе не однократно менялось 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B7A2D4-75A3-4E5E-B14C-2E9961D7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6" y="1650272"/>
            <a:ext cx="1981200" cy="205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9218C3-1D68-473A-BAEB-EDE32786B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37" y="1608653"/>
            <a:ext cx="1905000" cy="2038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B110FD-FC7B-4420-B236-13558F1A5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59" y="1594957"/>
            <a:ext cx="1895475" cy="2047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32ADDD-67D9-45F3-A453-F81E5E755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40" y="4057389"/>
            <a:ext cx="2164360" cy="2154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394220-6742-4109-87CB-C374F1C5E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84" y="4057389"/>
            <a:ext cx="2164360" cy="2154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15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35">
        <p:circle/>
      </p:transition>
    </mc:Choice>
    <mc:Fallback xmlns="">
      <p:transition spd="slow" advTm="11335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C1DB42-2386-4C96-9051-19E23B6F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F9874-6557-4670-8C5A-A2DBCA90FA4B}"/>
              </a:ext>
            </a:extLst>
          </p:cNvPr>
          <p:cNvSpPr txBox="1"/>
          <p:nvPr/>
        </p:nvSpPr>
        <p:spPr>
          <a:xfrm>
            <a:off x="2777586" y="517548"/>
            <a:ext cx="817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В 1856 году появились 3 варианта государственного герба</a:t>
            </a:r>
            <a:r>
              <a:rPr lang="en-US" sz="2000" b="1" dirty="0">
                <a:solidFill>
                  <a:srgbClr val="FFFF00"/>
                </a:solidFill>
              </a:rPr>
              <a:t>:</a:t>
            </a:r>
            <a:r>
              <a:rPr lang="ru-RU" sz="2000" b="1" dirty="0">
                <a:solidFill>
                  <a:srgbClr val="FFFF00"/>
                </a:solidFill>
              </a:rPr>
              <a:t> Большой</a:t>
            </a:r>
            <a:r>
              <a:rPr lang="en-US" sz="2000" b="1" dirty="0">
                <a:solidFill>
                  <a:srgbClr val="FFFF00"/>
                </a:solidFill>
              </a:rPr>
              <a:t>,</a:t>
            </a:r>
            <a:r>
              <a:rPr lang="ru-RU" sz="2000" b="1" dirty="0">
                <a:solidFill>
                  <a:srgbClr val="FFFF00"/>
                </a:solidFill>
              </a:rPr>
              <a:t>Средний</a:t>
            </a:r>
            <a:r>
              <a:rPr lang="en-US" sz="2000" b="1" dirty="0">
                <a:solidFill>
                  <a:srgbClr val="FFFF00"/>
                </a:solidFill>
              </a:rPr>
              <a:t>,</a:t>
            </a:r>
            <a:r>
              <a:rPr lang="ru-RU" sz="2000" b="1" dirty="0">
                <a:solidFill>
                  <a:srgbClr val="FFFF00"/>
                </a:solidFill>
              </a:rPr>
              <a:t>Малый</a:t>
            </a:r>
            <a:r>
              <a:rPr lang="en-US" sz="2000" b="1" dirty="0">
                <a:solidFill>
                  <a:srgbClr val="FFFF00"/>
                </a:solidFill>
              </a:rPr>
              <a:t>,</a:t>
            </a:r>
            <a:r>
              <a:rPr lang="ru-RU" sz="2000" b="1" dirty="0">
                <a:solidFill>
                  <a:srgbClr val="FFFF00"/>
                </a:solidFill>
              </a:rPr>
              <a:t>различавшиеся по числу деталей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788D5-E94A-4F43-8F89-E2D649D83224}"/>
              </a:ext>
            </a:extLst>
          </p:cNvPr>
          <p:cNvSpPr txBox="1"/>
          <p:nvPr/>
        </p:nvSpPr>
        <p:spPr>
          <a:xfrm>
            <a:off x="2777586" y="5505010"/>
            <a:ext cx="287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Малый герб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6F987-AE39-4DE4-8087-ACC308283031}"/>
              </a:ext>
            </a:extLst>
          </p:cNvPr>
          <p:cNvSpPr txBox="1"/>
          <p:nvPr/>
        </p:nvSpPr>
        <p:spPr>
          <a:xfrm>
            <a:off x="7482979" y="5510956"/>
            <a:ext cx="316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Средний герб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2F629D-9308-48ED-8A59-C6A81023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69" y="1774569"/>
            <a:ext cx="3486851" cy="3381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42CAEB-8AB5-4B79-827C-800034E43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07" y="1799438"/>
            <a:ext cx="3667125" cy="3331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84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208">
        <p:circle/>
      </p:transition>
    </mc:Choice>
    <mc:Fallback xmlns="">
      <p:transition spd="slow" advTm="13208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AE8ED1-7B96-4B06-8984-6E77030D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1F9C8-2A57-429F-ACCF-3EEBC8404DAB}"/>
              </a:ext>
            </a:extLst>
          </p:cNvPr>
          <p:cNvSpPr txBox="1"/>
          <p:nvPr/>
        </p:nvSpPr>
        <p:spPr>
          <a:xfrm>
            <a:off x="1174460" y="2372424"/>
            <a:ext cx="4437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 большом гербе вокруг щитка с двуглавым орлом располагались гербы российских земель</a:t>
            </a:r>
            <a:r>
              <a:rPr lang="en-US" sz="2800" b="1" dirty="0"/>
              <a:t>.</a:t>
            </a:r>
            <a:endParaRPr lang="ru-RU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2A5D2D-9643-4114-B7F2-2F487AFB8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66" y="721453"/>
            <a:ext cx="4610100" cy="5402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72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701">
        <p:circle/>
      </p:transition>
    </mc:Choice>
    <mc:Fallback xmlns="">
      <p:transition spd="slow" advTm="12701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3B08A-958C-4110-BA97-38416899F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36D3-9FCE-4E9A-A3A8-FB95894AE26C}"/>
              </a:ext>
            </a:extLst>
          </p:cNvPr>
          <p:cNvSpPr txBox="1"/>
          <p:nvPr/>
        </p:nvSpPr>
        <p:spPr>
          <a:xfrm>
            <a:off x="6937695" y="927577"/>
            <a:ext cx="43035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 1918 году гербом Советской России становится серп и молот в лучах восходящего солнца  на фоне земного шара</a:t>
            </a:r>
            <a:r>
              <a:rPr lang="en-US" sz="2800" b="1" dirty="0"/>
              <a:t>.</a:t>
            </a:r>
            <a:endParaRPr lang="ru-RU" sz="2800" b="1" dirty="0"/>
          </a:p>
          <a:p>
            <a:r>
              <a:rPr lang="ru-RU" sz="2800" b="1" dirty="0"/>
              <a:t>Герб окаймляли колосья</a:t>
            </a:r>
            <a:r>
              <a:rPr lang="en-US" sz="2800" b="1" dirty="0"/>
              <a:t>,</a:t>
            </a:r>
            <a:r>
              <a:rPr lang="ru-RU" sz="2800" b="1" dirty="0"/>
              <a:t>которые были перевязаны ленточками с названиями союзных республик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E3DD6-1964-49B4-8303-633BFC6AE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2" y="1159453"/>
            <a:ext cx="4849536" cy="41693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53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85">
        <p:circle/>
      </p:transition>
    </mc:Choice>
    <mc:Fallback xmlns="">
      <p:transition spd="slow" advTm="14385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EA27C3-64C5-4033-B226-E4142BDA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CAB4F-DCDF-4BB3-8F2F-B1E1BDDD7AD9}"/>
              </a:ext>
            </a:extLst>
          </p:cNvPr>
          <p:cNvSpPr txBox="1"/>
          <p:nvPr/>
        </p:nvSpPr>
        <p:spPr>
          <a:xfrm>
            <a:off x="2457973" y="4060272"/>
            <a:ext cx="83218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При выборе современного герба за основу был взят герб 17 века</a:t>
            </a:r>
            <a:r>
              <a:rPr lang="en-US" sz="2000" b="1" dirty="0"/>
              <a:t>.</a:t>
            </a:r>
            <a:endParaRPr lang="ru-RU" sz="2000" b="1" dirty="0"/>
          </a:p>
          <a:p>
            <a:r>
              <a:rPr lang="ru-RU" sz="2000" b="1" dirty="0"/>
              <a:t>Красный щит-это сила и кровь</a:t>
            </a:r>
            <a:r>
              <a:rPr lang="en-US" sz="2000" b="1" dirty="0"/>
              <a:t>, </a:t>
            </a:r>
            <a:r>
              <a:rPr lang="ru-RU" sz="2000" b="1" dirty="0"/>
              <a:t>пролитая за Отечество</a:t>
            </a:r>
            <a:r>
              <a:rPr lang="en-US" sz="2000" b="1" dirty="0"/>
              <a:t>.</a:t>
            </a:r>
          </a:p>
          <a:p>
            <a:r>
              <a:rPr lang="ru-RU" sz="2000" b="1" dirty="0"/>
              <a:t>Двуглавый орел-власти и мудрости </a:t>
            </a:r>
            <a:r>
              <a:rPr lang="en-US" sz="2000" b="1" dirty="0"/>
              <a:t>.</a:t>
            </a:r>
          </a:p>
          <a:p>
            <a:r>
              <a:rPr lang="ru-RU" sz="2000" b="1" dirty="0"/>
              <a:t>Три короны-три ветви власти(исполнительной</a:t>
            </a:r>
            <a:r>
              <a:rPr lang="en-US" sz="2000" b="1" dirty="0"/>
              <a:t>,</a:t>
            </a:r>
            <a:r>
              <a:rPr lang="ru-RU" sz="2000" b="1" dirty="0"/>
              <a:t>законодательной</a:t>
            </a:r>
            <a:r>
              <a:rPr lang="en-US" sz="2000" b="1" dirty="0"/>
              <a:t>,</a:t>
            </a:r>
            <a:r>
              <a:rPr lang="ru-RU" sz="2000" b="1" dirty="0"/>
              <a:t>судебной)</a:t>
            </a:r>
          </a:p>
          <a:p>
            <a:r>
              <a:rPr lang="ru-RU" sz="2000" b="1" dirty="0"/>
              <a:t>Скипетр защищает суверенитет</a:t>
            </a:r>
            <a:r>
              <a:rPr lang="en-US" sz="2000" b="1" dirty="0"/>
              <a:t>.</a:t>
            </a:r>
            <a:endParaRPr lang="ru-RU" sz="2000" b="1" dirty="0"/>
          </a:p>
          <a:p>
            <a:r>
              <a:rPr lang="ru-RU" sz="2000" b="1" dirty="0"/>
              <a:t>Держава-единство </a:t>
            </a:r>
            <a:r>
              <a:rPr lang="en-US" sz="2000" b="1" dirty="0"/>
              <a:t>,</a:t>
            </a:r>
            <a:r>
              <a:rPr lang="ru-RU" sz="2000" b="1" dirty="0"/>
              <a:t>целостность государства</a:t>
            </a:r>
            <a:r>
              <a:rPr lang="en-US" sz="2000" b="1" dirty="0"/>
              <a:t>.</a:t>
            </a:r>
          </a:p>
          <a:p>
            <a:r>
              <a:rPr lang="ru-RU" sz="2000" b="1" dirty="0"/>
              <a:t>Георгий Победоносец-символ борьбы добра со злом</a:t>
            </a:r>
            <a:r>
              <a:rPr lang="en-US" sz="2000" b="1" dirty="0"/>
              <a:t>.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D53068-9AD5-4C0E-B8C3-236752335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0" y="336871"/>
            <a:ext cx="3478460" cy="3278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5BAEE-1BAD-42D2-9283-9D663BF9B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14" y="336871"/>
            <a:ext cx="3857625" cy="3179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8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669">
        <p:circle/>
      </p:transition>
    </mc:Choice>
    <mc:Fallback xmlns="">
      <p:transition spd="slow" advTm="16669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087D04-9952-4A15-9396-A08DB168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4F8CB-309A-4268-AE9E-85EEC619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" y="427840"/>
            <a:ext cx="5981351" cy="5897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BA587-5427-4773-88F4-58F7E2000D1D}"/>
              </a:ext>
            </a:extLst>
          </p:cNvPr>
          <p:cNvSpPr txBox="1"/>
          <p:nvPr/>
        </p:nvSpPr>
        <p:spPr>
          <a:xfrm>
            <a:off x="7600426" y="1066823"/>
            <a:ext cx="37079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Государственный флаг РФ представляет собой прямоугольное полотнище из трех равновеликих горизонтальных полос белого</a:t>
            </a:r>
            <a:r>
              <a:rPr lang="en-US" sz="2400" b="1" dirty="0"/>
              <a:t>,</a:t>
            </a:r>
            <a:r>
              <a:rPr lang="ru-RU" sz="2400" b="1" dirty="0"/>
              <a:t> синего и красного цвета</a:t>
            </a:r>
            <a:r>
              <a:rPr lang="en-US" sz="2400" b="1" dirty="0"/>
              <a:t>.</a:t>
            </a:r>
            <a:r>
              <a:rPr lang="ru-RU" sz="2400" b="1" dirty="0"/>
              <a:t> В 1693 году бело-сине-красный флаг становится государственным флагом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834">
        <p:circle/>
      </p:transition>
    </mc:Choice>
    <mc:Fallback xmlns="">
      <p:transition spd="slow" advTm="14834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</TotalTime>
  <Words>339</Words>
  <Application>Microsoft Office PowerPoint</Application>
  <PresentationFormat>Широкоэкранный</PresentationFormat>
  <Paragraphs>32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«Овеянные славою флаг наш и герб»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«Овеянные славою флаг наш и герб»</dc:title>
  <dc:creator>Home</dc:creator>
  <cp:lastModifiedBy>User</cp:lastModifiedBy>
  <cp:revision>22</cp:revision>
  <dcterms:created xsi:type="dcterms:W3CDTF">2022-05-15T11:48:27Z</dcterms:created>
  <dcterms:modified xsi:type="dcterms:W3CDTF">2022-05-19T08:59:14Z</dcterms:modified>
</cp:coreProperties>
</file>