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1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414BF-F2C5-4648-A613-2C57A1D6EB3A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A979-6E8D-408C-8B23-2C464C4A91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414BF-F2C5-4648-A613-2C57A1D6EB3A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A979-6E8D-408C-8B23-2C464C4A91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414BF-F2C5-4648-A613-2C57A1D6EB3A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A979-6E8D-408C-8B23-2C464C4A91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414BF-F2C5-4648-A613-2C57A1D6EB3A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A979-6E8D-408C-8B23-2C464C4A91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414BF-F2C5-4648-A613-2C57A1D6EB3A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A979-6E8D-408C-8B23-2C464C4A91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414BF-F2C5-4648-A613-2C57A1D6EB3A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A979-6E8D-408C-8B23-2C464C4A91E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414BF-F2C5-4648-A613-2C57A1D6EB3A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A979-6E8D-408C-8B23-2C464C4A91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414BF-F2C5-4648-A613-2C57A1D6EB3A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A979-6E8D-408C-8B23-2C464C4A91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414BF-F2C5-4648-A613-2C57A1D6EB3A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A979-6E8D-408C-8B23-2C464C4A91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414BF-F2C5-4648-A613-2C57A1D6EB3A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73A979-6E8D-408C-8B23-2C464C4A91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414BF-F2C5-4648-A613-2C57A1D6EB3A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A979-6E8D-408C-8B23-2C464C4A91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AF414BF-F2C5-4648-A613-2C57A1D6EB3A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173A979-6E8D-408C-8B23-2C464C4A91E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Герб и Флаг России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12937" y="4640555"/>
            <a:ext cx="6135527" cy="1164709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Выполнила ученица </a:t>
            </a:r>
            <a:r>
              <a:rPr lang="ru-RU" dirty="0" smtClean="0"/>
              <a:t>5 Б класса</a:t>
            </a:r>
          </a:p>
          <a:p>
            <a:r>
              <a:rPr lang="ru-RU" dirty="0" smtClean="0"/>
              <a:t>Кудрина Софья</a:t>
            </a:r>
          </a:p>
          <a:p>
            <a:r>
              <a:rPr lang="ru-RU" dirty="0" smtClean="0"/>
              <a:t>Учител6 </a:t>
            </a:r>
            <a:r>
              <a:rPr lang="ru-RU" dirty="0" err="1" smtClean="0"/>
              <a:t>Новоженина</a:t>
            </a:r>
            <a:r>
              <a:rPr lang="ru-RU" smtClean="0"/>
              <a:t> О.В.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967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59632" y="5373216"/>
            <a:ext cx="6768751" cy="1143000"/>
          </a:xfrm>
        </p:spPr>
        <p:txBody>
          <a:bodyPr/>
          <a:lstStyle/>
          <a:p>
            <a:pPr algn="l"/>
            <a:r>
              <a:rPr lang="ru-RU" sz="2800" dirty="0" smtClean="0"/>
              <a:t>Российская Федерация</a:t>
            </a:r>
            <a:endParaRPr lang="ru-RU" sz="2800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Герб</a:t>
            </a:r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3" y="1701800"/>
            <a:ext cx="2587874" cy="3108325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Флаг</a:t>
            </a:r>
            <a:endParaRPr lang="ru-RU" sz="24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88" y="2178561"/>
            <a:ext cx="3200400" cy="2154803"/>
          </a:xfrm>
        </p:spPr>
      </p:pic>
    </p:spTree>
    <p:extLst>
      <p:ext uri="{BB962C8B-B14F-4D97-AF65-F5344CB8AC3E}">
        <p14:creationId xmlns:p14="http://schemas.microsoft.com/office/powerpoint/2010/main" val="200644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3636085" cy="1258493"/>
          </a:xfrm>
        </p:spPr>
        <p:txBody>
          <a:bodyPr/>
          <a:lstStyle/>
          <a:p>
            <a:r>
              <a:rPr lang="ru-RU" dirty="0" smtClean="0"/>
              <a:t>Герб России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052" y="2619375"/>
            <a:ext cx="2998320" cy="33242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556792"/>
            <a:ext cx="3388660" cy="3312368"/>
          </a:xfrm>
        </p:spPr>
        <p:txBody>
          <a:bodyPr/>
          <a:lstStyle/>
          <a:p>
            <a:r>
              <a:rPr lang="ru-RU" dirty="0"/>
              <a:t>Герб </a:t>
            </a:r>
            <a:r>
              <a:rPr lang="ru-RU" dirty="0" smtClean="0"/>
              <a:t>России </a:t>
            </a:r>
            <a:r>
              <a:rPr lang="ru-RU" dirty="0"/>
              <a:t>— официальный государственный символ Российской </a:t>
            </a:r>
            <a:r>
              <a:rPr lang="ru-RU" dirty="0" smtClean="0"/>
              <a:t>Федерации; </a:t>
            </a:r>
            <a:r>
              <a:rPr lang="ru-RU" dirty="0"/>
              <a:t>один из главных государственных символов России наряду с Государственным флагом Российской Федерации и Государственным гимном Российской Федерации. Современный герб утверждён Указом Президента Российской Федерации от 30 ноября 1993 года</a:t>
            </a:r>
          </a:p>
        </p:txBody>
      </p:sp>
    </p:spTree>
    <p:extLst>
      <p:ext uri="{BB962C8B-B14F-4D97-AF65-F5344CB8AC3E}">
        <p14:creationId xmlns:p14="http://schemas.microsoft.com/office/powerpoint/2010/main" val="2338850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" b="1807"/>
          <a:stretch>
            <a:fillRect/>
          </a:stretch>
        </p:blipFill>
        <p:spPr/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5445224"/>
            <a:ext cx="6383538" cy="710952"/>
          </a:xfrm>
        </p:spPr>
        <p:txBody>
          <a:bodyPr/>
          <a:lstStyle/>
          <a:p>
            <a:r>
              <a:rPr lang="ru-RU" sz="2800" dirty="0" smtClean="0"/>
              <a:t>Герб Российской империи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7544" y="332656"/>
            <a:ext cx="3694114" cy="385867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При царе Петре I российский государственный герб видоизменился: щиток с всадником-</a:t>
            </a:r>
            <a:r>
              <a:rPr lang="ru-RU" dirty="0" err="1"/>
              <a:t>драконоборцем</a:t>
            </a:r>
            <a:r>
              <a:rPr lang="ru-RU" dirty="0"/>
              <a:t>, которого сам государь называл «святым Егорием» (святым Георгием), на груди двуглавого орла стал окружаться цепью ордена Святого Андрея Первозванного (иногда цепь Андреевского ордена могла обрамлять весь герб). После принятия в 1721 году Петром I императорского титула двуглавый орёл на гербе по праву увенчивался уже императорскими </a:t>
            </a:r>
            <a:r>
              <a:rPr lang="ru-RU" dirty="0" smtClean="0"/>
              <a:t>коронами, </a:t>
            </a:r>
            <a:r>
              <a:rPr lang="ru-RU" dirty="0"/>
              <a:t>были установлены государственные гербовые цвета — чёрный и жёлтый (золотой) — на государственном гербе чёрный двуглавый орёл изображался на жёлтом (золотом) </a:t>
            </a:r>
            <a:r>
              <a:rPr lang="ru-RU" dirty="0" smtClean="0"/>
              <a:t>поле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97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188640"/>
            <a:ext cx="3636085" cy="432049"/>
          </a:xfrm>
        </p:spPr>
        <p:txBody>
          <a:bodyPr/>
          <a:lstStyle/>
          <a:p>
            <a:r>
              <a:rPr lang="ru-RU" dirty="0" smtClean="0"/>
              <a:t>Герб РФ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980728"/>
            <a:ext cx="2952328" cy="324036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908720"/>
            <a:ext cx="3388660" cy="4728600"/>
          </a:xfrm>
        </p:spPr>
        <p:txBody>
          <a:bodyPr/>
          <a:lstStyle/>
          <a:p>
            <a:r>
              <a:rPr lang="ru-RU" dirty="0"/>
              <a:t>5 ноября 1990 года Совет Министров РСФСР принял постановление об организации работы по созданию новых государственных флага и герба РСФСР. Комитету по делам архивов при Совете Министров РСФСР было поручено разработать концепцию новых государственных символов и совместно с Министерством культуры РСФСР создать проекты новых государственных герба и флага РСФСР</a:t>
            </a:r>
          </a:p>
        </p:txBody>
      </p:sp>
    </p:spTree>
    <p:extLst>
      <p:ext uri="{BB962C8B-B14F-4D97-AF65-F5344CB8AC3E}">
        <p14:creationId xmlns:p14="http://schemas.microsoft.com/office/powerpoint/2010/main" val="311952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" b="1807"/>
          <a:stretch>
            <a:fillRect/>
          </a:stretch>
        </p:blipFill>
        <p:spPr/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7268" y="4797151"/>
            <a:ext cx="6383538" cy="810269"/>
          </a:xfrm>
        </p:spPr>
        <p:txBody>
          <a:bodyPr/>
          <a:lstStyle/>
          <a:p>
            <a:r>
              <a:rPr lang="ru-RU" sz="2800" dirty="0" smtClean="0"/>
              <a:t>Цифровой Герб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328261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 2017 году по инициативе Министерства цифрового развития, связи и массовых коммуникаций появился цифровой герб Российской Федерации. Необходимость создания цифровой версии государственного символа была продиктована тем, что использовавшееся на сайтах изображение герба изначально разрабатывалось для печатных бумажных документов и больших экранов, и оно было не совсем пригодно для экранов малых размеров. Новая же адаптированная для цифровых продуктов версия государственного герба должна хорошо читаться на экранах любых размеров и разрешений</a:t>
            </a:r>
          </a:p>
        </p:txBody>
      </p:sp>
    </p:spTree>
    <p:extLst>
      <p:ext uri="{BB962C8B-B14F-4D97-AF65-F5344CB8AC3E}">
        <p14:creationId xmlns:p14="http://schemas.microsoft.com/office/powerpoint/2010/main" val="2412370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9281" y="1628800"/>
            <a:ext cx="559836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Флаг</a:t>
            </a:r>
          </a:p>
          <a:p>
            <a:r>
              <a:rPr lang="ru-RU" dirty="0" smtClean="0"/>
              <a:t>Государственный флаг Российской Федерации представляет собой прямоугольное полотнище из трёх равновеликих горизонтальных полос: верхней — белого, средней — синего и нижней — красного цвета. Отношение длины флага к его ширине 2:3.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497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404664"/>
            <a:ext cx="3636085" cy="864097"/>
          </a:xfrm>
        </p:spPr>
        <p:txBody>
          <a:bodyPr/>
          <a:lstStyle/>
          <a:p>
            <a:r>
              <a:rPr lang="ru-RU" dirty="0" smtClean="0"/>
              <a:t>Флаг РФ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00" y="3009258"/>
            <a:ext cx="3806825" cy="254445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765" y="1628800"/>
            <a:ext cx="3388660" cy="4008520"/>
          </a:xfrm>
        </p:spPr>
        <p:txBody>
          <a:bodyPr>
            <a:noAutofit/>
          </a:bodyPr>
          <a:lstStyle/>
          <a:p>
            <a:r>
              <a:rPr lang="ru-RU" dirty="0"/>
              <a:t>Российский флаг родился вместе с первыми российскими военными кораблями и до XIX века оставался принадлежностью главным образом флотской культуры.</a:t>
            </a:r>
          </a:p>
          <a:p>
            <a:r>
              <a:rPr lang="ru-RU" dirty="0" smtClean="0"/>
              <a:t>Начало </a:t>
            </a:r>
            <a:r>
              <a:rPr lang="ru-RU" dirty="0"/>
              <a:t>применения российского бело-сине-красного флага на суше связано с географическими открытиями русских мореплавателей.</a:t>
            </a:r>
          </a:p>
          <a:p>
            <a:r>
              <a:rPr lang="ru-RU" dirty="0" smtClean="0"/>
              <a:t>До </a:t>
            </a:r>
            <a:r>
              <a:rPr lang="ru-RU" dirty="0"/>
              <a:t>XIX века русские моряки водружали на берегу присоединенной земли памятный крест. Но в 1806 году появилась новая традиция. Русская экспедиция обследовала побережье Южного Сахалина и подняла на берегу два флага. Андреевский флаг отмечал заслугу военного флота, государственный бело-сине-красный флаг — новое владение России.</a:t>
            </a:r>
          </a:p>
        </p:txBody>
      </p:sp>
    </p:spTree>
    <p:extLst>
      <p:ext uri="{BB962C8B-B14F-4D97-AF65-F5344CB8AC3E}">
        <p14:creationId xmlns:p14="http://schemas.microsoft.com/office/powerpoint/2010/main" val="195359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1" r="15371"/>
          <a:stretch>
            <a:fillRect/>
          </a:stretch>
        </p:blipFill>
        <p:spPr/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5517232"/>
            <a:ext cx="6383538" cy="288033"/>
          </a:xfrm>
        </p:spPr>
        <p:txBody>
          <a:bodyPr/>
          <a:lstStyle/>
          <a:p>
            <a:r>
              <a:rPr lang="ru-RU" dirty="0" smtClean="0"/>
              <a:t>Флаг РФ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3210602"/>
          </a:xfrm>
        </p:spPr>
        <p:txBody>
          <a:bodyPr/>
          <a:lstStyle/>
          <a:p>
            <a:r>
              <a:rPr lang="ru-RU" dirty="0"/>
              <a:t>25 декабря 2000 года, накануне нового века и нового тысячелетия, принят Федеральный конституционный закон «О Государственном флаге Российской Федерации». Он определяет правовое положение и правила использования флага России.</a:t>
            </a:r>
          </a:p>
        </p:txBody>
      </p:sp>
    </p:spTree>
    <p:extLst>
      <p:ext uri="{BB962C8B-B14F-4D97-AF65-F5344CB8AC3E}">
        <p14:creationId xmlns:p14="http://schemas.microsoft.com/office/powerpoint/2010/main" val="397558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3636085" cy="648072"/>
          </a:xfrm>
        </p:spPr>
        <p:txBody>
          <a:bodyPr/>
          <a:lstStyle/>
          <a:p>
            <a:r>
              <a:rPr lang="ru-RU" dirty="0" smtClean="0"/>
              <a:t>Значение цветов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00" y="2935910"/>
            <a:ext cx="3806825" cy="269115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908720"/>
            <a:ext cx="4036732" cy="4080528"/>
          </a:xfrm>
        </p:spPr>
        <p:txBody>
          <a:bodyPr>
            <a:noAutofit/>
          </a:bodyPr>
          <a:lstStyle/>
          <a:p>
            <a:r>
              <a:rPr lang="ru-RU" sz="2400" dirty="0"/>
              <a:t> </a:t>
            </a:r>
            <a:r>
              <a:rPr lang="ru-RU" sz="2400" u="sng" dirty="0" smtClean="0">
                <a:solidFill>
                  <a:schemeClr val="bg1"/>
                </a:solidFill>
              </a:rPr>
              <a:t>белый </a:t>
            </a:r>
            <a:r>
              <a:rPr lang="ru-RU" sz="2400" u="sng" dirty="0">
                <a:solidFill>
                  <a:schemeClr val="bg1"/>
                </a:solidFill>
              </a:rPr>
              <a:t>цвет </a:t>
            </a:r>
            <a:r>
              <a:rPr lang="ru-RU" sz="2400" dirty="0"/>
              <a:t>символизирует благородство и откровенность;</a:t>
            </a:r>
          </a:p>
          <a:p>
            <a:r>
              <a:rPr lang="ru-RU" sz="2400" u="sng" dirty="0" smtClean="0">
                <a:solidFill>
                  <a:schemeClr val="accent1"/>
                </a:solidFill>
              </a:rPr>
              <a:t>синий </a:t>
            </a:r>
            <a:r>
              <a:rPr lang="ru-RU" sz="2400" u="sng" dirty="0">
                <a:solidFill>
                  <a:schemeClr val="accent1"/>
                </a:solidFill>
              </a:rPr>
              <a:t>цвет </a:t>
            </a:r>
            <a:r>
              <a:rPr lang="ru-RU" sz="2400" dirty="0"/>
              <a:t>— верность, честность, безупречность и целомудрие;</a:t>
            </a:r>
          </a:p>
          <a:p>
            <a:r>
              <a:rPr lang="ru-RU" sz="2400" u="sng" dirty="0" smtClean="0">
                <a:solidFill>
                  <a:schemeClr val="accent6"/>
                </a:solidFill>
              </a:rPr>
              <a:t>красный </a:t>
            </a:r>
            <a:r>
              <a:rPr lang="ru-RU" sz="2400" u="sng" dirty="0">
                <a:solidFill>
                  <a:schemeClr val="accent6"/>
                </a:solidFill>
              </a:rPr>
              <a:t>цвет </a:t>
            </a:r>
            <a:r>
              <a:rPr lang="ru-RU" sz="2400" dirty="0"/>
              <a:t>— мужество, смелость,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великодушие</a:t>
            </a:r>
            <a:r>
              <a:rPr lang="ru-RU" sz="2400" dirty="0"/>
              <a:t> и любовь.</a:t>
            </a:r>
          </a:p>
        </p:txBody>
      </p:sp>
    </p:spTree>
    <p:extLst>
      <p:ext uri="{BB962C8B-B14F-4D97-AF65-F5344CB8AC3E}">
        <p14:creationId xmlns:p14="http://schemas.microsoft.com/office/powerpoint/2010/main" val="240163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26</TotalTime>
  <Words>471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Углы</vt:lpstr>
      <vt:lpstr>Герб и Флаг России</vt:lpstr>
      <vt:lpstr>Герб России</vt:lpstr>
      <vt:lpstr>Герб Российской империи</vt:lpstr>
      <vt:lpstr>Герб РФ</vt:lpstr>
      <vt:lpstr>Цифровой Герб</vt:lpstr>
      <vt:lpstr>Презентация PowerPoint</vt:lpstr>
      <vt:lpstr>Флаг РФ</vt:lpstr>
      <vt:lpstr>Флаг РФ</vt:lpstr>
      <vt:lpstr>Значение цветов</vt:lpstr>
      <vt:lpstr>Российская Федерация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Герб и Флаг России</dc:title>
  <dc:creator>ученик</dc:creator>
  <cp:lastModifiedBy>user</cp:lastModifiedBy>
  <cp:revision>4</cp:revision>
  <dcterms:created xsi:type="dcterms:W3CDTF">2022-05-11T09:58:39Z</dcterms:created>
  <dcterms:modified xsi:type="dcterms:W3CDTF">2022-05-18T06:12:46Z</dcterms:modified>
</cp:coreProperties>
</file>