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47F59B60-5AE1-4CC4-9B2B-AC494A703DAA}" type="datetimeFigureOut">
              <a:rPr lang="ru-RU" smtClean="0"/>
              <a:t>18.05.2022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E5FC007-F8F3-4566-B35F-DC4A34863CEF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59B60-5AE1-4CC4-9B2B-AC494A703DAA}" type="datetimeFigureOut">
              <a:rPr lang="ru-RU" smtClean="0"/>
              <a:t>18.05.2022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FC007-F8F3-4566-B35F-DC4A34863CE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59B60-5AE1-4CC4-9B2B-AC494A703DAA}" type="datetimeFigureOut">
              <a:rPr lang="ru-RU" smtClean="0"/>
              <a:t>18.05.2022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FC007-F8F3-4566-B35F-DC4A34863CE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59B60-5AE1-4CC4-9B2B-AC494A703DAA}" type="datetimeFigureOut">
              <a:rPr lang="ru-RU" smtClean="0"/>
              <a:t>18.05.2022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FC007-F8F3-4566-B35F-DC4A34863CE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59B60-5AE1-4CC4-9B2B-AC494A703DAA}" type="datetimeFigureOut">
              <a:rPr lang="ru-RU" smtClean="0"/>
              <a:t>18.05.2022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FC007-F8F3-4566-B35F-DC4A34863CE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59B60-5AE1-4CC4-9B2B-AC494A703DAA}" type="datetimeFigureOut">
              <a:rPr lang="ru-RU" smtClean="0"/>
              <a:t>18.05.2022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FC007-F8F3-4566-B35F-DC4A34863CEF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59B60-5AE1-4CC4-9B2B-AC494A703DAA}" type="datetimeFigureOut">
              <a:rPr lang="ru-RU" smtClean="0"/>
              <a:t>18.05.2022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FC007-F8F3-4566-B35F-DC4A34863CE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59B60-5AE1-4CC4-9B2B-AC494A703DAA}" type="datetimeFigureOut">
              <a:rPr lang="ru-RU" smtClean="0"/>
              <a:t>18.05.2022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FC007-F8F3-4566-B35F-DC4A34863CE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59B60-5AE1-4CC4-9B2B-AC494A703DAA}" type="datetimeFigureOut">
              <a:rPr lang="ru-RU" smtClean="0"/>
              <a:t>18.05.2022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FC007-F8F3-4566-B35F-DC4A34863CE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59B60-5AE1-4CC4-9B2B-AC494A703DAA}" type="datetimeFigureOut">
              <a:rPr lang="ru-RU" smtClean="0"/>
              <a:t>18.05.2022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FC007-F8F3-4566-B35F-DC4A34863CEF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59B60-5AE1-4CC4-9B2B-AC494A703DAA}" type="datetimeFigureOut">
              <a:rPr lang="ru-RU" smtClean="0"/>
              <a:t>18.05.2022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FC007-F8F3-4566-B35F-DC4A34863CE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47F59B60-5AE1-4CC4-9B2B-AC494A703DAA}" type="datetimeFigureOut">
              <a:rPr lang="ru-RU" smtClean="0"/>
              <a:t>18.05.2022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8E5FC007-F8F3-4566-B35F-DC4A34863CE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Герб и флаг России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Выполнил: Ученик </a:t>
            </a:r>
            <a:r>
              <a:rPr lang="ru-RU" dirty="0" smtClean="0"/>
              <a:t>5 «Б</a:t>
            </a:r>
            <a:r>
              <a:rPr lang="ru-RU" smtClean="0"/>
              <a:t>» Тыщенко Вика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3567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834120"/>
          </a:xfrm>
        </p:spPr>
        <p:txBody>
          <a:bodyPr/>
          <a:lstStyle/>
          <a:p>
            <a:pPr marL="64008" indent="0">
              <a:buNone/>
            </a:pPr>
            <a:r>
              <a:rPr lang="ru-RU" dirty="0" smtClean="0"/>
              <a:t>Флаг                                                 Герб</a:t>
            </a: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628800"/>
            <a:ext cx="4536504" cy="2951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628800"/>
            <a:ext cx="3808075" cy="4445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3854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1090208"/>
            <a:ext cx="8229600" cy="5762112"/>
          </a:xfrm>
        </p:spPr>
        <p:txBody>
          <a:bodyPr/>
          <a:lstStyle/>
          <a:p>
            <a:pPr marL="64008" indent="0">
              <a:buNone/>
            </a:pPr>
            <a:r>
              <a:rPr lang="ru-RU" dirty="0" smtClean="0"/>
              <a:t>Спасибо за внимание!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060848"/>
            <a:ext cx="4104456" cy="4595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2985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387424"/>
            <a:ext cx="8229600" cy="1368152"/>
          </a:xfrm>
        </p:spPr>
        <p:txBody>
          <a:bodyPr/>
          <a:lstStyle/>
          <a:p>
            <a:r>
              <a:rPr lang="ru-RU" dirty="0" smtClean="0"/>
              <a:t>История герба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620688"/>
            <a:ext cx="3970784" cy="2410288"/>
          </a:xfrm>
        </p:spPr>
        <p:txBody>
          <a:bodyPr>
            <a:noAutofit/>
          </a:bodyPr>
          <a:lstStyle/>
          <a:p>
            <a:pPr marL="64008" indent="0">
              <a:buNone/>
            </a:pPr>
            <a:r>
              <a:rPr lang="ru-RU" sz="1550" dirty="0"/>
              <a:t>Самое первое из сохранившихся достоверных свидетельств использования двуглавого орла в качестве символа Московского государства — великокняжеская печать Ивана III Васильевича, скрепившая жалованную грамоту 1497 года (на оборотной стороне этой печати изображён двуглавый орёл, увенчанный коронами)[комм. 2][8][9]. Более ранние изображения двуглавого орла (или птицы) в древнерусском искусстве носили случайный характер и никак не связаны с государственной символикой. Кроме того, двуглавый орёл (без корон), например, изображался на монетах тверского князя Михаила Борисовича, отчеканенных в 1470-х годах, а также на московских, новгородских и псковских монетах конца XV </a:t>
            </a:r>
            <a:r>
              <a:rPr lang="ru-RU" sz="1550" dirty="0" smtClean="0"/>
              <a:t>века.</a:t>
            </a:r>
            <a:endParaRPr lang="ru-RU" sz="155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215117"/>
            <a:ext cx="4248472" cy="4166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3092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Что изображено на гербе РФ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2808"/>
            <a:ext cx="3682752" cy="4572000"/>
          </a:xfrm>
        </p:spPr>
        <p:txBody>
          <a:bodyPr>
            <a:normAutofit fontScale="85000" lnSpcReduction="10000"/>
          </a:bodyPr>
          <a:lstStyle/>
          <a:p>
            <a:pPr marL="64008" indent="0">
              <a:buNone/>
            </a:pPr>
            <a:r>
              <a:rPr lang="ru-RU" dirty="0"/>
              <a:t>Доминантное изображение на щите — двуглавый орёл с расправленными крыльями. Каждая голова венчается короной, сверху по центру — корона большего размера, соединённая с двумя малыми — лентой. В когтях левой лапы орёл держит золотой шар с крестом, именуемый державой, когти правой — сжимают укороченный жезл.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844824"/>
            <a:ext cx="4427984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7383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«Немного» истории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64008" indent="0">
              <a:buNone/>
            </a:pPr>
            <a:r>
              <a:rPr lang="ru-RU" dirty="0"/>
              <a:t>Возникновение флага России в виде, приближенном к современному, связано с реформами Петра Первого. В допетровские времена стяги использовались в основном в боевых походах и представляли собой расшитые золотом и серебром полотна, с изображенными на них церковными символами, картинами из Священного писания, длинными титулами государя или вельмож, командующих войском.</a:t>
            </a:r>
          </a:p>
        </p:txBody>
      </p:sp>
    </p:spTree>
    <p:extLst>
      <p:ext uri="{BB962C8B-B14F-4D97-AF65-F5344CB8AC3E}">
        <p14:creationId xmlns:p14="http://schemas.microsoft.com/office/powerpoint/2010/main" val="3586339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4258816" cy="6122152"/>
          </a:xfrm>
        </p:spPr>
        <p:txBody>
          <a:bodyPr>
            <a:normAutofit fontScale="92500" lnSpcReduction="20000"/>
          </a:bodyPr>
          <a:lstStyle/>
          <a:p>
            <a:pPr marL="64008" indent="0">
              <a:buNone/>
            </a:pPr>
            <a:r>
              <a:rPr lang="ru-RU" dirty="0"/>
              <a:t>В 1858 г. Александр II осуществил реформу в обращении с государственными символами с целью упрочения монархии. Среди прочих преобразований Царь-Освободитель установил, что все знамена, флаги и другие атрибуты, необходимые на торжествах, должны быть изготовлены в государственных цветах, которые расположены в определенном порядке: сверху черная полоса, посередине — желтая (золотистая), а снизу — белая (или серебристая).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052736"/>
            <a:ext cx="3721596" cy="385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9673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60648"/>
            <a:ext cx="4392488" cy="5688632"/>
          </a:xfrm>
        </p:spPr>
        <p:txBody>
          <a:bodyPr>
            <a:noAutofit/>
          </a:bodyPr>
          <a:lstStyle/>
          <a:p>
            <a:pPr marL="64008" indent="0">
              <a:buNone/>
            </a:pPr>
            <a:r>
              <a:rPr lang="ru-RU" sz="1600" dirty="0"/>
              <a:t>В тоже время не было прекращено использование и бело-голубого Андреевского стяга, и привычного для нас </a:t>
            </a:r>
            <a:r>
              <a:rPr lang="ru-RU" sz="1600" dirty="0" err="1"/>
              <a:t>триколора</a:t>
            </a:r>
            <a:r>
              <a:rPr lang="ru-RU" sz="1600" dirty="0"/>
              <a:t> на торговых судах. Свое мнение по этому вопросу выразил В. И. Даль, который считал, что слишком большое разнообразие приводит к путанице, и граждане не понимают, какое из знамен поднимать, каким украшать здания в праздники. Такое мнение было не только у Даля, общество было озадачено отсутствием общего народного флага.</a:t>
            </a:r>
          </a:p>
          <a:p>
            <a:pPr marL="64008" indent="0">
              <a:buNone/>
            </a:pPr>
            <a:endParaRPr lang="ru-RU" sz="1600" dirty="0"/>
          </a:p>
          <a:p>
            <a:pPr marL="64008" indent="0">
              <a:buNone/>
            </a:pPr>
            <a:endParaRPr lang="ru-RU" sz="1600" dirty="0"/>
          </a:p>
          <a:p>
            <a:pPr marL="64008" indent="0">
              <a:buNone/>
            </a:pPr>
            <a:r>
              <a:rPr lang="ru-RU" sz="1600" dirty="0"/>
              <a:t>Эту проблему в 1883 г. решил император Александр III, издавший распоряжение, чтобы во время праздников использовали именно бело-сине-красный флаг. Но несмотря на это, от черного, желтого и белого цветов на тот момент отказались еще не полностью.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248241"/>
            <a:ext cx="3816424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1883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5410944" cy="6194160"/>
          </a:xfrm>
        </p:spPr>
        <p:txBody>
          <a:bodyPr>
            <a:normAutofit fontScale="77500" lnSpcReduction="20000"/>
          </a:bodyPr>
          <a:lstStyle/>
          <a:p>
            <a:pPr marL="64008" indent="0">
              <a:buNone/>
            </a:pPr>
            <a:r>
              <a:rPr lang="ru-RU" dirty="0"/>
              <a:t>После переворота 1917 года на долгое время трехцветный стяг был забыт. Новые власти объявили государственным красное знамя — символ свободы и коммунистической борьбы. Это было узаконено в первой Конституции РСФСР в 1918 г. </a:t>
            </a:r>
            <a:r>
              <a:rPr lang="ru-RU" dirty="0" err="1"/>
              <a:t>Триколор</a:t>
            </a:r>
            <a:r>
              <a:rPr lang="ru-RU" dirty="0"/>
              <a:t> после свержения монархии был символом Белой армии, а также использовался «Русской освободительной армией» генерала Власова, воевавшей против советских войск в годы ВОВ.</a:t>
            </a:r>
          </a:p>
          <a:p>
            <a:endParaRPr lang="ru-RU" dirty="0"/>
          </a:p>
          <a:p>
            <a:pPr marL="64008" indent="0">
              <a:buNone/>
            </a:pPr>
            <a:r>
              <a:rPr lang="ru-RU" dirty="0"/>
              <a:t>Завершение советской эпохи в 1991 году ознаменовало возвращение трехполосного флага. 22 августа 1991 г. </a:t>
            </a:r>
            <a:r>
              <a:rPr lang="ru-RU" dirty="0" err="1"/>
              <a:t>триколор</a:t>
            </a:r>
            <a:r>
              <a:rPr lang="ru-RU" dirty="0"/>
              <a:t> (белый, лазоревый и алый цвет) был объявлен Национальным флагом РФ. В свою очередь в Президентских указах 1993-1994 годов это знамя призвали считать государственным символом, причем цвета были обозначены другими наименованиями: белый, синий и красный.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061" y="4379188"/>
            <a:ext cx="3688990" cy="2474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1479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Значение цветов </a:t>
            </a:r>
            <a:r>
              <a:rPr lang="ru-RU" dirty="0" err="1"/>
              <a:t>триколора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4008" indent="0">
              <a:buNone/>
            </a:pPr>
            <a:r>
              <a:rPr lang="ru-RU" dirty="0"/>
              <a:t> </a:t>
            </a:r>
            <a:r>
              <a:rPr lang="ru-RU" i="1" dirty="0" smtClean="0">
                <a:solidFill>
                  <a:srgbClr val="C00000"/>
                </a:solidFill>
              </a:rPr>
              <a:t>Красный</a:t>
            </a:r>
            <a:r>
              <a:rPr lang="ru-RU" dirty="0" smtClean="0"/>
              <a:t> </a:t>
            </a:r>
            <a:r>
              <a:rPr lang="ru-RU" dirty="0"/>
              <a:t>цвет олицетворял Державу, </a:t>
            </a:r>
            <a:r>
              <a:rPr lang="ru-RU" i="1" dirty="0">
                <a:solidFill>
                  <a:srgbClr val="0070C0"/>
                </a:solidFill>
              </a:rPr>
              <a:t>синий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/>
              <a:t>— обозначал Богоматерь, оберегающую Россию, </a:t>
            </a:r>
            <a:r>
              <a:rPr lang="ru-RU" i="1" dirty="0"/>
              <a:t>белый</a:t>
            </a:r>
            <a:r>
              <a:rPr lang="ru-RU" dirty="0"/>
              <a:t> — символизировал свободу всех граждан и независимость страны. Известно, что в прошлом было еще одно объяснение: якобы цвета символизируют единство трех исторических областей России.</a:t>
            </a:r>
          </a:p>
        </p:txBody>
      </p:sp>
    </p:spTree>
    <p:extLst>
      <p:ext uri="{BB962C8B-B14F-4D97-AF65-F5344CB8AC3E}">
        <p14:creationId xmlns:p14="http://schemas.microsoft.com/office/powerpoint/2010/main" val="639920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1399032"/>
          </a:xfrm>
        </p:spPr>
        <p:txBody>
          <a:bodyPr/>
          <a:lstStyle/>
          <a:p>
            <a:r>
              <a:rPr lang="ru-RU" dirty="0"/>
              <a:t>День флага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980728"/>
            <a:ext cx="8229600" cy="4572000"/>
          </a:xfrm>
        </p:spPr>
        <p:txBody>
          <a:bodyPr/>
          <a:lstStyle/>
          <a:p>
            <a:pPr marL="64008" indent="0">
              <a:buNone/>
            </a:pPr>
            <a:r>
              <a:rPr lang="ru-RU" dirty="0"/>
              <a:t>С 1994 года 22 августа в России отмечается День Государственного флага. Он посвящен возвращению </a:t>
            </a:r>
            <a:r>
              <a:rPr lang="ru-RU" dirty="0" err="1"/>
              <a:t>триколора</a:t>
            </a:r>
            <a:r>
              <a:rPr lang="ru-RU" dirty="0"/>
              <a:t> после августовского переворота 1991 года.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284984"/>
            <a:ext cx="5093296" cy="3395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3639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28</TotalTime>
  <Words>625</Words>
  <Application>Microsoft Office PowerPoint</Application>
  <PresentationFormat>Экран (4:3)</PresentationFormat>
  <Paragraphs>22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Остин</vt:lpstr>
      <vt:lpstr>Герб и флаг России</vt:lpstr>
      <vt:lpstr>История герба</vt:lpstr>
      <vt:lpstr>Что изображено на гербе РФ</vt:lpstr>
      <vt:lpstr>«Немного» истории</vt:lpstr>
      <vt:lpstr>Презентация PowerPoint</vt:lpstr>
      <vt:lpstr>Презентация PowerPoint</vt:lpstr>
      <vt:lpstr>Презентация PowerPoint</vt:lpstr>
      <vt:lpstr>Значение цветов триколора</vt:lpstr>
      <vt:lpstr>День флага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Герб и флаг России</dc:title>
  <dc:creator>ученик</dc:creator>
  <cp:lastModifiedBy>user</cp:lastModifiedBy>
  <cp:revision>4</cp:revision>
  <dcterms:created xsi:type="dcterms:W3CDTF">2022-05-11T10:00:16Z</dcterms:created>
  <dcterms:modified xsi:type="dcterms:W3CDTF">2022-05-18T06:08:24Z</dcterms:modified>
</cp:coreProperties>
</file>