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/>
              <a:t>Овеянные славою герб и флаг наш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Работу выполнили:</a:t>
            </a:r>
          </a:p>
          <a:p>
            <a:r>
              <a:rPr lang="ru-RU" sz="1800" dirty="0"/>
              <a:t> ученики 9 «А» класса </a:t>
            </a:r>
          </a:p>
          <a:p>
            <a:r>
              <a:rPr lang="ru-RU" sz="1800" dirty="0"/>
              <a:t>Кондратьева Анастасия, Филимонов Андрей.</a:t>
            </a:r>
          </a:p>
        </p:txBody>
      </p:sp>
      <p:pic>
        <p:nvPicPr>
          <p:cNvPr id="4" name="k1ba - together until the 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4467" y="6082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26">
        <p:circle/>
      </p:transition>
    </mc:Choice>
    <mc:Fallback xmlns="">
      <p:transition spd="slow" advTm="682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en-US"/>
              <a:t>XVI </a:t>
            </a:r>
            <a:r>
              <a:rPr lang="ru-RU"/>
              <a:t>веке.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Середина XVI века.</a:t>
            </a:r>
            <a:br>
              <a:rPr lang="ru-RU" dirty="0"/>
            </a:br>
            <a:r>
              <a:rPr lang="ru-RU" dirty="0"/>
              <a:t>В эпоху Ивана грозного</a:t>
            </a:r>
            <a:br>
              <a:rPr lang="ru-RU" dirty="0"/>
            </a:br>
            <a:r>
              <a:rPr lang="ru-RU" dirty="0"/>
              <a:t>на золотой булле</a:t>
            </a:r>
            <a:br>
              <a:rPr lang="ru-RU" dirty="0"/>
            </a:br>
            <a:r>
              <a:rPr lang="ru-RU" dirty="0"/>
              <a:t>(государственной печати)</a:t>
            </a:r>
            <a:br>
              <a:rPr lang="ru-RU" dirty="0"/>
            </a:br>
            <a:r>
              <a:rPr lang="ru-RU" dirty="0"/>
              <a:t>1562 года в центре</a:t>
            </a:r>
            <a:br>
              <a:rPr lang="ru-RU" dirty="0"/>
            </a:br>
            <a:r>
              <a:rPr lang="ru-RU" dirty="0"/>
              <a:t>двуглавого орла появилось</a:t>
            </a:r>
            <a:br>
              <a:rPr lang="ru-RU" dirty="0"/>
            </a:br>
            <a:r>
              <a:rPr lang="ru-RU" dirty="0"/>
              <a:t>изображение всадника –</a:t>
            </a:r>
            <a:br>
              <a:rPr lang="ru-RU" dirty="0"/>
            </a:br>
            <a:r>
              <a:rPr lang="ru-RU" dirty="0"/>
              <a:t>одного из древнейших</a:t>
            </a:r>
            <a:br>
              <a:rPr lang="ru-RU" dirty="0"/>
            </a:br>
            <a:r>
              <a:rPr lang="ru-RU" dirty="0"/>
              <a:t>символов княжеской власти</a:t>
            </a:r>
            <a:br>
              <a:rPr lang="ru-RU" dirty="0"/>
            </a:br>
            <a:r>
              <a:rPr lang="ru-RU" dirty="0"/>
              <a:t>на Руси. «</a:t>
            </a:r>
            <a:r>
              <a:rPr lang="ru-RU" dirty="0" err="1"/>
              <a:t>Ездец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помещен в щите на груди</a:t>
            </a:r>
            <a:br>
              <a:rPr lang="ru-RU" dirty="0"/>
            </a:br>
            <a:r>
              <a:rPr lang="ru-RU" dirty="0"/>
              <a:t>двуглавого орла,</a:t>
            </a:r>
            <a:br>
              <a:rPr lang="ru-RU" dirty="0"/>
            </a:br>
            <a:r>
              <a:rPr lang="ru-RU" dirty="0"/>
              <a:t>Коронованного одной или</a:t>
            </a:r>
            <a:br>
              <a:rPr lang="ru-RU" dirty="0"/>
            </a:br>
            <a:r>
              <a:rPr lang="ru-RU" dirty="0"/>
              <a:t>двумя коронами,</a:t>
            </a:r>
            <a:br>
              <a:rPr lang="ru-RU" dirty="0"/>
            </a:br>
            <a:r>
              <a:rPr lang="ru-RU" dirty="0"/>
              <a:t>увенчанными крестом.</a:t>
            </a:r>
          </a:p>
        </p:txBody>
      </p:sp>
      <p:pic>
        <p:nvPicPr>
          <p:cNvPr id="5124" name="Picture 4" descr="Герб при последних Рюриковича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02" y="2121408"/>
            <a:ext cx="3086387" cy="40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303">
        <p:circle/>
      </p:transition>
    </mc:Choice>
    <mc:Fallback xmlns="">
      <p:transition spd="slow" advTm="23303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Значительные изменения структуры </a:t>
            </a:r>
            <a:r>
              <a:rPr lang="ru-RU" dirty="0" err="1"/>
              <a:t>греба</a:t>
            </a:r>
            <a:r>
              <a:rPr lang="ru-RU" dirty="0"/>
              <a:t> в  </a:t>
            </a:r>
            <a:r>
              <a:rPr lang="en-US"/>
              <a:t>XVIII</a:t>
            </a:r>
            <a:r>
              <a:rPr lang="ru-RU"/>
              <a:t> веке.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четверть XVIII века</a:t>
            </a:r>
            <a:br>
              <a:rPr lang="ru-RU" dirty="0"/>
            </a:br>
            <a:r>
              <a:rPr lang="ru-RU" dirty="0"/>
              <a:t>В годы правления </a:t>
            </a:r>
            <a:r>
              <a:rPr lang="ru-RU" dirty="0" err="1"/>
              <a:t>ПетраI</a:t>
            </a:r>
            <a:r>
              <a:rPr lang="ru-RU" dirty="0"/>
              <a:t> в</a:t>
            </a:r>
            <a:br>
              <a:rPr lang="ru-RU" dirty="0"/>
            </a:br>
            <a:r>
              <a:rPr lang="ru-RU" dirty="0"/>
              <a:t>государственную</a:t>
            </a:r>
            <a:br>
              <a:rPr lang="ru-RU" dirty="0"/>
            </a:br>
            <a:r>
              <a:rPr lang="ru-RU" dirty="0"/>
              <a:t>геральдику вошла новая</a:t>
            </a:r>
            <a:br>
              <a:rPr lang="ru-RU" dirty="0"/>
            </a:br>
            <a:r>
              <a:rPr lang="ru-RU" dirty="0"/>
              <a:t>эмблема – орденская цепь</a:t>
            </a:r>
            <a:br>
              <a:rPr lang="ru-RU" dirty="0"/>
            </a:br>
            <a:r>
              <a:rPr lang="ru-RU" dirty="0"/>
              <a:t>ордена Св. апостола</a:t>
            </a:r>
            <a:br>
              <a:rPr lang="ru-RU" dirty="0"/>
            </a:br>
            <a:r>
              <a:rPr lang="ru-RU" dirty="0"/>
              <a:t>Андрея Первозванного.</a:t>
            </a:r>
            <a:br>
              <a:rPr lang="ru-RU" dirty="0"/>
            </a:br>
            <a:r>
              <a:rPr lang="ru-RU" dirty="0"/>
              <a:t>С 1710 года над орлом</a:t>
            </a:r>
            <a:br>
              <a:rPr lang="ru-RU" dirty="0"/>
            </a:br>
            <a:r>
              <a:rPr lang="ru-RU" dirty="0"/>
              <a:t>стали изображать</a:t>
            </a:r>
            <a:br>
              <a:rPr lang="ru-RU" dirty="0"/>
            </a:br>
            <a:r>
              <a:rPr lang="ru-RU" dirty="0"/>
              <a:t>императорские короны.</a:t>
            </a:r>
            <a:br>
              <a:rPr lang="ru-RU" dirty="0"/>
            </a:br>
            <a:r>
              <a:rPr lang="ru-RU" dirty="0"/>
              <a:t>С первой четверти XVIII века</a:t>
            </a:r>
            <a:br>
              <a:rPr lang="ru-RU" dirty="0"/>
            </a:br>
            <a:r>
              <a:rPr lang="ru-RU" dirty="0"/>
              <a:t>цветами двуглавого</a:t>
            </a:r>
            <a:br>
              <a:rPr lang="ru-RU" dirty="0"/>
            </a:br>
            <a:r>
              <a:rPr lang="ru-RU" dirty="0"/>
              <a:t>орла стали коричневый или</a:t>
            </a:r>
            <a:br>
              <a:rPr lang="ru-RU" dirty="0"/>
            </a:br>
            <a:r>
              <a:rPr lang="ru-RU" dirty="0"/>
              <a:t>черный.</a:t>
            </a:r>
          </a:p>
        </p:txBody>
      </p:sp>
      <p:pic>
        <p:nvPicPr>
          <p:cNvPr id="6146" name="Picture 2" descr="https://avatars.mds.yandex.net/get-zen_doc/3397137/pub_5fadfe994278375e7ed1fa1b_5fae03c34278375e7ed4e2a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351677"/>
            <a:ext cx="4217047" cy="34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355">
        <p:circle/>
      </p:transition>
    </mc:Choice>
    <mc:Fallback xmlns="">
      <p:transition spd="slow" advTm="26355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XIX </a:t>
            </a:r>
            <a:r>
              <a:rPr lang="ru-RU"/>
              <a:t>век.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Середина XIX века.</a:t>
            </a:r>
            <a:br>
              <a:rPr lang="ru-RU" dirty="0"/>
            </a:br>
            <a:r>
              <a:rPr lang="ru-RU" dirty="0"/>
              <a:t>В 1855-57 годах тип государственного орла был</a:t>
            </a:r>
            <a:br>
              <a:rPr lang="ru-RU" dirty="0"/>
            </a:br>
            <a:r>
              <a:rPr lang="ru-RU" dirty="0"/>
              <a:t>изменен под влиянием германских образцов.</a:t>
            </a:r>
            <a:br>
              <a:rPr lang="ru-RU" dirty="0"/>
            </a:br>
            <a:r>
              <a:rPr lang="ru-RU" dirty="0"/>
              <a:t>Святой Георгий на груди орла стал смотреть влево.</a:t>
            </a:r>
            <a:br>
              <a:rPr lang="ru-RU" dirty="0"/>
            </a:br>
            <a:r>
              <a:rPr lang="ru-RU" dirty="0"/>
              <a:t>На рисунке Малого герба, в отличие от</a:t>
            </a:r>
            <a:br>
              <a:rPr lang="ru-RU" dirty="0"/>
            </a:br>
            <a:r>
              <a:rPr lang="ru-RU" dirty="0"/>
              <a:t>предшествующего, на правом крыле помещались</a:t>
            </a:r>
            <a:br>
              <a:rPr lang="ru-RU" dirty="0"/>
            </a:br>
            <a:r>
              <a:rPr lang="ru-RU" dirty="0"/>
              <a:t>Щиты с гербами Казани, Польши, Херсонеса</a:t>
            </a:r>
            <a:br>
              <a:rPr lang="ru-RU" dirty="0"/>
            </a:br>
            <a:r>
              <a:rPr lang="ru-RU" dirty="0"/>
              <a:t>Таврического и объединенным гербом Великих</a:t>
            </a:r>
            <a:br>
              <a:rPr lang="ru-RU" dirty="0"/>
            </a:br>
            <a:r>
              <a:rPr lang="ru-RU" dirty="0"/>
              <a:t>Княжеств (Киевского, Владимирского, Новгородского),</a:t>
            </a:r>
            <a:br>
              <a:rPr lang="ru-RU" dirty="0"/>
            </a:br>
            <a:r>
              <a:rPr lang="ru-RU" dirty="0"/>
              <a:t>на левом – щиты с гербами Астрахани, Сибири,</a:t>
            </a:r>
            <a:br>
              <a:rPr lang="ru-RU" dirty="0"/>
            </a:br>
            <a:r>
              <a:rPr lang="ru-RU" dirty="0"/>
              <a:t>Грузии, Финляндии.</a:t>
            </a:r>
            <a:br>
              <a:rPr lang="ru-RU" dirty="0"/>
            </a:br>
            <a:r>
              <a:rPr lang="ru-RU" dirty="0"/>
              <a:t>11 апреля 1857 года последовало Высочайшее</a:t>
            </a:r>
            <a:br>
              <a:rPr lang="ru-RU" dirty="0"/>
            </a:br>
            <a:r>
              <a:rPr lang="ru-RU" dirty="0"/>
              <a:t>утверждение всего комплекта гербов.</a:t>
            </a:r>
          </a:p>
        </p:txBody>
      </p:sp>
      <p:pic>
        <p:nvPicPr>
          <p:cNvPr id="7170" name="Picture 2" descr="https://i.ytimg.com/vi/BgajKQusbAk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r="27453"/>
          <a:stretch/>
        </p:blipFill>
        <p:spPr bwMode="auto">
          <a:xfrm>
            <a:off x="7803495" y="1845425"/>
            <a:ext cx="3583943" cy="44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157">
        <p:circle/>
      </p:transition>
    </mc:Choice>
    <mc:Fallback xmlns="">
      <p:transition spd="slow" advTm="30157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Малый Государственный герб, 1883-1917 гг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6" t="-9150" r="790" b="9150"/>
          <a:stretch/>
        </p:blipFill>
        <p:spPr bwMode="auto">
          <a:xfrm>
            <a:off x="7584204" y="3208712"/>
            <a:ext cx="2204154" cy="33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Большой Государственный герб,</a:t>
            </a:r>
            <a:br>
              <a:rPr lang="ru-RU" sz="4400" dirty="0"/>
            </a:br>
            <a:r>
              <a:rPr lang="ru-RU" sz="4400" dirty="0"/>
              <a:t>1882 г. И Малый Государственный герб, 1883-1917</a:t>
            </a:r>
            <a:r>
              <a:rPr lang="ru-RU" sz="2000" dirty="0"/>
              <a:t>гг.</a:t>
            </a:r>
            <a:r>
              <a:rPr lang="ru-RU" sz="4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6519672" cy="4050792"/>
          </a:xfrm>
        </p:spPr>
        <p:txBody>
          <a:bodyPr>
            <a:normAutofit/>
          </a:bodyPr>
          <a:lstStyle/>
          <a:p>
            <a:r>
              <a:rPr lang="ru-RU" sz="1600" dirty="0"/>
              <a:t>24 июля 1882 г. Император Александр III утвердил</a:t>
            </a:r>
            <a:br>
              <a:rPr lang="ru-RU" sz="1600" dirty="0"/>
            </a:br>
            <a:r>
              <a:rPr lang="ru-RU" sz="1600" dirty="0"/>
              <a:t>рисунок Большого Герба Российской империи,</a:t>
            </a:r>
            <a:br>
              <a:rPr lang="ru-RU" sz="1600" dirty="0"/>
            </a:br>
            <a:r>
              <a:rPr lang="ru-RU" sz="1600" dirty="0"/>
              <a:t>на котором была сохранена композиция, но изменены</a:t>
            </a:r>
            <a:br>
              <a:rPr lang="ru-RU" sz="1600" dirty="0"/>
            </a:br>
            <a:r>
              <a:rPr lang="ru-RU" sz="1600" dirty="0"/>
              <a:t>детали, в частности фигуры архангелов. Кроме того,</a:t>
            </a:r>
            <a:br>
              <a:rPr lang="ru-RU" sz="1600" dirty="0"/>
            </a:br>
            <a:r>
              <a:rPr lang="ru-RU" sz="1600" dirty="0"/>
              <a:t>императорские короны стали изображать наподобие</a:t>
            </a:r>
            <a:br>
              <a:rPr lang="ru-RU" sz="1600" dirty="0"/>
            </a:br>
            <a:r>
              <a:rPr lang="ru-RU" sz="1600" dirty="0"/>
              <a:t>реальных алмазных венцов, использовавшихся при</a:t>
            </a:r>
            <a:br>
              <a:rPr lang="ru-RU" sz="1600" dirty="0"/>
            </a:br>
            <a:r>
              <a:rPr lang="ru-RU" sz="1600" dirty="0"/>
              <a:t>коронации. Окончательно рисунок Большого Герба</a:t>
            </a:r>
            <a:br>
              <a:rPr lang="ru-RU" sz="1600" dirty="0"/>
            </a:br>
            <a:r>
              <a:rPr lang="ru-RU" sz="1600" dirty="0"/>
              <a:t>империи был утвержден 3 ноября1882 года, когда к</a:t>
            </a:r>
            <a:br>
              <a:rPr lang="ru-RU" sz="1600" dirty="0"/>
            </a:br>
            <a:r>
              <a:rPr lang="ru-RU" sz="1600" dirty="0"/>
              <a:t>титульным гербам добавили герб Туркестана.</a:t>
            </a:r>
          </a:p>
          <a:p>
            <a:r>
              <a:rPr lang="ru-RU" sz="1600" dirty="0"/>
              <a:t>23 февраля 1883 года были утверждены Средний и два</a:t>
            </a:r>
            <a:br>
              <a:rPr lang="ru-RU" sz="1600" dirty="0"/>
            </a:br>
            <a:r>
              <a:rPr lang="ru-RU" sz="1600" dirty="0"/>
              <a:t>варианта Малого герба. В январе 1895 года было высочайше</a:t>
            </a:r>
            <a:br>
              <a:rPr lang="ru-RU" sz="1600" dirty="0"/>
            </a:br>
            <a:r>
              <a:rPr lang="ru-RU" sz="1600" dirty="0" err="1"/>
              <a:t>повелено</a:t>
            </a:r>
            <a:r>
              <a:rPr lang="ru-RU" sz="1600" dirty="0"/>
              <a:t> оставить рисунок государственного орла без</a:t>
            </a:r>
            <a:br>
              <a:rPr lang="ru-RU" sz="1600" dirty="0"/>
            </a:br>
            <a:r>
              <a:rPr lang="ru-RU" sz="1600" dirty="0"/>
              <a:t>перемен. Последний по времени акт – «Основные</a:t>
            </a:r>
            <a:br>
              <a:rPr lang="ru-RU" sz="1600" dirty="0"/>
            </a:br>
            <a:r>
              <a:rPr lang="ru-RU" sz="1600" dirty="0"/>
              <a:t>положения государственного устройства Российской</a:t>
            </a:r>
            <a:br>
              <a:rPr lang="ru-RU" sz="1600" dirty="0"/>
            </a:br>
            <a:r>
              <a:rPr lang="ru-RU" sz="1600" dirty="0"/>
              <a:t>империи 1906 года – подтвердил все предшествующие</a:t>
            </a:r>
            <a:br>
              <a:rPr lang="ru-RU" sz="1600" dirty="0"/>
            </a:br>
            <a:r>
              <a:rPr lang="ru-RU" sz="1600" dirty="0"/>
              <a:t>законоположения, касающиеся Государственного герба</a:t>
            </a:r>
          </a:p>
        </p:txBody>
      </p:sp>
      <p:pic>
        <p:nvPicPr>
          <p:cNvPr id="8194" name="Picture 2" descr="Большой Государственный Герб Российской империи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12" y="1722399"/>
            <a:ext cx="2118664" cy="22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8783">
        <p:circle/>
      </p:transition>
    </mc:Choice>
    <mc:Fallback xmlns="">
      <p:transition spd="slow" advTm="48783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России, 1917г.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60" y="2093976"/>
            <a:ext cx="7650203" cy="4050792"/>
          </a:xfrm>
        </p:spPr>
        <p:txBody>
          <a:bodyPr/>
          <a:lstStyle/>
          <a:p>
            <a:r>
              <a:rPr lang="ru-RU" dirty="0"/>
              <a:t>После Февральской Революции 1917 года по инициативе</a:t>
            </a:r>
            <a:br>
              <a:rPr lang="ru-RU" dirty="0"/>
            </a:br>
            <a:r>
              <a:rPr lang="ru-RU" dirty="0"/>
              <a:t>М. Горького было организовано Особое совещание по</a:t>
            </a:r>
            <a:br>
              <a:rPr lang="ru-RU" dirty="0"/>
            </a:br>
            <a:r>
              <a:rPr lang="ru-RU" dirty="0"/>
              <a:t>делам искусств, одна из комиссий которого занималась</a:t>
            </a:r>
            <a:br>
              <a:rPr lang="ru-RU" dirty="0"/>
            </a:br>
            <a:r>
              <a:rPr lang="ru-RU" dirty="0"/>
              <a:t>подготовкой нового герба России. И.Я </a:t>
            </a:r>
            <a:r>
              <a:rPr lang="ru-RU" dirty="0" err="1"/>
              <a:t>Билибин</a:t>
            </a:r>
            <a:r>
              <a:rPr lang="ru-RU" dirty="0"/>
              <a:t> взял за основу</a:t>
            </a:r>
            <a:br>
              <a:rPr lang="ru-RU" dirty="0"/>
            </a:br>
            <a:r>
              <a:rPr lang="ru-RU" dirty="0"/>
              <a:t>изображение лишенного почти всех символов власти</a:t>
            </a:r>
            <a:br>
              <a:rPr lang="ru-RU" dirty="0"/>
            </a:br>
            <a:r>
              <a:rPr lang="ru-RU" dirty="0"/>
              <a:t>двуглавого орла на печати </a:t>
            </a:r>
            <a:r>
              <a:rPr lang="ru-RU" dirty="0" err="1"/>
              <a:t>ИванаIII</a:t>
            </a:r>
            <a:r>
              <a:rPr lang="ru-RU" dirty="0"/>
              <a:t>. Такое изображение</a:t>
            </a:r>
            <a:br>
              <a:rPr lang="ru-RU" dirty="0"/>
            </a:br>
            <a:r>
              <a:rPr lang="ru-RU" dirty="0"/>
              <a:t>продолжали использовать и после Октябрьской революции,</a:t>
            </a:r>
            <a:br>
              <a:rPr lang="ru-RU" dirty="0"/>
            </a:br>
            <a:r>
              <a:rPr lang="ru-RU" dirty="0"/>
              <a:t>вплоть до принятия нового советского герба 24 июля 1918 года.</a:t>
            </a:r>
          </a:p>
        </p:txBody>
      </p:sp>
      <p:pic>
        <p:nvPicPr>
          <p:cNvPr id="9218" name="Picture 2" descr="14 Герб России, 1917г. После Февральской Революции 1917 года по инициативе &#10;М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26581" r="26532" b="10981"/>
          <a:stretch/>
        </p:blipFill>
        <p:spPr bwMode="auto">
          <a:xfrm>
            <a:off x="8262852" y="1961802"/>
            <a:ext cx="3024100" cy="28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408">
        <p:circle/>
      </p:transition>
    </mc:Choice>
    <mc:Fallback xmlns="">
      <p:transition spd="slow" advTm="20408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герб РСФСР,</a:t>
            </a:r>
            <a:br>
              <a:rPr lang="ru-RU" dirty="0"/>
            </a:br>
            <a:r>
              <a:rPr lang="ru-RU" dirty="0"/>
              <a:t>1918-1933гг.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Летом 1918 года советское правительство окончательно</a:t>
            </a:r>
            <a:br>
              <a:rPr lang="ru-RU" dirty="0"/>
            </a:br>
            <a:r>
              <a:rPr lang="ru-RU" dirty="0"/>
              <a:t>решило порвать с исторической символикой России.</a:t>
            </a:r>
            <a:br>
              <a:rPr lang="ru-RU" dirty="0"/>
            </a:br>
            <a:r>
              <a:rPr lang="ru-RU" dirty="0"/>
              <a:t>Принятая 10 июля 1918 года Конституция заменила двуглавого</a:t>
            </a:r>
            <a:br>
              <a:rPr lang="ru-RU" dirty="0"/>
            </a:br>
            <a:r>
              <a:rPr lang="ru-RU" dirty="0"/>
              <a:t>орла на красный щит с изображением перекрещенного</a:t>
            </a:r>
            <a:br>
              <a:rPr lang="ru-RU" dirty="0"/>
            </a:br>
            <a:r>
              <a:rPr lang="ru-RU" dirty="0"/>
              <a:t>серпа и молота и восходящего солнца, как знака перемен.</a:t>
            </a:r>
            <a:br>
              <a:rPr lang="ru-RU" dirty="0"/>
            </a:br>
            <a:r>
              <a:rPr lang="ru-RU" dirty="0"/>
              <a:t>С 1920 года вверху на щите помещалось сокращенное</a:t>
            </a:r>
            <a:br>
              <a:rPr lang="ru-RU" dirty="0"/>
            </a:br>
            <a:r>
              <a:rPr lang="ru-RU" dirty="0"/>
              <a:t>название государства – РСФСР. Щит окаймляли пшеничные</a:t>
            </a:r>
            <a:br>
              <a:rPr lang="ru-RU" dirty="0"/>
            </a:br>
            <a:r>
              <a:rPr lang="ru-RU" dirty="0"/>
              <a:t>колосья , закрепленные красной лентой с надписью</a:t>
            </a:r>
            <a:br>
              <a:rPr lang="ru-RU" dirty="0"/>
            </a:br>
            <a:r>
              <a:rPr lang="ru-RU" dirty="0"/>
              <a:t>«Пролетарии всех стран, соединяйтесь».</a:t>
            </a:r>
          </a:p>
        </p:txBody>
      </p:sp>
      <p:pic>
        <p:nvPicPr>
          <p:cNvPr id="10242" name="Picture 2" descr="15Государственный герб РСФСР, &#10;1918-1933гг.Летом 1918 года советское правител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30054" r="32693" b="12572"/>
          <a:stretch/>
        </p:blipFill>
        <p:spPr bwMode="auto">
          <a:xfrm>
            <a:off x="9002683" y="2093976"/>
            <a:ext cx="2610196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727">
        <p:circle/>
      </p:transition>
    </mc:Choice>
    <mc:Fallback xmlns="">
      <p:transition spd="slow" advTm="30727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СССР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6793992" cy="40507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СССР 1924 года и представлял собой изображение серпа и молота на фоне земного шара, в лучах солнца и в обрамлении колосьев, с надписью на языках союзных республик «Пролетарии всех стран, соединяйтесь!». В верхней части герба — пятиконечная красная звезда с жёлтым ободком.</a:t>
            </a:r>
            <a:br>
              <a:rPr lang="ru-RU" dirty="0"/>
            </a:br>
            <a:r>
              <a:rPr lang="ru-RU" dirty="0"/>
              <a:t>Государственный герб СССР символизировал союз рабочих и крестьян, добровольное объединение равноправных союзных республик в едином союзном государстве, равноправие всех наций и выражал идею интернациональной солидарности народов СССР с трудящимися всех стран планеты Земля.</a:t>
            </a:r>
            <a:br>
              <a:rPr lang="ru-RU" dirty="0"/>
            </a:br>
            <a:r>
              <a:rPr lang="ru-RU" dirty="0"/>
              <a:t>Колосья символизируют жизнеспособность государства, процветание; солнце — свет коммунистических идей, светлое будущее.</a:t>
            </a:r>
            <a:br>
              <a:rPr lang="ru-RU" dirty="0"/>
            </a:br>
            <a:r>
              <a:rPr lang="ru-RU" dirty="0"/>
              <a:t>Государственный герб СССР,</a:t>
            </a:r>
            <a:br>
              <a:rPr lang="ru-RU" dirty="0"/>
            </a:br>
            <a:r>
              <a:rPr lang="ru-RU" dirty="0"/>
              <a:t>1924 г.</a:t>
            </a:r>
          </a:p>
        </p:txBody>
      </p:sp>
      <p:pic>
        <p:nvPicPr>
          <p:cNvPr id="11266" name="Picture 2" descr="16Герб СССР был установлен Конституцией СССР 1924 года   и представлял собой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2" t="35065" r="34268" b="15319"/>
          <a:stretch/>
        </p:blipFill>
        <p:spPr bwMode="auto">
          <a:xfrm>
            <a:off x="8221288" y="2368296"/>
            <a:ext cx="3161292" cy="32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154">
        <p:circle/>
      </p:transition>
    </mc:Choice>
    <mc:Fallback xmlns="">
      <p:transition spd="slow" advTm="43154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герб</a:t>
            </a:r>
            <a:br>
              <a:rPr lang="ru-RU" dirty="0"/>
            </a:br>
            <a:r>
              <a:rPr lang="ru-RU" dirty="0"/>
              <a:t>Российской Федерации,1993г.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6469796" cy="4050792"/>
          </a:xfrm>
        </p:spPr>
        <p:txBody>
          <a:bodyPr/>
          <a:lstStyle/>
          <a:p>
            <a:r>
              <a:rPr lang="ru-RU" dirty="0"/>
              <a:t>5 ноября 1990 года Правительство РСФСР приняло</a:t>
            </a:r>
            <a:br>
              <a:rPr lang="ru-RU" dirty="0"/>
            </a:br>
            <a:r>
              <a:rPr lang="ru-RU" dirty="0"/>
              <a:t>Постановление о создании Государственного герба и государственного флага РСФСР. Комиссия предложила рекомендовать Правительству бело-сине-красный флаг и герб – золотого двуглавого орла на красном фоне. В 1993 году эти символы были утверждены Указами Президента Б. Ельцина в качестве государственных флага и герба.</a:t>
            </a:r>
          </a:p>
        </p:txBody>
      </p:sp>
      <p:pic>
        <p:nvPicPr>
          <p:cNvPr id="12290" name="Picture 2" descr="17Государственный герб &#10;Российской Федерации,1993г. 5 ноября 1990 года Правит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28600" r="34390" b="12248"/>
          <a:stretch/>
        </p:blipFill>
        <p:spPr bwMode="auto">
          <a:xfrm>
            <a:off x="8445731" y="2452256"/>
            <a:ext cx="2884516" cy="30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724">
        <p:circle/>
      </p:transition>
    </mc:Choice>
    <mc:Fallback xmlns="">
      <p:transition spd="slow" advTm="21724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герб</a:t>
            </a:r>
            <a:br>
              <a:rPr lang="ru-RU" dirty="0"/>
            </a:br>
            <a:r>
              <a:rPr lang="ru-RU" dirty="0"/>
              <a:t>Российской Федерации, 2000г.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397454" cy="4050792"/>
          </a:xfrm>
        </p:spPr>
        <p:txBody>
          <a:bodyPr/>
          <a:lstStyle/>
          <a:p>
            <a:r>
              <a:rPr lang="ru-RU" dirty="0"/>
              <a:t>8 декабря 2000 года Государственная Дума приняла Федеральный конституционный закон «о Государственном гербе Российской Федерации», который был одобрен Советом Федерации и подписан Президентом Российской Федерации В. Путиным 20 декабря 2000года. Настоящим Федеральным законом устанавливается Государственный герб Российской Федерации, его описание и порядок официального использования.</a:t>
            </a:r>
          </a:p>
        </p:txBody>
      </p:sp>
      <p:pic>
        <p:nvPicPr>
          <p:cNvPr id="13314" name="Picture 2" descr="188 декабря 2000 года Государственная Дума приняла Федеральный конституционны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27469" r="28959" b="5946"/>
          <a:stretch/>
        </p:blipFill>
        <p:spPr bwMode="auto">
          <a:xfrm>
            <a:off x="7121513" y="2121408"/>
            <a:ext cx="4006735" cy="34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015">
        <p:circle/>
      </p:transition>
    </mc:Choice>
    <mc:Fallback xmlns="">
      <p:transition spd="slow" advTm="24015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46276_147-p-fon-flag-rossii-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24" y="3313685"/>
            <a:ext cx="6833061" cy="38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Значение флага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Флаг является одним из главных символов любого государства. Российский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триколор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состоит из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(означает мир, чистоту, непорочность, совершенство),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синег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о(означает небо, верность, правду, честность),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(означает отвагу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смелость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великодушие) цветов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История этого символа неоднозначна и полна событий, неспроста его цвета олицетворяют все самое важное для россиян. </a:t>
            </a:r>
          </a:p>
        </p:txBody>
      </p:sp>
    </p:spTree>
    <p:extLst>
      <p:ext uri="{BB962C8B-B14F-4D97-AF65-F5344CB8AC3E}">
        <p14:creationId xmlns:p14="http://schemas.microsoft.com/office/powerpoint/2010/main" val="29839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468">
        <p:circle/>
      </p:transition>
    </mc:Choice>
    <mc:Fallback xmlns="">
      <p:transition spd="slow" advTm="2646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241223/pub_5cb42b441c1bc500b2a92b77_5cb43cfcc98ecf00b315a8d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14" y="4451507"/>
            <a:ext cx="2966623" cy="23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Точка отсчёта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Важной точкой отсчета в истории возникновения трехполосного флага стала постройка в </a:t>
            </a:r>
            <a:r>
              <a:rPr lang="ru-RU" b="1" u="sng" dirty="0"/>
              <a:t>1667 г</a:t>
            </a:r>
            <a:r>
              <a:rPr lang="ru-RU" dirty="0"/>
              <a:t>. под руководством голландца </a:t>
            </a:r>
            <a:r>
              <a:rPr lang="ru-RU" b="1" dirty="0"/>
              <a:t>Д. </a:t>
            </a:r>
            <a:r>
              <a:rPr lang="ru-RU" b="1" dirty="0" err="1"/>
              <a:t>Бутлера</a:t>
            </a:r>
            <a:r>
              <a:rPr lang="ru-RU" dirty="0"/>
              <a:t> корабля под названием «Орел». В ходе строительства </a:t>
            </a:r>
            <a:r>
              <a:rPr lang="ru-RU" b="1" dirty="0" err="1"/>
              <a:t>Бутлером</a:t>
            </a:r>
            <a:r>
              <a:rPr lang="ru-RU" dirty="0"/>
              <a:t> было заявлено о необходимости тканей для корабельных знамен тех расцветок, которые укажет царь. При этом </a:t>
            </a:r>
            <a:r>
              <a:rPr lang="ru-RU" b="1" dirty="0" err="1"/>
              <a:t>Бутлер</a:t>
            </a:r>
            <a:r>
              <a:rPr lang="ru-RU" dirty="0"/>
              <a:t> отметил в своем прошении, что принято использовать те цвета, которые считаются </a:t>
            </a:r>
            <a:r>
              <a:rPr lang="ru-RU" b="1" dirty="0"/>
              <a:t>государственными</a:t>
            </a:r>
            <a:r>
              <a:rPr lang="ru-RU" dirty="0"/>
              <a:t>.  Но эти флаги, как и само судно, просуществовали недолго, их сожгли в </a:t>
            </a:r>
            <a:r>
              <a:rPr lang="ru-RU" b="1" dirty="0"/>
              <a:t>Астрахани </a:t>
            </a:r>
            <a:r>
              <a:rPr lang="ru-RU" b="1" dirty="0" err="1"/>
              <a:t>разинские</a:t>
            </a:r>
            <a:r>
              <a:rPr lang="ru-RU" b="1" dirty="0"/>
              <a:t> казаки</a:t>
            </a:r>
            <a:r>
              <a:rPr lang="ru-RU" dirty="0"/>
              <a:t>, но знание о них сохранилось и привело к дальнейшему использованию этих цветов уже Петром Первым.</a:t>
            </a:r>
          </a:p>
        </p:txBody>
      </p:sp>
    </p:spTree>
    <p:extLst>
      <p:ext uri="{BB962C8B-B14F-4D97-AF65-F5344CB8AC3E}">
        <p14:creationId xmlns:p14="http://schemas.microsoft.com/office/powerpoint/2010/main" val="8907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449">
        <p:circle/>
      </p:transition>
    </mc:Choice>
    <mc:Fallback xmlns="">
      <p:transition spd="slow" advTm="35449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</a:t>
            </a:r>
            <a:r>
              <a:rPr lang="ru-RU" dirty="0" err="1"/>
              <a:t>петра</a:t>
            </a:r>
            <a:r>
              <a:rPr lang="ru-RU" dirty="0"/>
              <a:t> первого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Петр первый увлекался мореплаванием, кораблестроением, военным делом. Будучи в </a:t>
            </a:r>
            <a:r>
              <a:rPr lang="ru-RU" b="1" dirty="0"/>
              <a:t>Архангельске</a:t>
            </a:r>
            <a:r>
              <a:rPr lang="ru-RU" dirty="0"/>
              <a:t>, впервые оказался у моря, он заметил, что немецкие, голландские, английские знамена отличались от тех, что были в использовании на Руси: они были </a:t>
            </a:r>
            <a:r>
              <a:rPr lang="ru-RU" b="1" dirty="0"/>
              <a:t>яркими и не содержали никаких изображений и титулов</a:t>
            </a:r>
            <a:r>
              <a:rPr lang="ru-RU" dirty="0"/>
              <a:t>. В дальнейшие приезды царя к морю он плавал под трехцветным флагом привычных для нас цветов, при этом на синем поле был изображен герб.</a:t>
            </a:r>
          </a:p>
        </p:txBody>
      </p:sp>
      <p:pic>
        <p:nvPicPr>
          <p:cNvPr id="3074" name="Picture 2" descr="https://sun9-17.userapi.com/s/v1/if2/mqc2Q27EBVl9vsfkay0CaajqPmZycsB156OkHGyUAUFhyX-zd9aCvGIBcXviTDA81vsoDiCTLjvExY6A-rZebtjV.jpg?size=600x547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49" y="3954327"/>
            <a:ext cx="3144578" cy="28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485">
        <p:circle/>
      </p:transition>
    </mc:Choice>
    <mc:Fallback xmlns="">
      <p:transition spd="slow" advTm="19485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5.userapi.com/s/v1/if2/Rgym9yOi452G64XkRXNLV6slow7PlSy58gWQSQ77scHgXePXP2mEpH5zGLKgTiMGw-izYBR7VEBqFUZZJDlsxMXK.jpg?size=600x405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41" y="3724282"/>
            <a:ext cx="4236146" cy="28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Александра второго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1858 г. Александр II осуществил реформу в обращении с государственными символами с целью упрочения монархии. Среди прочих преобразований Царь-Освободитель установил, что все знамена, флаги и другие атрибуты, необходимые на торжествах, должны быть изготовлены в государственных цветах, которые расположены в определенном порядке: сверху черная полоса, посередине — желтая (золотистая), а снизу — белая (или серебристая).</a:t>
            </a:r>
          </a:p>
        </p:txBody>
      </p:sp>
    </p:spTree>
    <p:extLst>
      <p:ext uri="{BB962C8B-B14F-4D97-AF65-F5344CB8AC3E}">
        <p14:creationId xmlns:p14="http://schemas.microsoft.com/office/powerpoint/2010/main" val="23350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937">
        <p:circle/>
      </p:transition>
    </mc:Choice>
    <mc:Fallback xmlns="">
      <p:transition spd="slow" advTm="27937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Окончательное решение Николая </a:t>
            </a:r>
            <a:r>
              <a:rPr lang="en-US"/>
              <a:t>II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Николай II в 1896 г, во время подготовки к своей коронации. Для объединения народа в сложный для России период было решено объявить единым флагом для всех поводов бело-сине-красное трехполосное полотно. Почему император отдал предпочтение этому флагу? Потому что его цвета были приближены к быту простого народа, а для интеллигенции они были связаны с великими достижениями Петра. Этот флаг был противопоставлен все чаще используемым красным знаменам с политическими лозунгами и обширно применялся во всех сферах жизни.</a:t>
            </a:r>
          </a:p>
        </p:txBody>
      </p:sp>
      <p:pic>
        <p:nvPicPr>
          <p:cNvPr id="1026" name="Picture 2" descr="Государственный флаг России: путь длиною в три столет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59" y="4240126"/>
            <a:ext cx="4572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339">
        <p:circle/>
      </p:transition>
    </mc:Choice>
    <mc:Fallback xmlns="">
      <p:transition spd="slow" advTm="29339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Революция 1917</a:t>
            </a:r>
            <a:r>
              <a:rPr lang="ru-RU" sz="3200" dirty="0"/>
              <a:t>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переворота 1917 года на долгое время трехцветный стяг был забыт. Новые власти объявили государственным красное знамя — символ свободы и коммунистической борьбы. Это было узаконено в первой Конституции РСФСР в 1918 г. </a:t>
            </a:r>
            <a:r>
              <a:rPr lang="ru-RU" dirty="0" err="1"/>
              <a:t>Триколор</a:t>
            </a:r>
            <a:r>
              <a:rPr lang="ru-RU" dirty="0"/>
              <a:t> после свержения монархии был символом Белой армии, а также использовался «Русской освободительной армией» генерала Власова, воевавшей против советских войск в годы ВОВ.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pngkit.com/png/detail/23-239620_ussr-flag-transparent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83" y="3668407"/>
            <a:ext cx="3908860" cy="25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741">
        <p:circle/>
      </p:transition>
    </mc:Choice>
    <mc:Fallback xmlns="">
      <p:transition spd="slow" advTm="24741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флаг сейчас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Завершение советской эпохи в 1991 году ознаменовало возвращение трехполосного флага. 22 августа 1991 г. </a:t>
            </a:r>
            <a:r>
              <a:rPr lang="ru-RU" dirty="0" err="1"/>
              <a:t>триколор</a:t>
            </a:r>
            <a:r>
              <a:rPr lang="ru-RU" dirty="0"/>
              <a:t> (белый, лазоревый и алый цвет) был объявлен Национальным флагом РФ. В свою очередь в Президентских указах 1993-1994 годов это знамя призвали считать государственным символом, причем цвета были обозначены другими наименованиями: белый, синий и красный.</a:t>
            </a:r>
          </a:p>
          <a:p>
            <a:r>
              <a:rPr lang="ru-RU" dirty="0"/>
              <a:t>Значение цветов: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Белый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означает мир, чистоту, непорочность, совершенство.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Синий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означает небо, верность, правду, честность.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Красный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означает отвагу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смелость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великодушие.</a:t>
            </a:r>
            <a:endParaRPr lang="ru-RU" dirty="0"/>
          </a:p>
        </p:txBody>
      </p:sp>
      <p:sp>
        <p:nvSpPr>
          <p:cNvPr id="4" name="AutoShape 2" descr="https://cdn25.img.ria.ru/images/07e4/0c/11/1589758897_0:0:3071:1728_1920x0_80_0_0_11c6c4be27a4fd4171ed3c5555f8c2b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Российские спортсмены не смогут выступать на крупных международных соревно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6" y="4028177"/>
            <a:ext cx="3360708" cy="18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208">
        <p:circle/>
      </p:transition>
    </mc:Choice>
    <mc:Fallback xmlns="">
      <p:transition spd="slow" advTm="31208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Российского герба и что  это такое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098196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Герб-условное изображение, являющееся символом и отличительным знаком государства, города, рода, отражающее исторические традиции.</a:t>
            </a:r>
          </a:p>
          <a:p>
            <a:pPr marL="0" indent="0" algn="just">
              <a:buNone/>
            </a:pPr>
            <a:r>
              <a:rPr lang="en-US"/>
              <a:t>XV</a:t>
            </a:r>
            <a:r>
              <a:rPr lang="ru-RU"/>
              <a:t> век. </a:t>
            </a:r>
            <a:r>
              <a:rPr lang="ru-RU" dirty="0"/>
              <a:t>Время правления великого князя Ивана III (1462-1505 гг.) – важнейший этап складывания единого государства. Именно в это время гербом России стал двуглавый орел,</a:t>
            </a:r>
            <a:br>
              <a:rPr lang="ru-RU" dirty="0"/>
            </a:br>
            <a:r>
              <a:rPr lang="ru-RU" dirty="0"/>
              <a:t>Олицетворяющий верховную власть, независимость, то, что называлось на Руси</a:t>
            </a:r>
            <a:br>
              <a:rPr lang="ru-RU" dirty="0"/>
            </a:br>
            <a:r>
              <a:rPr lang="ru-RU" dirty="0"/>
              <a:t>«самодержавием».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avatars.mds.yandex.net/get-zen_doc/1708265/pub_5db9738f95aa9f00b15644a8_5db977968f011100adbd554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90" y="3653442"/>
            <a:ext cx="3312414" cy="25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199">
        <p:circle/>
      </p:transition>
    </mc:Choice>
    <mc:Fallback xmlns="">
      <p:transition spd="slow" advTm="24199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146</TotalTime>
  <Words>1434</Words>
  <Application>Microsoft Office PowerPoint</Application>
  <PresentationFormat>Широкоэкранный</PresentationFormat>
  <Paragraphs>44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Cambria</vt:lpstr>
      <vt:lpstr>Rockwell</vt:lpstr>
      <vt:lpstr>Rockwell Condensed</vt:lpstr>
      <vt:lpstr>Wingdings</vt:lpstr>
      <vt:lpstr>Дерево</vt:lpstr>
      <vt:lpstr>Овеянные славою герб и флаг наш</vt:lpstr>
      <vt:lpstr> Значение флага</vt:lpstr>
      <vt:lpstr>Точка отсчёта </vt:lpstr>
      <vt:lpstr>Флаг петра первого</vt:lpstr>
      <vt:lpstr>Флаг Александра второго</vt:lpstr>
      <vt:lpstr>Окончательное решение Николая II</vt:lpstr>
      <vt:lpstr>Революция 1917Г.</vt:lpstr>
      <vt:lpstr>Наш флаг сейчас</vt:lpstr>
      <vt:lpstr>История Российского герба и что  это такое</vt:lpstr>
      <vt:lpstr>В XVI веке.</vt:lpstr>
      <vt:lpstr>Значительные изменения структуры греба в  XVIII веке.</vt:lpstr>
      <vt:lpstr>XIX век.</vt:lpstr>
      <vt:lpstr>Большой Государственный герб, 1882 г. И Малый Государственный герб, 1883-1917гг. </vt:lpstr>
      <vt:lpstr>Герб России, 1917г.</vt:lpstr>
      <vt:lpstr>Государственный герб РСФСР, 1918-1933гг.</vt:lpstr>
      <vt:lpstr>Герб СССР</vt:lpstr>
      <vt:lpstr>Государственный герб Российской Федерации,1993г.</vt:lpstr>
      <vt:lpstr>Государственный герб Российской Федерации, 2000г.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Овеянные славою герб и флаг наш</dc:title>
  <dc:creator>Fselen 1,618</dc:creator>
  <cp:lastModifiedBy>User</cp:lastModifiedBy>
  <cp:revision>15</cp:revision>
  <dcterms:created xsi:type="dcterms:W3CDTF">2022-05-15T16:12:32Z</dcterms:created>
  <dcterms:modified xsi:type="dcterms:W3CDTF">2022-05-23T07:35:38Z</dcterms:modified>
</cp:coreProperties>
</file>