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840" y="2316240"/>
            <a:ext cx="10972440" cy="68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840" y="2316240"/>
            <a:ext cx="10972440" cy="68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609840" y="2316240"/>
            <a:ext cx="10972440" cy="68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431964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8029800" y="411444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/>
          </p:nvPr>
        </p:nvSpPr>
        <p:spPr>
          <a:xfrm>
            <a:off x="60948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/>
          </p:nvPr>
        </p:nvSpPr>
        <p:spPr>
          <a:xfrm>
            <a:off x="431964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/>
          </p:nvPr>
        </p:nvSpPr>
        <p:spPr>
          <a:xfrm>
            <a:off x="8029800" y="5773320"/>
            <a:ext cx="35330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840" y="2316240"/>
            <a:ext cx="10972440" cy="68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317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577332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840" y="2224440"/>
            <a:ext cx="10972440" cy="16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583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4114440"/>
            <a:ext cx="535428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endParaRPr lang="ru-RU" sz="425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5773320"/>
            <a:ext cx="10972440" cy="151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425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FCBE8B5-B585-487D-B8AB-F8549778010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18.05.2022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675F8A4-1181-4AA8-AD6B-886EDAC4885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32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7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87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39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6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2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2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2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2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6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fld id="{CD50AB7F-E28E-4002-B5F8-9E65069BCFCB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pull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59120" y="261000"/>
            <a:ext cx="9797400" cy="113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69000"/>
          </a:bodyPr>
          <a:lstStyle/>
          <a:p>
            <a:pPr algn="ctr"/>
            <a:r>
              <a:rPr lang="ru-RU" sz="5830" b="0" strike="noStrike" spc="-1">
                <a:solidFill>
                  <a:srgbClr val="050505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959120" y="1654200"/>
            <a:ext cx="9797400" cy="3977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871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4250" b="0" strike="noStrike" spc="-1">
                <a:solidFill>
                  <a:srgbClr val="050505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491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3709" b="0" strike="noStrike" spc="-1">
                <a:solidFill>
                  <a:srgbClr val="050505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1111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3180" b="0" strike="noStrike" spc="-1">
                <a:solidFill>
                  <a:srgbClr val="050505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74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2650" b="0" strike="noStrike" spc="-1">
                <a:solidFill>
                  <a:srgbClr val="050505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366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50505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439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3870" b="0" strike="noStrike" spc="-1">
                <a:solidFill>
                  <a:srgbClr val="050505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53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ru-RU" sz="4680" b="0" strike="noStrike" spc="-1">
                <a:solidFill>
                  <a:srgbClr val="050505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1915560" y="6247080"/>
            <a:ext cx="28404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Arial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822200" y="6247080"/>
            <a:ext cx="38646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ru-RU" sz="1400" b="0" strike="noStrike" spc="-1">
                <a:latin typeface="Arial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741160" y="6247080"/>
            <a:ext cx="284040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fld id="{6B4647E5-DBE5-4475-8FC5-476E8F9E5CAF}" type="slidenum">
              <a:rPr lang="ru-RU" sz="1400" b="0" strike="noStrike" spc="-1">
                <a:latin typeface="Arial"/>
              </a:rPr>
              <a:pPr algn="r"/>
              <a:t>‹#›</a:t>
            </a:fld>
            <a:endParaRPr lang="ru-RU" sz="1400" b="0" strike="noStrike" spc="-1">
              <a:latin typeface="Arial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53040" y="370440"/>
            <a:ext cx="8712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88" name="Прямая со стрелкой 87"/>
          <p:cNvCxnSpPr/>
          <p:nvPr/>
        </p:nvCxnSpPr>
        <p:spPr>
          <a:xfrm>
            <a:off x="870840" y="58824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89" name="Прямая со стрелкой 88"/>
          <p:cNvCxnSpPr/>
          <p:nvPr/>
        </p:nvCxnSpPr>
        <p:spPr>
          <a:xfrm>
            <a:off x="1044720" y="84960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0" name="Прямая со стрелкой 89"/>
          <p:cNvCxnSpPr/>
          <p:nvPr/>
        </p:nvCxnSpPr>
        <p:spPr>
          <a:xfrm>
            <a:off x="870840" y="15264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1" name="Прямая со стрелкой 90"/>
          <p:cNvCxnSpPr/>
          <p:nvPr/>
        </p:nvCxnSpPr>
        <p:spPr>
          <a:xfrm>
            <a:off x="1044720" y="115416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2" name="Прямая со стрелкой 91"/>
          <p:cNvCxnSpPr/>
          <p:nvPr/>
        </p:nvCxnSpPr>
        <p:spPr>
          <a:xfrm flipH="1">
            <a:off x="653040" y="1633320"/>
            <a:ext cx="87084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3" name="Прямая со стрелкой 92"/>
          <p:cNvCxnSpPr/>
          <p:nvPr/>
        </p:nvCxnSpPr>
        <p:spPr>
          <a:xfrm flipH="1">
            <a:off x="870480" y="1415520"/>
            <a:ext cx="43596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4" name="Прямая со стрелкой 93"/>
          <p:cNvCxnSpPr/>
          <p:nvPr/>
        </p:nvCxnSpPr>
        <p:spPr>
          <a:xfrm flipH="1">
            <a:off x="870480" y="1851120"/>
            <a:ext cx="43596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5" name="Прямая со стрелкой 94"/>
          <p:cNvCxnSpPr/>
          <p:nvPr/>
        </p:nvCxnSpPr>
        <p:spPr>
          <a:xfrm flipH="1">
            <a:off x="1044720" y="211212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6" name="Прямая со стрелкой 95"/>
          <p:cNvCxnSpPr/>
          <p:nvPr/>
        </p:nvCxnSpPr>
        <p:spPr>
          <a:xfrm flipH="1">
            <a:off x="1044720" y="241704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7" name="Прямая со стрелкой 96"/>
          <p:cNvCxnSpPr/>
          <p:nvPr/>
        </p:nvCxnSpPr>
        <p:spPr>
          <a:xfrm>
            <a:off x="653040" y="2895840"/>
            <a:ext cx="8712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8" name="Прямая со стрелкой 97"/>
          <p:cNvCxnSpPr/>
          <p:nvPr/>
        </p:nvCxnSpPr>
        <p:spPr>
          <a:xfrm>
            <a:off x="870840" y="267840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99" name="Прямая со стрелкой 98"/>
          <p:cNvCxnSpPr/>
          <p:nvPr/>
        </p:nvCxnSpPr>
        <p:spPr>
          <a:xfrm>
            <a:off x="870840" y="312516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0" name="Прямая со стрелкой 99"/>
          <p:cNvCxnSpPr/>
          <p:nvPr/>
        </p:nvCxnSpPr>
        <p:spPr>
          <a:xfrm>
            <a:off x="1044720" y="338616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1" name="Прямая со стрелкой 100"/>
          <p:cNvCxnSpPr/>
          <p:nvPr/>
        </p:nvCxnSpPr>
        <p:spPr>
          <a:xfrm>
            <a:off x="1044720" y="369108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2" name="Прямая со стрелкой 101"/>
          <p:cNvCxnSpPr/>
          <p:nvPr/>
        </p:nvCxnSpPr>
        <p:spPr>
          <a:xfrm flipH="1">
            <a:off x="653040" y="4170240"/>
            <a:ext cx="87084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3" name="Прямая со стрелкой 102"/>
          <p:cNvCxnSpPr/>
          <p:nvPr/>
        </p:nvCxnSpPr>
        <p:spPr>
          <a:xfrm flipH="1">
            <a:off x="893160" y="3952440"/>
            <a:ext cx="43596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4" name="Прямая со стрелкой 103"/>
          <p:cNvCxnSpPr/>
          <p:nvPr/>
        </p:nvCxnSpPr>
        <p:spPr>
          <a:xfrm flipH="1">
            <a:off x="882000" y="439884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5" name="Прямая со стрелкой 104"/>
          <p:cNvCxnSpPr/>
          <p:nvPr/>
        </p:nvCxnSpPr>
        <p:spPr>
          <a:xfrm flipH="1">
            <a:off x="1056240" y="4659840"/>
            <a:ext cx="8712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6" name="Прямая со стрелкой 105"/>
          <p:cNvCxnSpPr/>
          <p:nvPr/>
        </p:nvCxnSpPr>
        <p:spPr>
          <a:xfrm flipH="1">
            <a:off x="1056240" y="4964760"/>
            <a:ext cx="8712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7" name="Прямая со стрелкой 106"/>
          <p:cNvCxnSpPr/>
          <p:nvPr/>
        </p:nvCxnSpPr>
        <p:spPr>
          <a:xfrm>
            <a:off x="664200" y="5443560"/>
            <a:ext cx="8712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8" name="Прямая со стрелкой 107"/>
          <p:cNvCxnSpPr/>
          <p:nvPr/>
        </p:nvCxnSpPr>
        <p:spPr>
          <a:xfrm>
            <a:off x="882000" y="522612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09" name="Прямая со стрелкой 108"/>
          <p:cNvCxnSpPr/>
          <p:nvPr/>
        </p:nvCxnSpPr>
        <p:spPr>
          <a:xfrm>
            <a:off x="882000" y="566136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10" name="Прямая со стрелкой 109"/>
          <p:cNvCxnSpPr/>
          <p:nvPr/>
        </p:nvCxnSpPr>
        <p:spPr>
          <a:xfrm>
            <a:off x="1056240" y="592272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11" name="Прямая со стрелкой 110"/>
          <p:cNvCxnSpPr/>
          <p:nvPr/>
        </p:nvCxnSpPr>
        <p:spPr>
          <a:xfrm>
            <a:off x="1056240" y="6227640"/>
            <a:ext cx="8748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12" name="Прямая со стрелкой 111"/>
          <p:cNvCxnSpPr/>
          <p:nvPr/>
        </p:nvCxnSpPr>
        <p:spPr>
          <a:xfrm flipH="1">
            <a:off x="664200" y="6706440"/>
            <a:ext cx="8712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cxnSp>
        <p:nvCxnSpPr>
          <p:cNvPr id="113" name="Прямая со стрелкой 112"/>
          <p:cNvCxnSpPr/>
          <p:nvPr/>
        </p:nvCxnSpPr>
        <p:spPr>
          <a:xfrm flipH="1">
            <a:off x="882000" y="6488640"/>
            <a:ext cx="435600" cy="360"/>
          </a:xfrm>
          <a:prstGeom prst="straightConnector1">
            <a:avLst/>
          </a:prstGeom>
          <a:ln w="0">
            <a:solidFill>
              <a:srgbClr val="3465A4"/>
            </a:solidFill>
          </a:ln>
        </p:spPr>
      </p:cxnSp>
      <p:sp>
        <p:nvSpPr>
          <p:cNvPr id="114" name="Овал 113"/>
          <p:cNvSpPr/>
          <p:nvPr/>
        </p:nvSpPr>
        <p:spPr>
          <a:xfrm>
            <a:off x="1523880" y="261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Овал 114"/>
          <p:cNvSpPr/>
          <p:nvPr/>
        </p:nvSpPr>
        <p:spPr>
          <a:xfrm>
            <a:off x="1306080" y="4791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Овал 115"/>
          <p:cNvSpPr/>
          <p:nvPr/>
        </p:nvSpPr>
        <p:spPr>
          <a:xfrm>
            <a:off x="1306080" y="43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Овал 116"/>
          <p:cNvSpPr/>
          <p:nvPr/>
        </p:nvSpPr>
        <p:spPr>
          <a:xfrm>
            <a:off x="1131840" y="74052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Овал 117"/>
          <p:cNvSpPr/>
          <p:nvPr/>
        </p:nvSpPr>
        <p:spPr>
          <a:xfrm>
            <a:off x="1131840" y="1045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Овал 118"/>
          <p:cNvSpPr/>
          <p:nvPr/>
        </p:nvSpPr>
        <p:spPr>
          <a:xfrm flipH="1">
            <a:off x="1523160" y="15242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Овал 119"/>
          <p:cNvSpPr/>
          <p:nvPr/>
        </p:nvSpPr>
        <p:spPr>
          <a:xfrm flipH="1">
            <a:off x="1305720" y="13064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Овал 120"/>
          <p:cNvSpPr/>
          <p:nvPr/>
        </p:nvSpPr>
        <p:spPr>
          <a:xfrm flipH="1">
            <a:off x="1305720" y="1742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Овал 121"/>
          <p:cNvSpPr/>
          <p:nvPr/>
        </p:nvSpPr>
        <p:spPr>
          <a:xfrm flipH="1">
            <a:off x="1131480" y="2003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Овал 122"/>
          <p:cNvSpPr/>
          <p:nvPr/>
        </p:nvSpPr>
        <p:spPr>
          <a:xfrm flipH="1">
            <a:off x="1131480" y="23079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Овал 123"/>
          <p:cNvSpPr/>
          <p:nvPr/>
        </p:nvSpPr>
        <p:spPr>
          <a:xfrm>
            <a:off x="1523880" y="2786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Овал 124"/>
          <p:cNvSpPr/>
          <p:nvPr/>
        </p:nvSpPr>
        <p:spPr>
          <a:xfrm>
            <a:off x="1306080" y="256932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Овал 125"/>
          <p:cNvSpPr/>
          <p:nvPr/>
        </p:nvSpPr>
        <p:spPr>
          <a:xfrm>
            <a:off x="1306080" y="3016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Овал 126"/>
          <p:cNvSpPr/>
          <p:nvPr/>
        </p:nvSpPr>
        <p:spPr>
          <a:xfrm>
            <a:off x="1131840" y="3277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Овал 127"/>
          <p:cNvSpPr/>
          <p:nvPr/>
        </p:nvSpPr>
        <p:spPr>
          <a:xfrm>
            <a:off x="1131840" y="358200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Овал 128"/>
          <p:cNvSpPr/>
          <p:nvPr/>
        </p:nvSpPr>
        <p:spPr>
          <a:xfrm flipH="1">
            <a:off x="1523160" y="40611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Овал 129"/>
          <p:cNvSpPr/>
          <p:nvPr/>
        </p:nvSpPr>
        <p:spPr>
          <a:xfrm flipH="1">
            <a:off x="1328400" y="3843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Овал 130"/>
          <p:cNvSpPr/>
          <p:nvPr/>
        </p:nvSpPr>
        <p:spPr>
          <a:xfrm flipH="1">
            <a:off x="1316880" y="4289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Овал 131"/>
          <p:cNvSpPr/>
          <p:nvPr/>
        </p:nvSpPr>
        <p:spPr>
          <a:xfrm flipH="1">
            <a:off x="1142640" y="4550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Овал 132"/>
          <p:cNvSpPr/>
          <p:nvPr/>
        </p:nvSpPr>
        <p:spPr>
          <a:xfrm flipH="1">
            <a:off x="1142640" y="48556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Овал 133"/>
          <p:cNvSpPr/>
          <p:nvPr/>
        </p:nvSpPr>
        <p:spPr>
          <a:xfrm>
            <a:off x="1535040" y="53344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Овал 134"/>
          <p:cNvSpPr/>
          <p:nvPr/>
        </p:nvSpPr>
        <p:spPr>
          <a:xfrm>
            <a:off x="1317240" y="5117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Овал 135"/>
          <p:cNvSpPr/>
          <p:nvPr/>
        </p:nvSpPr>
        <p:spPr>
          <a:xfrm>
            <a:off x="1317240" y="55522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Овал 136"/>
          <p:cNvSpPr/>
          <p:nvPr/>
        </p:nvSpPr>
        <p:spPr>
          <a:xfrm>
            <a:off x="1143360" y="58136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Овал 137"/>
          <p:cNvSpPr/>
          <p:nvPr/>
        </p:nvSpPr>
        <p:spPr>
          <a:xfrm>
            <a:off x="1143360" y="6118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Овал 138"/>
          <p:cNvSpPr/>
          <p:nvPr/>
        </p:nvSpPr>
        <p:spPr>
          <a:xfrm flipH="1">
            <a:off x="446040" y="6597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Овал 139"/>
          <p:cNvSpPr/>
          <p:nvPr/>
        </p:nvSpPr>
        <p:spPr>
          <a:xfrm flipH="1">
            <a:off x="663840" y="6379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Овал 140"/>
          <p:cNvSpPr/>
          <p:nvPr/>
        </p:nvSpPr>
        <p:spPr>
          <a:xfrm>
            <a:off x="435240" y="261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Овал 141"/>
          <p:cNvSpPr/>
          <p:nvPr/>
        </p:nvSpPr>
        <p:spPr>
          <a:xfrm>
            <a:off x="653040" y="4791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Овал 142"/>
          <p:cNvSpPr/>
          <p:nvPr/>
        </p:nvSpPr>
        <p:spPr>
          <a:xfrm>
            <a:off x="653040" y="43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Овал 143"/>
          <p:cNvSpPr/>
          <p:nvPr/>
        </p:nvSpPr>
        <p:spPr>
          <a:xfrm>
            <a:off x="826920" y="74052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Овал 144"/>
          <p:cNvSpPr/>
          <p:nvPr/>
        </p:nvSpPr>
        <p:spPr>
          <a:xfrm>
            <a:off x="826920" y="1045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Овал 145"/>
          <p:cNvSpPr/>
          <p:nvPr/>
        </p:nvSpPr>
        <p:spPr>
          <a:xfrm flipH="1">
            <a:off x="434880" y="15242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Овал 146"/>
          <p:cNvSpPr/>
          <p:nvPr/>
        </p:nvSpPr>
        <p:spPr>
          <a:xfrm flipH="1">
            <a:off x="652320" y="13064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Овал 147"/>
          <p:cNvSpPr/>
          <p:nvPr/>
        </p:nvSpPr>
        <p:spPr>
          <a:xfrm flipH="1">
            <a:off x="652320" y="1742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Овал 148"/>
          <p:cNvSpPr/>
          <p:nvPr/>
        </p:nvSpPr>
        <p:spPr>
          <a:xfrm flipH="1">
            <a:off x="826560" y="2003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Овал 149"/>
          <p:cNvSpPr/>
          <p:nvPr/>
        </p:nvSpPr>
        <p:spPr>
          <a:xfrm flipH="1">
            <a:off x="826560" y="23079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Овал 150"/>
          <p:cNvSpPr/>
          <p:nvPr/>
        </p:nvSpPr>
        <p:spPr>
          <a:xfrm>
            <a:off x="435240" y="2786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Овал 151"/>
          <p:cNvSpPr/>
          <p:nvPr/>
        </p:nvSpPr>
        <p:spPr>
          <a:xfrm>
            <a:off x="653040" y="256932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Овал 152"/>
          <p:cNvSpPr/>
          <p:nvPr/>
        </p:nvSpPr>
        <p:spPr>
          <a:xfrm>
            <a:off x="653040" y="3016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Овал 153"/>
          <p:cNvSpPr/>
          <p:nvPr/>
        </p:nvSpPr>
        <p:spPr>
          <a:xfrm>
            <a:off x="826920" y="32770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Овал 154"/>
          <p:cNvSpPr/>
          <p:nvPr/>
        </p:nvSpPr>
        <p:spPr>
          <a:xfrm>
            <a:off x="826920" y="358200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Овал 155"/>
          <p:cNvSpPr/>
          <p:nvPr/>
        </p:nvSpPr>
        <p:spPr>
          <a:xfrm flipH="1">
            <a:off x="434880" y="40611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Овал 156"/>
          <p:cNvSpPr/>
          <p:nvPr/>
        </p:nvSpPr>
        <p:spPr>
          <a:xfrm flipH="1">
            <a:off x="675000" y="3843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Овал 157"/>
          <p:cNvSpPr/>
          <p:nvPr/>
        </p:nvSpPr>
        <p:spPr>
          <a:xfrm flipH="1">
            <a:off x="663840" y="4289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Овал 158"/>
          <p:cNvSpPr/>
          <p:nvPr/>
        </p:nvSpPr>
        <p:spPr>
          <a:xfrm flipH="1">
            <a:off x="838080" y="45507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Овал 159"/>
          <p:cNvSpPr/>
          <p:nvPr/>
        </p:nvSpPr>
        <p:spPr>
          <a:xfrm flipH="1">
            <a:off x="838080" y="48556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Овал 160"/>
          <p:cNvSpPr/>
          <p:nvPr/>
        </p:nvSpPr>
        <p:spPr>
          <a:xfrm>
            <a:off x="446400" y="53344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Овал 161"/>
          <p:cNvSpPr/>
          <p:nvPr/>
        </p:nvSpPr>
        <p:spPr>
          <a:xfrm>
            <a:off x="664200" y="51170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Овал 162"/>
          <p:cNvSpPr/>
          <p:nvPr/>
        </p:nvSpPr>
        <p:spPr>
          <a:xfrm>
            <a:off x="664200" y="555228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Овал 163"/>
          <p:cNvSpPr/>
          <p:nvPr/>
        </p:nvSpPr>
        <p:spPr>
          <a:xfrm>
            <a:off x="838440" y="581364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Овал 164"/>
          <p:cNvSpPr/>
          <p:nvPr/>
        </p:nvSpPr>
        <p:spPr>
          <a:xfrm>
            <a:off x="838440" y="6118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Овал 165"/>
          <p:cNvSpPr/>
          <p:nvPr/>
        </p:nvSpPr>
        <p:spPr>
          <a:xfrm flipH="1">
            <a:off x="1534680" y="65973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Овал 166"/>
          <p:cNvSpPr/>
          <p:nvPr/>
        </p:nvSpPr>
        <p:spPr>
          <a:xfrm flipH="1">
            <a:off x="1316880" y="6379560"/>
            <a:ext cx="217800" cy="2178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pull/>
  </p:transition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олилиния 203"/>
          <p:cNvSpPr/>
          <p:nvPr/>
        </p:nvSpPr>
        <p:spPr>
          <a:xfrm>
            <a:off x="-6516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Полилиния 204"/>
          <p:cNvSpPr/>
          <p:nvPr/>
        </p:nvSpPr>
        <p:spPr>
          <a:xfrm>
            <a:off x="-50076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Полилиния 205"/>
          <p:cNvSpPr/>
          <p:nvPr/>
        </p:nvSpPr>
        <p:spPr>
          <a:xfrm>
            <a:off x="163260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Полилиния 206"/>
          <p:cNvSpPr/>
          <p:nvPr/>
        </p:nvSpPr>
        <p:spPr>
          <a:xfrm>
            <a:off x="78336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Полилиния 207"/>
          <p:cNvSpPr/>
          <p:nvPr/>
        </p:nvSpPr>
        <p:spPr>
          <a:xfrm>
            <a:off x="119736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Полилиния 208"/>
          <p:cNvSpPr/>
          <p:nvPr/>
        </p:nvSpPr>
        <p:spPr>
          <a:xfrm>
            <a:off x="289548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Полилиния 209"/>
          <p:cNvSpPr/>
          <p:nvPr/>
        </p:nvSpPr>
        <p:spPr>
          <a:xfrm>
            <a:off x="204624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Полилиния 210"/>
          <p:cNvSpPr/>
          <p:nvPr/>
        </p:nvSpPr>
        <p:spPr>
          <a:xfrm>
            <a:off x="333072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Полилиния 211"/>
          <p:cNvSpPr/>
          <p:nvPr/>
        </p:nvSpPr>
        <p:spPr>
          <a:xfrm>
            <a:off x="2481840" y="7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Полилиния 212"/>
          <p:cNvSpPr/>
          <p:nvPr/>
        </p:nvSpPr>
        <p:spPr>
          <a:xfrm>
            <a:off x="417996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Полилиния 213"/>
          <p:cNvSpPr/>
          <p:nvPr/>
        </p:nvSpPr>
        <p:spPr>
          <a:xfrm>
            <a:off x="374436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Полилиния 214"/>
          <p:cNvSpPr/>
          <p:nvPr/>
        </p:nvSpPr>
        <p:spPr>
          <a:xfrm>
            <a:off x="500724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Полилиния 215"/>
          <p:cNvSpPr/>
          <p:nvPr/>
        </p:nvSpPr>
        <p:spPr>
          <a:xfrm>
            <a:off x="544248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Полилиния 216"/>
          <p:cNvSpPr/>
          <p:nvPr/>
        </p:nvSpPr>
        <p:spPr>
          <a:xfrm>
            <a:off x="459360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Полилиния 217"/>
          <p:cNvSpPr/>
          <p:nvPr/>
        </p:nvSpPr>
        <p:spPr>
          <a:xfrm>
            <a:off x="668376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Полилиния 218"/>
          <p:cNvSpPr/>
          <p:nvPr/>
        </p:nvSpPr>
        <p:spPr>
          <a:xfrm>
            <a:off x="585648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Полилиния 219"/>
          <p:cNvSpPr/>
          <p:nvPr/>
        </p:nvSpPr>
        <p:spPr>
          <a:xfrm>
            <a:off x="629172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Полилиния 220"/>
          <p:cNvSpPr/>
          <p:nvPr/>
        </p:nvSpPr>
        <p:spPr>
          <a:xfrm>
            <a:off x="798984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Полилиния 221"/>
          <p:cNvSpPr/>
          <p:nvPr/>
        </p:nvSpPr>
        <p:spPr>
          <a:xfrm>
            <a:off x="714096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Полилиния 222"/>
          <p:cNvSpPr/>
          <p:nvPr/>
        </p:nvSpPr>
        <p:spPr>
          <a:xfrm>
            <a:off x="838188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Полилиния 223"/>
          <p:cNvSpPr/>
          <p:nvPr/>
        </p:nvSpPr>
        <p:spPr>
          <a:xfrm>
            <a:off x="753264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Полилиния 224"/>
          <p:cNvSpPr/>
          <p:nvPr/>
        </p:nvSpPr>
        <p:spPr>
          <a:xfrm>
            <a:off x="9230760" y="2232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Полилиния 225"/>
          <p:cNvSpPr/>
          <p:nvPr/>
        </p:nvSpPr>
        <p:spPr>
          <a:xfrm>
            <a:off x="883908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Полилиния 226"/>
          <p:cNvSpPr/>
          <p:nvPr/>
        </p:nvSpPr>
        <p:spPr>
          <a:xfrm>
            <a:off x="10080000" y="226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Полилиния 227"/>
          <p:cNvSpPr/>
          <p:nvPr/>
        </p:nvSpPr>
        <p:spPr>
          <a:xfrm>
            <a:off x="9687960" y="6760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Полилиния 228"/>
          <p:cNvSpPr/>
          <p:nvPr/>
        </p:nvSpPr>
        <p:spPr>
          <a:xfrm>
            <a:off x="11386440" y="6760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Полилиния 229"/>
          <p:cNvSpPr/>
          <p:nvPr/>
        </p:nvSpPr>
        <p:spPr>
          <a:xfrm>
            <a:off x="10537200" y="6760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Полилиния 230"/>
          <p:cNvSpPr/>
          <p:nvPr/>
        </p:nvSpPr>
        <p:spPr>
          <a:xfrm>
            <a:off x="11778120" y="226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Полилиния 231"/>
          <p:cNvSpPr/>
          <p:nvPr/>
        </p:nvSpPr>
        <p:spPr>
          <a:xfrm>
            <a:off x="10929240" y="2268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Полилиния 232"/>
          <p:cNvSpPr/>
          <p:nvPr/>
        </p:nvSpPr>
        <p:spPr>
          <a:xfrm>
            <a:off x="348120" y="67536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4" name="Группа 233"/>
          <p:cNvGrpSpPr/>
          <p:nvPr/>
        </p:nvGrpSpPr>
        <p:grpSpPr>
          <a:xfrm>
            <a:off x="-435240" y="5921280"/>
            <a:ext cx="13128480" cy="1524600"/>
            <a:chOff x="-435240" y="5921280"/>
            <a:chExt cx="13128480" cy="1524600"/>
          </a:xfrm>
        </p:grpSpPr>
        <p:sp>
          <p:nvSpPr>
            <p:cNvPr id="235" name="Полилиния 234"/>
            <p:cNvSpPr/>
            <p:nvPr/>
          </p:nvSpPr>
          <p:spPr>
            <a:xfrm flipH="1">
              <a:off x="11408760" y="594324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Полилиния 235"/>
            <p:cNvSpPr/>
            <p:nvPr/>
          </p:nvSpPr>
          <p:spPr>
            <a:xfrm flipH="1">
              <a:off x="1184364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Полилиния 236"/>
            <p:cNvSpPr/>
            <p:nvPr/>
          </p:nvSpPr>
          <p:spPr>
            <a:xfrm flipH="1">
              <a:off x="970992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Полилиния 237"/>
            <p:cNvSpPr/>
            <p:nvPr/>
          </p:nvSpPr>
          <p:spPr>
            <a:xfrm flipH="1">
              <a:off x="1055916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Полилиния 238"/>
            <p:cNvSpPr/>
            <p:nvPr/>
          </p:nvSpPr>
          <p:spPr>
            <a:xfrm flipH="1">
              <a:off x="1014552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Полилиния 239"/>
            <p:cNvSpPr/>
            <p:nvPr/>
          </p:nvSpPr>
          <p:spPr>
            <a:xfrm flipH="1">
              <a:off x="8447760" y="6596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Полилиния 240"/>
            <p:cNvSpPr/>
            <p:nvPr/>
          </p:nvSpPr>
          <p:spPr>
            <a:xfrm flipH="1">
              <a:off x="929628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Полилиния 241"/>
            <p:cNvSpPr/>
            <p:nvPr/>
          </p:nvSpPr>
          <p:spPr>
            <a:xfrm flipH="1">
              <a:off x="801180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Полилиния 242"/>
            <p:cNvSpPr/>
            <p:nvPr/>
          </p:nvSpPr>
          <p:spPr>
            <a:xfrm flipH="1">
              <a:off x="8861400" y="5921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Полилиния 243"/>
            <p:cNvSpPr/>
            <p:nvPr/>
          </p:nvSpPr>
          <p:spPr>
            <a:xfrm flipH="1">
              <a:off x="7163280" y="594324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Полилиния 244"/>
            <p:cNvSpPr/>
            <p:nvPr/>
          </p:nvSpPr>
          <p:spPr>
            <a:xfrm flipH="1">
              <a:off x="759816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Полилиния 245"/>
            <p:cNvSpPr/>
            <p:nvPr/>
          </p:nvSpPr>
          <p:spPr>
            <a:xfrm flipH="1">
              <a:off x="633528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Полилиния 246"/>
            <p:cNvSpPr/>
            <p:nvPr/>
          </p:nvSpPr>
          <p:spPr>
            <a:xfrm flipH="1">
              <a:off x="590004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Полилиния 247"/>
            <p:cNvSpPr/>
            <p:nvPr/>
          </p:nvSpPr>
          <p:spPr>
            <a:xfrm flipH="1">
              <a:off x="6749640" y="6596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Полилиния 248"/>
            <p:cNvSpPr/>
            <p:nvPr/>
          </p:nvSpPr>
          <p:spPr>
            <a:xfrm flipH="1">
              <a:off x="4659480" y="594324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Полилиния 249"/>
            <p:cNvSpPr/>
            <p:nvPr/>
          </p:nvSpPr>
          <p:spPr>
            <a:xfrm flipH="1">
              <a:off x="5486760" y="594324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Полилиния 250"/>
            <p:cNvSpPr/>
            <p:nvPr/>
          </p:nvSpPr>
          <p:spPr>
            <a:xfrm flipH="1">
              <a:off x="505080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Полилиния 251"/>
            <p:cNvSpPr/>
            <p:nvPr/>
          </p:nvSpPr>
          <p:spPr>
            <a:xfrm flipH="1">
              <a:off x="3352680" y="659628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Полилиния 252"/>
            <p:cNvSpPr/>
            <p:nvPr/>
          </p:nvSpPr>
          <p:spPr>
            <a:xfrm flipH="1">
              <a:off x="4202280" y="6596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Полилиния 253"/>
            <p:cNvSpPr/>
            <p:nvPr/>
          </p:nvSpPr>
          <p:spPr>
            <a:xfrm flipH="1">
              <a:off x="2961360" y="594324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Полилиния 254"/>
            <p:cNvSpPr/>
            <p:nvPr/>
          </p:nvSpPr>
          <p:spPr>
            <a:xfrm flipH="1">
              <a:off x="380988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Полилиния 255"/>
            <p:cNvSpPr/>
            <p:nvPr/>
          </p:nvSpPr>
          <p:spPr>
            <a:xfrm flipH="1">
              <a:off x="2111760" y="594324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Полилиния 256"/>
            <p:cNvSpPr/>
            <p:nvPr/>
          </p:nvSpPr>
          <p:spPr>
            <a:xfrm flipH="1">
              <a:off x="2504160" y="6596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Полилиния 257"/>
            <p:cNvSpPr/>
            <p:nvPr/>
          </p:nvSpPr>
          <p:spPr>
            <a:xfrm flipH="1">
              <a:off x="1262520" y="594360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Полилиния 258"/>
            <p:cNvSpPr/>
            <p:nvPr/>
          </p:nvSpPr>
          <p:spPr>
            <a:xfrm flipH="1">
              <a:off x="1654560" y="659664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Полилиния 259"/>
            <p:cNvSpPr/>
            <p:nvPr/>
          </p:nvSpPr>
          <p:spPr>
            <a:xfrm flipH="1">
              <a:off x="-43200" y="659664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Полилиния 260"/>
            <p:cNvSpPr/>
            <p:nvPr/>
          </p:nvSpPr>
          <p:spPr>
            <a:xfrm flipH="1">
              <a:off x="805320" y="6596640"/>
              <a:ext cx="84924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Полилиния 261"/>
            <p:cNvSpPr/>
            <p:nvPr/>
          </p:nvSpPr>
          <p:spPr>
            <a:xfrm flipH="1">
              <a:off x="-435600" y="5943600"/>
              <a:ext cx="84924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Полилиния 262"/>
            <p:cNvSpPr/>
            <p:nvPr/>
          </p:nvSpPr>
          <p:spPr>
            <a:xfrm flipH="1">
              <a:off x="414000" y="5943600"/>
              <a:ext cx="848880" cy="84888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Полилиния 263"/>
            <p:cNvSpPr/>
            <p:nvPr/>
          </p:nvSpPr>
          <p:spPr>
            <a:xfrm flipH="1">
              <a:off x="10995120" y="6596280"/>
              <a:ext cx="848880" cy="849240"/>
            </a:xfrm>
            <a:custGeom>
              <a:avLst/>
              <a:gdLst/>
              <a:ahLst/>
              <a:cxnLst/>
              <a:rect l="l" t="t" r="r" b="b"/>
              <a:pathLst>
                <a:path w="1506469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729FCF"/>
            </a:solidFill>
            <a:ln w="0" cap="rnd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840" y="2316240"/>
            <a:ext cx="10972440" cy="14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83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4114440"/>
            <a:ext cx="10972440" cy="3175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49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09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11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18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74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5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36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5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36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5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36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5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67" name="Полилиния 266"/>
          <p:cNvSpPr/>
          <p:nvPr/>
        </p:nvSpPr>
        <p:spPr>
          <a:xfrm>
            <a:off x="-50076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Полилиния 267"/>
          <p:cNvSpPr/>
          <p:nvPr/>
        </p:nvSpPr>
        <p:spPr>
          <a:xfrm>
            <a:off x="119736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Полилиния 268"/>
          <p:cNvSpPr/>
          <p:nvPr/>
        </p:nvSpPr>
        <p:spPr>
          <a:xfrm>
            <a:off x="289548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Полилиния 269"/>
          <p:cNvSpPr/>
          <p:nvPr/>
        </p:nvSpPr>
        <p:spPr>
          <a:xfrm>
            <a:off x="204624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Полилиния 270"/>
          <p:cNvSpPr/>
          <p:nvPr/>
        </p:nvSpPr>
        <p:spPr>
          <a:xfrm>
            <a:off x="374436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Полилиния 271"/>
          <p:cNvSpPr/>
          <p:nvPr/>
        </p:nvSpPr>
        <p:spPr>
          <a:xfrm>
            <a:off x="544248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Полилиния 272"/>
          <p:cNvSpPr/>
          <p:nvPr/>
        </p:nvSpPr>
        <p:spPr>
          <a:xfrm>
            <a:off x="459360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Полилиния 273"/>
          <p:cNvSpPr/>
          <p:nvPr/>
        </p:nvSpPr>
        <p:spPr>
          <a:xfrm>
            <a:off x="629172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Полилиния 274"/>
          <p:cNvSpPr/>
          <p:nvPr/>
        </p:nvSpPr>
        <p:spPr>
          <a:xfrm>
            <a:off x="798984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Полилиния 275"/>
          <p:cNvSpPr/>
          <p:nvPr/>
        </p:nvSpPr>
        <p:spPr>
          <a:xfrm>
            <a:off x="714096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Полилиния 276"/>
          <p:cNvSpPr/>
          <p:nvPr/>
        </p:nvSpPr>
        <p:spPr>
          <a:xfrm>
            <a:off x="883908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Полилиния 277"/>
          <p:cNvSpPr/>
          <p:nvPr/>
        </p:nvSpPr>
        <p:spPr>
          <a:xfrm>
            <a:off x="9687960" y="-62964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Полилиния 278"/>
          <p:cNvSpPr/>
          <p:nvPr/>
        </p:nvSpPr>
        <p:spPr>
          <a:xfrm>
            <a:off x="11386440" y="-62964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Полилиния 279"/>
          <p:cNvSpPr/>
          <p:nvPr/>
        </p:nvSpPr>
        <p:spPr>
          <a:xfrm>
            <a:off x="10537200" y="-62964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Полилиния 280"/>
          <p:cNvSpPr/>
          <p:nvPr/>
        </p:nvSpPr>
        <p:spPr>
          <a:xfrm>
            <a:off x="348120" y="-630000"/>
            <a:ext cx="849240" cy="849240"/>
          </a:xfrm>
          <a:custGeom>
            <a:avLst/>
            <a:gdLst/>
            <a:ahLst/>
            <a:cxnLst/>
            <a:rect l="l" t="t" r="r" b="b"/>
            <a:pathLst>
              <a:path w="1506469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>
    <p:pull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415480" y="836712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Times New Roman"/>
              </a:rPr>
              <a:t>	Овеянные славою </a:t>
            </a:r>
            <a:r>
              <a:rPr lang="ru-RU" sz="60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60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6000" b="0" strike="noStrike" spc="-1" dirty="0" smtClean="0">
                <a:solidFill>
                  <a:srgbClr val="000000"/>
                </a:solidFill>
                <a:latin typeface="Times New Roman"/>
              </a:rPr>
              <a:t>Флаг </a:t>
            </a:r>
            <a:r>
              <a:rPr lang="ru-RU" sz="6000" b="0" strike="noStrike" spc="-1" dirty="0">
                <a:solidFill>
                  <a:srgbClr val="000000"/>
                </a:solidFill>
                <a:latin typeface="Times New Roman"/>
              </a:rPr>
              <a:t>наш и </a:t>
            </a:r>
            <a:r>
              <a:rPr lang="ru-RU" sz="6000" b="0" strike="noStrike" spc="-1" dirty="0" smtClean="0">
                <a:solidFill>
                  <a:srgbClr val="000000"/>
                </a:solidFill>
                <a:latin typeface="Times New Roman"/>
              </a:rPr>
              <a:t>Герб</a:t>
            </a:r>
            <a:endParaRPr lang="ru-RU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767408" y="378904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r">
              <a:spcAft>
                <a:spcPts val="1871"/>
              </a:spcAft>
              <a:buClr>
                <a:srgbClr val="000000"/>
              </a:buClr>
              <a:buSzPct val="40000"/>
            </a:pPr>
            <a:r>
              <a:rPr lang="ru-RU" sz="3600" b="0" strike="noStrike" spc="-1" dirty="0">
                <a:solidFill>
                  <a:srgbClr val="050505"/>
                </a:solidFill>
                <a:latin typeface="Times New Roman"/>
              </a:rPr>
              <a:t>Выполнил ученик 7 г </a:t>
            </a:r>
            <a:r>
              <a:rPr lang="ru-RU" sz="3600" b="0" strike="noStrike" spc="-1" dirty="0" smtClean="0">
                <a:solidFill>
                  <a:srgbClr val="050505"/>
                </a:solidFill>
                <a:latin typeface="Times New Roman"/>
              </a:rPr>
              <a:t>класса</a:t>
            </a:r>
          </a:p>
          <a:p>
            <a:pPr marL="432000" indent="-324000" algn="r">
              <a:spcAft>
                <a:spcPts val="1871"/>
              </a:spcAft>
              <a:buClr>
                <a:srgbClr val="000000"/>
              </a:buClr>
              <a:buSzPct val="40000"/>
            </a:pPr>
            <a:r>
              <a:rPr lang="ru-RU" sz="3600" spc="-1" dirty="0" smtClean="0">
                <a:solidFill>
                  <a:srgbClr val="050505"/>
                </a:solidFill>
                <a:latin typeface="Times New Roman"/>
              </a:rPr>
              <a:t>МБОУ «Школа №185»</a:t>
            </a:r>
            <a:r>
              <a:rPr sz="1400" dirty="0"/>
              <a:t/>
            </a:r>
            <a:br>
              <a:rPr sz="1400" dirty="0"/>
            </a:br>
            <a:r>
              <a:rPr lang="ru-RU" sz="3600" b="0" strike="noStrike" spc="-1" dirty="0" err="1">
                <a:solidFill>
                  <a:srgbClr val="050505"/>
                </a:solidFill>
                <a:latin typeface="Times New Roman"/>
              </a:rPr>
              <a:t>Коклюев</a:t>
            </a:r>
            <a:r>
              <a:rPr lang="ru-RU" sz="3600" b="0" strike="noStrike" spc="-1" dirty="0">
                <a:solidFill>
                  <a:srgbClr val="050505"/>
                </a:solidFill>
                <a:latin typeface="Times New Roman"/>
              </a:rPr>
              <a:t> Дмитрий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80000" y="-407160"/>
            <a:ext cx="1206000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Arial"/>
              </a:rPr>
              <a:t>Символы Российской Федерации</a:t>
            </a: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40000" y="23227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4000" b="0" strike="noStrike" spc="-1" dirty="0">
                <a:latin typeface="Times New Roman"/>
              </a:rPr>
              <a:t>1</a:t>
            </a:r>
            <a:r>
              <a:rPr lang="ru-RU" sz="4000" b="0" strike="noStrike" spc="-1" dirty="0" smtClean="0">
                <a:latin typeface="Times New Roman"/>
              </a:rPr>
              <a:t>. Флаг</a:t>
            </a:r>
            <a:endParaRPr lang="ru-RU" sz="4000" b="0" strike="noStrike" spc="-1" dirty="0">
              <a:latin typeface="Times New Roman"/>
            </a:endParaRPr>
          </a:p>
          <a:p>
            <a:pPr marL="108000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4000" b="0" strike="noStrike" spc="-1" dirty="0">
                <a:latin typeface="Times New Roman"/>
              </a:rPr>
              <a:t>2</a:t>
            </a:r>
            <a:r>
              <a:rPr lang="ru-RU" sz="4000" b="0" strike="noStrike" spc="-1" dirty="0" smtClean="0">
                <a:latin typeface="Times New Roman"/>
              </a:rPr>
              <a:t>. Герб</a:t>
            </a:r>
            <a:endParaRPr lang="ru-RU" sz="4000" b="0" strike="noStrike" spc="-1" dirty="0">
              <a:latin typeface="Times New Roman"/>
            </a:endParaRPr>
          </a:p>
          <a:p>
            <a:pPr marL="108000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4000" b="0" strike="noStrike" spc="-1" dirty="0">
                <a:latin typeface="Times New Roman"/>
              </a:rPr>
              <a:t>3</a:t>
            </a:r>
            <a:r>
              <a:rPr lang="ru-RU" sz="4000" b="0" strike="noStrike" spc="-1" dirty="0" smtClean="0">
                <a:latin typeface="Times New Roman"/>
              </a:rPr>
              <a:t>. Гимн</a:t>
            </a:r>
            <a:endParaRPr lang="ru-RU" sz="4000" b="0" strike="noStrike" spc="-1" dirty="0">
              <a:latin typeface="Times New Roman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/>
          <a:stretch/>
        </p:blipFill>
        <p:spPr>
          <a:xfrm>
            <a:off x="5788440" y="1800000"/>
            <a:ext cx="5724000" cy="343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476360" y="-58716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Флаг России</a:t>
            </a: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10840" y="187596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22 августа 1991 года верховный совет РСФСР постановил считать государственным флагом </a:t>
            </a:r>
            <a:r>
              <a:rPr lang="ru-RU" sz="2200" b="0" strike="noStrike" spc="-1" dirty="0" err="1">
                <a:latin typeface="Times New Roman"/>
              </a:rPr>
              <a:t>белый-синий-красный</a:t>
            </a:r>
            <a:r>
              <a:rPr lang="ru-RU" sz="2200" b="0" strike="noStrike" spc="-1" dirty="0">
                <a:latin typeface="Times New Roman"/>
              </a:rPr>
              <a:t> </a:t>
            </a:r>
            <a:r>
              <a:rPr lang="ru-RU" sz="2200" b="0" strike="noStrike" spc="-1" dirty="0" err="1">
                <a:latin typeface="Times New Roman"/>
              </a:rPr>
              <a:t>триколор</a:t>
            </a:r>
            <a:r>
              <a:rPr lang="ru-RU" sz="2200" b="0" strike="noStrike" spc="-1" dirty="0">
                <a:latin typeface="Times New Roman"/>
              </a:rPr>
              <a:t>. 22 августа 1994 году был учрежден официальный праздник — День флага России. Впервые трёхцветное полотнище было поднято в качестве государственного флага во времена правления Алексея Михайловича. А вот законным «отцом» </a:t>
            </a:r>
            <a:r>
              <a:rPr lang="ru-RU" sz="2200" b="0" strike="noStrike" spc="-1" dirty="0" err="1">
                <a:latin typeface="Times New Roman"/>
              </a:rPr>
              <a:t>триколора</a:t>
            </a:r>
            <a:r>
              <a:rPr lang="ru-RU" sz="2200" b="0" strike="noStrike" spc="-1" dirty="0">
                <a:latin typeface="Times New Roman"/>
              </a:rPr>
              <a:t> стал Петр I. 20 января 1705 года он издал официальный указ, в котором закрепил эталон трёхцветного полотнища. Впервые торжественно был поднят над военным судном царского флота «Орёл».</a:t>
            </a:r>
          </a:p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3 цвета — всегда было священным для христиан, поэтому обязательно фигурировало в государственной символике и обозначало святую троицу: Бога Отца, Бога Сына и Святого Духа. Белая полоса флага означает благородство и откровенность, синяя — верность, честность и целомудрие, красная — мужество, смелость, великодушие и любовь.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476360" y="-5400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Герб России</a:t>
            </a: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480" y="1800000"/>
            <a:ext cx="5150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000" lnSpcReduction="20000"/>
          </a:bodyPr>
          <a:lstStyle/>
          <a:p>
            <a:pPr marL="108000" algn="l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4250" b="0" strike="noStrike" spc="-1" dirty="0">
                <a:latin typeface="Times New Roman"/>
              </a:rPr>
              <a:t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</a:t>
            </a:r>
          </a:p>
        </p:txBody>
      </p:sp>
      <p:pic>
        <p:nvPicPr>
          <p:cNvPr id="327" name="Рисунок 326"/>
          <p:cNvPicPr/>
          <p:nvPr/>
        </p:nvPicPr>
        <p:blipFill>
          <a:blip r:embed="rId2" cstate="print"/>
          <a:stretch/>
        </p:blipFill>
        <p:spPr>
          <a:xfrm>
            <a:off x="8460000" y="1847160"/>
            <a:ext cx="3041280" cy="365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20000" y="-88200"/>
            <a:ext cx="10972440" cy="14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История возникновения герба</a:t>
            </a: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27560" y="1800000"/>
            <a:ext cx="11152440" cy="39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165 лет назад, 11 апреля 1857 г., император Александр II утвердил государственный герб России — двуглавого орла. Две головы орла свидетельствуют об исторической необходимости оборонять рубежи на Западе и Востоке. Ещё святой Александр Невский, живший в 13 веке, говорил: «Восток поедает наше тело, а Запад — нашу душу». Он же дал совет, который и спустя семь веков сохраняет свою актуальность: с Востоком надо договариваться, а с Западом — воевать. Три короны на гербе над головами орла, скрепленные единой лентой, символизируют единство трех частей исторической Руси — Великой России, Малой России и Белой Руси. А скипетр и держава, которые крепко держит орел, воплощают незыблемость государственных устоев России. За </a:t>
            </a:r>
            <a:r>
              <a:rPr lang="ru-RU" sz="2200" b="0" strike="noStrike" spc="-1" dirty="0" err="1">
                <a:latin typeface="Times New Roman"/>
              </a:rPr>
              <a:t>прошедщие</a:t>
            </a:r>
            <a:r>
              <a:rPr lang="ru-RU" sz="2200" b="0" strike="noStrike" spc="-1" dirty="0">
                <a:latin typeface="Times New Roman"/>
              </a:rPr>
              <a:t> столетия было много желающих стереть наше государство с лица земли, но все их усилия были тщетны: «Кто с мечом к нам придет, тот от меча и погибнет».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27560" y="-123840"/>
            <a:ext cx="10972440" cy="14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4 факта о гербе</a:t>
            </a: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547560" y="1800000"/>
            <a:ext cx="11332440" cy="41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7000" lnSpcReduction="10000"/>
          </a:bodyPr>
          <a:lstStyle/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1. Современный герб России утверждён указом президента РФ 30 ноября 1993 года.</a:t>
            </a:r>
            <a:r>
              <a:rPr dirty="0"/>
              <a:t/>
            </a:r>
            <a:br>
              <a:rPr dirty="0"/>
            </a:br>
            <a:r>
              <a:rPr lang="ru-RU" sz="2200" b="0" strike="noStrike" spc="-1" dirty="0">
                <a:latin typeface="Times New Roman"/>
              </a:rPr>
              <a:t>2. Впервые </a:t>
            </a:r>
            <a:r>
              <a:rPr lang="ru-RU" sz="2200" b="0" strike="noStrike" spc="-1" dirty="0" err="1">
                <a:latin typeface="Times New Roman"/>
              </a:rPr>
              <a:t>двухглавый</a:t>
            </a:r>
            <a:r>
              <a:rPr lang="ru-RU" sz="2200" b="0" strike="noStrike" spc="-1" dirty="0">
                <a:latin typeface="Times New Roman"/>
              </a:rPr>
              <a:t> орел в качестве государственного символа Русского государства встречается на оборотной стороне государственной печати Ивана III Васильевича в 1497 году.</a:t>
            </a:r>
          </a:p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3. Размещением всадника на груди орла объясняется существованием двух государственных печатей: Большая и Малая. Изображение всадника является традиционным для Российского государства, этот символ был еще в Киевской Руси. Изначально всадник считался изображением государя, но во время Ивана Грозного царь был заменён святым Георгием. Он олицетворяет воина-защитника </a:t>
            </a:r>
            <a:r>
              <a:rPr lang="ru-RU" sz="2200" b="0" strike="noStrike" spc="-1" dirty="0" smtClean="0">
                <a:latin typeface="Times New Roman"/>
              </a:rPr>
              <a:t>Родины.</a:t>
            </a:r>
            <a:endParaRPr lang="ru-RU" sz="2200" b="0" strike="noStrike" spc="-1" dirty="0">
              <a:latin typeface="Times New Roman"/>
            </a:endParaRPr>
          </a:p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4. 1625 год — это дата официального установления трёх корон на гербе. Эти короны символизируют три царства: Казанское, Астраханское, Сибирское. В настоящий момент — эта символика на гербе РФ означает единство трёх уровней власти: государственной, муниципальной и региональной </a:t>
            </a:r>
            <a:r>
              <a:rPr lang="ru-RU" sz="2200" b="0" strike="noStrike" spc="-1" dirty="0" smtClean="0">
                <a:latin typeface="Times New Roman"/>
              </a:rPr>
              <a:t>.</a:t>
            </a:r>
            <a:endParaRPr lang="ru-RU" sz="2200" b="0" strike="noStrike" spc="-1" dirty="0">
              <a:latin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440000" y="-40716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Гимн России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8160" y="1980000"/>
            <a:ext cx="11301840" cy="34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200" b="0" strike="noStrike" spc="-1" dirty="0">
                <a:latin typeface="Times New Roman"/>
              </a:rPr>
              <a:t>18 декабря 1833 года впервые был исполнен Гимн Российской Империи «Боже, Царя храни!» На протяжении истории России несколько раз менялся гимн. На смену «Боже, Царя храни!» исполнялось «Рабочая Марсельеза», далее с 1918 года «Интернационал», а с 1922 года — Гимн СССР. В середине 1930 годов была написана новая мелодия гимна композитором А. Александровым, автором текста стали поэт С. Михалков и писатель </a:t>
            </a:r>
            <a:r>
              <a:rPr lang="ru-RU" sz="2200" b="0" strike="noStrike" spc="-1" dirty="0" err="1">
                <a:latin typeface="Times New Roman"/>
              </a:rPr>
              <a:t>Эль-Регистан</a:t>
            </a:r>
            <a:r>
              <a:rPr lang="ru-RU" sz="2200" b="0" strike="noStrike" spc="-1" dirty="0">
                <a:latin typeface="Times New Roman"/>
              </a:rPr>
              <a:t>.</a:t>
            </a:r>
          </a:p>
          <a:p>
            <a:pPr algn="just"/>
            <a:r>
              <a:rPr lang="ru-RU" sz="2200" b="0" strike="noStrike" spc="-1" dirty="0">
                <a:latin typeface="Times New Roman"/>
              </a:rPr>
              <a:t>4 декабря 2000 года президент РФ внёс в Госдуму новый законопроект «О государственном гимне РФ». В ходе голосования большинство депутатов приняли музыку Александрова в качестве гимна. Текстом его было решено сделать стихи С. Михалкова с некоторыми коррективами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727560" y="-78840"/>
            <a:ext cx="10972440" cy="151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Интересные факты о государственной символике РФ</a:t>
            </a: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180000" y="1504800"/>
            <a:ext cx="11880000" cy="443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20000"/>
          </a:bodyPr>
          <a:lstStyle/>
          <a:p>
            <a:pPr marL="108000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Флаг:</a:t>
            </a:r>
          </a:p>
          <a:p>
            <a:pPr marL="432000" indent="-324000" algn="just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Изначально в знамени использовали оранжевый цвет, но позже заменили на ныне существующий красный. Это связано с несовершенством окраски тканей в те времена. На солнце оранжевый краситель быстро выгорал и приобретал неузнаваем зелёный оттенок.</a:t>
            </a:r>
          </a:p>
          <a:p>
            <a:pPr marL="432000" indent="-324000" algn="just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Зимой 2022 года общественники на озере Байкал расстелили государственный флаг РФ площадью 1423 квадратных метра. Это полотно признано самым большим государственным флагом в России. Акцию внесли  книгу рекордов России и мира.</a:t>
            </a:r>
          </a:p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Герб:</a:t>
            </a:r>
          </a:p>
          <a:p>
            <a:pPr marL="432000" indent="-324000" algn="just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За историю герба России всадник на щите постоянно менял направление движения.</a:t>
            </a:r>
          </a:p>
          <a:p>
            <a:pPr marL="432000" indent="-324000" algn="just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В Санкт-Петербурге трёхглавых орлов можно увидеть на башне мемориального музея Александра Суворова, на вершинах ростральных колонн при въезде на Троицкий мост и на декоративной ограде вокруг Александровской колонны. Все дело в точке зрения. Герб — это двухмерное изображение, "читающееся" одинаково со всех сторон.</a:t>
            </a:r>
          </a:p>
          <a:p>
            <a:pPr marL="108000" algn="just">
              <a:spcAft>
                <a:spcPts val="1871"/>
              </a:spcAft>
              <a:buClr>
                <a:srgbClr val="000000"/>
              </a:buClr>
              <a:buSzPct val="45000"/>
            </a:pPr>
            <a:r>
              <a:rPr lang="ru-RU" sz="2200" b="0" strike="noStrike" spc="-1" dirty="0">
                <a:latin typeface="Times New Roman"/>
              </a:rPr>
              <a:t>Гимн:</a:t>
            </a:r>
          </a:p>
          <a:p>
            <a:pPr marL="432000" indent="-324000" algn="just">
              <a:spcAft>
                <a:spcPts val="18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После распада СССР некоторое время гимн существовал без слов. В 2000 году Российские спортсмены высказали недовольство, что на соревнованиях не могут исполнять гимн, показать всю мощь русского народа. И тогда президент Российской Федерации Владимир Путин поручил придумать слова к гимну. 1 января 2001 года гимн исполнился со словами.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840" y="2316240"/>
            <a:ext cx="10972440" cy="14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latin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698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 Овеянные славою  Флаг наш и Герб</vt:lpstr>
      <vt:lpstr>Символы Российской Федерации</vt:lpstr>
      <vt:lpstr>Флаг России</vt:lpstr>
      <vt:lpstr>Герб России</vt:lpstr>
      <vt:lpstr>История возникновения герба</vt:lpstr>
      <vt:lpstr>4 факта о гербе</vt:lpstr>
      <vt:lpstr>Гимн России</vt:lpstr>
      <vt:lpstr>Интересные факты о государственной символике РФ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Кирилл Крайнов</dc:creator>
  <dc:description/>
  <cp:lastModifiedBy>Ольга</cp:lastModifiedBy>
  <cp:revision>22</cp:revision>
  <dcterms:created xsi:type="dcterms:W3CDTF">2022-05-16T17:14:11Z</dcterms:created>
  <dcterms:modified xsi:type="dcterms:W3CDTF">2022-05-18T06:44:42Z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