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1" r:id="rId4"/>
    <p:sldId id="262" r:id="rId5"/>
    <p:sldId id="267" r:id="rId6"/>
    <p:sldId id="260" r:id="rId7"/>
    <p:sldId id="266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22694561-D1FC-4E85-AECD-4BEBCD4E88FF}">
          <p14:sldIdLst>
            <p14:sldId id="257"/>
            <p14:sldId id="258"/>
            <p14:sldId id="261"/>
          </p14:sldIdLst>
        </p14:section>
        <p14:section name="Раздел без заголовка" id="{979B6C83-2EB1-4D05-A65A-577900D777B4}">
          <p14:sldIdLst>
            <p14:sldId id="262"/>
            <p14:sldId id="267"/>
            <p14:sldId id="260"/>
            <p14:sldId id="266"/>
            <p14:sldId id="263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5620" autoAdjust="0"/>
    <p:restoredTop sz="94660" autoAdjust="0"/>
  </p:normalViewPr>
  <p:slideViewPr>
    <p:cSldViewPr>
      <p:cViewPr varScale="1">
        <p:scale>
          <a:sx n="70" d="100"/>
          <a:sy n="70" d="100"/>
        </p:scale>
        <p:origin x="-180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19.12.2022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C:\Users\тамара\Desktop\56a0fc261ddd815264d8f4ea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72" y="-8931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>
            <a:normAutofit fontScale="90000"/>
          </a:bodyPr>
          <a:lstStyle/>
          <a:p>
            <a:r>
              <a:rPr lang="ru-RU" sz="1600" dirty="0" smtClean="0">
                <a:solidFill>
                  <a:prstClr val="black"/>
                </a:solidFill>
                <a:latin typeface="Georgia" panose="02040502050405020303" pitchFamily="18" charset="0"/>
                <a:ea typeface="Times New Roman"/>
              </a:rPr>
              <a:t/>
            </a:r>
            <a:br>
              <a:rPr lang="ru-RU" sz="1600" dirty="0" smtClean="0">
                <a:solidFill>
                  <a:prstClr val="black"/>
                </a:solidFill>
                <a:latin typeface="Georgia" panose="02040502050405020303" pitchFamily="18" charset="0"/>
                <a:ea typeface="Times New Roman"/>
              </a:rPr>
            </a:br>
            <a:r>
              <a:rPr lang="ru-RU" sz="1600" dirty="0" smtClean="0">
                <a:solidFill>
                  <a:prstClr val="black"/>
                </a:solidFill>
                <a:latin typeface="Georgia" panose="02040502050405020303" pitchFamily="18" charset="0"/>
                <a:ea typeface="Times New Roman"/>
              </a:rPr>
              <a:t>ГКОУ </a:t>
            </a:r>
            <a:r>
              <a:rPr lang="ru-RU" sz="1600" dirty="0">
                <a:solidFill>
                  <a:prstClr val="black"/>
                </a:solidFill>
                <a:latin typeface="Georgia" panose="02040502050405020303" pitchFamily="18" charset="0"/>
                <a:ea typeface="Times New Roman"/>
              </a:rPr>
              <a:t>«</a:t>
            </a:r>
            <a:r>
              <a:rPr lang="ru-RU" sz="1600" dirty="0" smtClean="0">
                <a:solidFill>
                  <a:prstClr val="black"/>
                </a:solidFill>
                <a:latin typeface="Georgia" panose="02040502050405020303" pitchFamily="18" charset="0"/>
                <a:ea typeface="Times New Roman"/>
              </a:rPr>
              <a:t>Школа №</a:t>
            </a:r>
            <a:r>
              <a:rPr lang="ru-RU" sz="1600" dirty="0">
                <a:solidFill>
                  <a:prstClr val="black"/>
                </a:solidFill>
                <a:latin typeface="Georgia" panose="02040502050405020303" pitchFamily="18" charset="0"/>
                <a:ea typeface="Times New Roman"/>
              </a:rPr>
              <a:t>95» </a:t>
            </a:r>
            <a:br>
              <a:rPr lang="ru-RU" sz="1600" dirty="0">
                <a:solidFill>
                  <a:prstClr val="black"/>
                </a:solidFill>
                <a:latin typeface="Georgia" panose="02040502050405020303" pitchFamily="18" charset="0"/>
                <a:ea typeface="Times New Roman"/>
              </a:rPr>
            </a:br>
            <a:r>
              <a:rPr lang="en-US" sz="1800" dirty="0">
                <a:solidFill>
                  <a:prstClr val="black"/>
                </a:solidFill>
                <a:latin typeface="Georgia" panose="02040502050405020303" pitchFamily="18" charset="0"/>
                <a:ea typeface="Times New Roman"/>
              </a:rPr>
              <a:t/>
            </a:r>
            <a:br>
              <a:rPr lang="en-US" sz="1800" dirty="0">
                <a:solidFill>
                  <a:prstClr val="black"/>
                </a:solidFill>
                <a:latin typeface="Georgia" panose="02040502050405020303" pitchFamily="18" charset="0"/>
                <a:ea typeface="Times New Roman"/>
              </a:rPr>
            </a:br>
            <a:r>
              <a:rPr lang="ru-RU" sz="2500" dirty="0">
                <a:solidFill>
                  <a:srgbClr val="5C0000"/>
                </a:solidFill>
                <a:latin typeface="Georgia" panose="02040502050405020303" pitchFamily="18" charset="0"/>
                <a:ea typeface="Times New Roman"/>
              </a:rPr>
              <a:t>Мастер-класс</a:t>
            </a:r>
            <a:r>
              <a:rPr lang="ru-RU" sz="2500" dirty="0">
                <a:solidFill>
                  <a:prstClr val="black"/>
                </a:solidFill>
                <a:latin typeface="Georgia" panose="02040502050405020303" pitchFamily="18" charset="0"/>
                <a:ea typeface="Times New Roman"/>
              </a:rPr>
              <a:t> </a:t>
            </a:r>
            <a:br>
              <a:rPr lang="ru-RU" sz="2500" dirty="0">
                <a:solidFill>
                  <a:prstClr val="black"/>
                </a:solidFill>
                <a:latin typeface="Georgia" panose="02040502050405020303" pitchFamily="18" charset="0"/>
                <a:ea typeface="Times New Roman"/>
              </a:rPr>
            </a:br>
            <a:r>
              <a:rPr lang="ru-RU" sz="2800" dirty="0" smtClean="0">
                <a:solidFill>
                  <a:srgbClr val="5C0000"/>
                </a:solidFill>
                <a:latin typeface="Georgia" panose="02040502050405020303" pitchFamily="18" charset="0"/>
                <a:ea typeface="Times New Roman"/>
              </a:rPr>
              <a:t>«Новогодний сапожок</a:t>
            </a:r>
            <a:r>
              <a:rPr lang="ru-RU" sz="2800" dirty="0" smtClean="0">
                <a:solidFill>
                  <a:srgbClr val="5C0000"/>
                </a:solidFill>
                <a:latin typeface="Georgia" panose="02040502050405020303" pitchFamily="18" charset="0"/>
              </a:rPr>
              <a:t>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44824"/>
            <a:ext cx="7931224" cy="4281339"/>
          </a:xfrm>
        </p:spPr>
        <p:txBody>
          <a:bodyPr/>
          <a:lstStyle/>
          <a:p>
            <a:pPr marL="0" lvl="0" indent="0" algn="r">
              <a:buNone/>
            </a:pPr>
            <a:endParaRPr lang="ru-RU" sz="1800" b="1" dirty="0" smtClean="0">
              <a:solidFill>
                <a:prstClr val="black"/>
              </a:solidFill>
              <a:latin typeface="Georgia" panose="02040502050405020303" pitchFamily="18" charset="0"/>
            </a:endParaRPr>
          </a:p>
          <a:p>
            <a:pPr marL="0" lvl="0" indent="0" algn="r">
              <a:buNone/>
            </a:pPr>
            <a:endParaRPr lang="ru-RU" sz="1800" b="1" dirty="0">
              <a:solidFill>
                <a:prstClr val="black"/>
              </a:solidFill>
              <a:latin typeface="Georgia" panose="02040502050405020303" pitchFamily="18" charset="0"/>
            </a:endParaRPr>
          </a:p>
          <a:p>
            <a:pPr marL="0" lvl="0" indent="0" algn="r">
              <a:buNone/>
            </a:pPr>
            <a:r>
              <a:rPr lang="ru-RU" sz="1600" b="1" dirty="0" smtClean="0">
                <a:solidFill>
                  <a:prstClr val="black"/>
                </a:solidFill>
                <a:latin typeface="Georgia" panose="02040502050405020303" pitchFamily="18" charset="0"/>
              </a:rPr>
              <a:t>Выполнила</a:t>
            </a:r>
            <a:r>
              <a:rPr lang="ru-RU" sz="1600" dirty="0">
                <a:solidFill>
                  <a:prstClr val="black"/>
                </a:solidFill>
                <a:latin typeface="Georgia" panose="02040502050405020303" pitchFamily="18" charset="0"/>
              </a:rPr>
              <a:t>:</a:t>
            </a:r>
            <a:endParaRPr lang="en-US" sz="1600" dirty="0">
              <a:solidFill>
                <a:prstClr val="black"/>
              </a:solidFill>
              <a:latin typeface="Georgia" panose="02040502050405020303" pitchFamily="18" charset="0"/>
            </a:endParaRPr>
          </a:p>
          <a:p>
            <a:pPr marL="0" lvl="0" indent="0" algn="r">
              <a:buNone/>
            </a:pPr>
            <a:r>
              <a:rPr lang="ru-RU" sz="1600" dirty="0">
                <a:solidFill>
                  <a:prstClr val="black"/>
                </a:solidFill>
                <a:latin typeface="Georgia" panose="02040502050405020303" pitchFamily="18" charset="0"/>
              </a:rPr>
              <a:t> ученица </a:t>
            </a:r>
            <a:r>
              <a:rPr lang="ru-RU" sz="1600" dirty="0" smtClean="0">
                <a:solidFill>
                  <a:prstClr val="black"/>
                </a:solidFill>
                <a:latin typeface="Georgia" panose="02040502050405020303" pitchFamily="18" charset="0"/>
              </a:rPr>
              <a:t>10 </a:t>
            </a:r>
            <a:r>
              <a:rPr lang="ru-RU" sz="1600" dirty="0">
                <a:solidFill>
                  <a:prstClr val="black"/>
                </a:solidFill>
                <a:latin typeface="Georgia" panose="02040502050405020303" pitchFamily="18" charset="0"/>
              </a:rPr>
              <a:t>класса </a:t>
            </a:r>
          </a:p>
          <a:p>
            <a:pPr marL="0" lvl="0" indent="0" algn="r">
              <a:buNone/>
            </a:pPr>
            <a:r>
              <a:rPr lang="ru-RU" sz="1600" dirty="0" smtClean="0">
                <a:solidFill>
                  <a:prstClr val="black"/>
                </a:solidFill>
                <a:latin typeface="Georgia" panose="02040502050405020303" pitchFamily="18" charset="0"/>
              </a:rPr>
              <a:t>Туманова Софья,</a:t>
            </a:r>
          </a:p>
          <a:p>
            <a:pPr marL="0" lvl="0" indent="0" algn="r">
              <a:buNone/>
            </a:pPr>
            <a:r>
              <a:rPr lang="ru-RU" sz="1600" dirty="0" smtClean="0">
                <a:solidFill>
                  <a:prstClr val="black"/>
                </a:solidFill>
                <a:latin typeface="Georgia" panose="02040502050405020303" pitchFamily="18" charset="0"/>
              </a:rPr>
              <a:t>16 лет</a:t>
            </a:r>
            <a:endParaRPr lang="ru-RU" sz="1600" dirty="0">
              <a:solidFill>
                <a:prstClr val="black"/>
              </a:solidFill>
              <a:latin typeface="Georgia" panose="02040502050405020303" pitchFamily="18" charset="0"/>
            </a:endParaRPr>
          </a:p>
          <a:p>
            <a:pPr marL="0" lvl="0" indent="0" algn="r">
              <a:buNone/>
            </a:pPr>
            <a:r>
              <a:rPr lang="ru-RU" sz="1600" b="1" dirty="0">
                <a:solidFill>
                  <a:prstClr val="black"/>
                </a:solidFill>
                <a:latin typeface="Georgia" panose="02040502050405020303" pitchFamily="18" charset="0"/>
              </a:rPr>
              <a:t>Руководитель</a:t>
            </a:r>
            <a:r>
              <a:rPr lang="ru-RU" sz="1600" dirty="0">
                <a:solidFill>
                  <a:prstClr val="black"/>
                </a:solidFill>
                <a:latin typeface="Georgia" panose="02040502050405020303" pitchFamily="18" charset="0"/>
              </a:rPr>
              <a:t>: </a:t>
            </a:r>
            <a:endParaRPr lang="en-US" sz="1600" dirty="0">
              <a:solidFill>
                <a:prstClr val="black"/>
              </a:solidFill>
              <a:latin typeface="Georgia" panose="02040502050405020303" pitchFamily="18" charset="0"/>
            </a:endParaRPr>
          </a:p>
          <a:p>
            <a:pPr marL="0" lvl="0" indent="0" algn="r">
              <a:buNone/>
            </a:pPr>
            <a:r>
              <a:rPr lang="ru-RU" sz="1600" dirty="0" smtClean="0">
                <a:solidFill>
                  <a:prstClr val="black"/>
                </a:solidFill>
                <a:latin typeface="Georgia" panose="02040502050405020303" pitchFamily="18" charset="0"/>
              </a:rPr>
              <a:t>     учитель профессионально-</a:t>
            </a:r>
          </a:p>
          <a:p>
            <a:pPr marL="0" lvl="0" indent="0" algn="r">
              <a:buNone/>
            </a:pPr>
            <a:r>
              <a:rPr lang="ru-RU" sz="1600" dirty="0" smtClean="0">
                <a:solidFill>
                  <a:prstClr val="black"/>
                </a:solidFill>
                <a:latin typeface="Georgia" panose="02040502050405020303" pitchFamily="18" charset="0"/>
              </a:rPr>
              <a:t>трудового обучения </a:t>
            </a:r>
            <a:r>
              <a:rPr lang="en-US" sz="1600" dirty="0" smtClean="0">
                <a:solidFill>
                  <a:prstClr val="black"/>
                </a:solidFill>
                <a:latin typeface="Georgia" panose="02040502050405020303" pitchFamily="18" charset="0"/>
              </a:rPr>
              <a:t>      </a:t>
            </a:r>
            <a:endParaRPr lang="ru-RU" sz="1600" dirty="0" smtClean="0">
              <a:solidFill>
                <a:prstClr val="black"/>
              </a:solidFill>
              <a:latin typeface="Georgia" panose="02040502050405020303" pitchFamily="18" charset="0"/>
            </a:endParaRPr>
          </a:p>
          <a:p>
            <a:pPr marL="0" lvl="0" indent="0" algn="r">
              <a:buNone/>
            </a:pPr>
            <a:r>
              <a:rPr lang="en-US" sz="1600" dirty="0" smtClean="0">
                <a:solidFill>
                  <a:prstClr val="black"/>
                </a:solidFill>
                <a:latin typeface="Georgia" panose="02040502050405020303" pitchFamily="18" charset="0"/>
              </a:rPr>
              <a:t>  </a:t>
            </a:r>
            <a:r>
              <a:rPr lang="ru-RU" sz="1600" dirty="0">
                <a:solidFill>
                  <a:prstClr val="black"/>
                </a:solidFill>
                <a:latin typeface="Georgia" panose="02040502050405020303" pitchFamily="18" charset="0"/>
              </a:rPr>
              <a:t>(швейное дело)</a:t>
            </a:r>
          </a:p>
          <a:p>
            <a:pPr marL="0" lvl="0" indent="0" algn="r">
              <a:buNone/>
            </a:pPr>
            <a:r>
              <a:rPr lang="ru-RU" sz="1600" dirty="0">
                <a:solidFill>
                  <a:prstClr val="black"/>
                </a:solidFill>
                <a:latin typeface="Georgia" panose="02040502050405020303" pitchFamily="18" charset="0"/>
              </a:rPr>
              <a:t>Сочнева О. А</a:t>
            </a:r>
            <a:endParaRPr lang="ru-RU" sz="1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051720" y="5984413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400" dirty="0">
                <a:solidFill>
                  <a:prstClr val="black"/>
                </a:solidFill>
                <a:latin typeface="Georgia" panose="02040502050405020303" pitchFamily="18" charset="0"/>
                <a:ea typeface="Times New Roman"/>
              </a:rPr>
              <a:t>г. </a:t>
            </a:r>
            <a:r>
              <a:rPr lang="ru-RU" sz="1400" dirty="0" err="1">
                <a:solidFill>
                  <a:prstClr val="black"/>
                </a:solidFill>
                <a:latin typeface="Georgia" panose="02040502050405020303" pitchFamily="18" charset="0"/>
                <a:ea typeface="Times New Roman"/>
              </a:rPr>
              <a:t>Н.Новгород</a:t>
            </a:r>
            <a:r>
              <a:rPr lang="ru-RU" sz="1400" dirty="0">
                <a:solidFill>
                  <a:prstClr val="black"/>
                </a:solidFill>
                <a:latin typeface="Georgia" panose="02040502050405020303" pitchFamily="18" charset="0"/>
                <a:ea typeface="Times New Roman"/>
              </a:rPr>
              <a:t> </a:t>
            </a:r>
          </a:p>
          <a:p>
            <a:pPr algn="ctr"/>
            <a:r>
              <a:rPr lang="ru-RU" sz="1400" dirty="0" smtClean="0"/>
              <a:t>2022 </a:t>
            </a:r>
            <a:r>
              <a:rPr lang="ru-RU" sz="1400" dirty="0"/>
              <a:t>год </a:t>
            </a:r>
          </a:p>
        </p:txBody>
      </p:sp>
      <p:pic>
        <p:nvPicPr>
          <p:cNvPr id="1026" name="Picture 2" descr="C:\Users\школа 95\Desktop\новогодний сапожок фото\image-19-12-22-08-41 (2)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0561" y="1988840"/>
            <a:ext cx="2861711" cy="36433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9371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C:\Users\тамара\Desktop\56a0fc261ddd815264d8f4ea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>
                <a:solidFill>
                  <a:srgbClr val="5C0000"/>
                </a:solidFill>
                <a:latin typeface="Georgia" panose="02040502050405020303" pitchFamily="18" charset="0"/>
              </a:rPr>
              <a:t>Для изготовлении </a:t>
            </a:r>
            <a:r>
              <a:rPr lang="ru-RU" sz="2800" dirty="0" smtClean="0">
                <a:solidFill>
                  <a:srgbClr val="5C0000"/>
                </a:solidFill>
                <a:latin typeface="Georgia" panose="02040502050405020303" pitchFamily="18" charset="0"/>
              </a:rPr>
              <a:t>новогоднего сапожка </a:t>
            </a:r>
            <a:r>
              <a:rPr lang="ru-RU" sz="2800" dirty="0">
                <a:solidFill>
                  <a:srgbClr val="5C0000"/>
                </a:solidFill>
                <a:latin typeface="Georgia" panose="02040502050405020303" pitchFamily="18" charset="0"/>
              </a:rPr>
              <a:t/>
            </a:r>
            <a:br>
              <a:rPr lang="ru-RU" sz="2800" dirty="0">
                <a:solidFill>
                  <a:srgbClr val="5C0000"/>
                </a:solidFill>
                <a:latin typeface="Georgia" panose="02040502050405020303" pitchFamily="18" charset="0"/>
              </a:rPr>
            </a:br>
            <a:r>
              <a:rPr lang="ru-RU" sz="2800" dirty="0" smtClean="0">
                <a:solidFill>
                  <a:srgbClr val="5C0000"/>
                </a:solidFill>
                <a:latin typeface="Georgia" panose="02040502050405020303" pitchFamily="18" charset="0"/>
              </a:rPr>
              <a:t> понадобится: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844824"/>
            <a:ext cx="7931224" cy="4281339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Georgia" panose="02040502050405020303" pitchFamily="18" charset="0"/>
              </a:rPr>
              <a:t>Ткани х/б;</a:t>
            </a:r>
          </a:p>
          <a:p>
            <a:r>
              <a:rPr lang="ru-RU" sz="2000" dirty="0" smtClean="0">
                <a:latin typeface="Georgia" panose="02040502050405020303" pitchFamily="18" charset="0"/>
              </a:rPr>
              <a:t>Драп для основания;</a:t>
            </a:r>
          </a:p>
          <a:p>
            <a:r>
              <a:rPr lang="ru-RU" sz="2000" dirty="0" smtClean="0">
                <a:latin typeface="Georgia" panose="02040502050405020303" pitchFamily="18" charset="0"/>
              </a:rPr>
              <a:t>Нитки</a:t>
            </a:r>
            <a:r>
              <a:rPr lang="ru-RU" sz="2000" dirty="0">
                <a:latin typeface="Georgia" panose="02040502050405020303" pitchFamily="18" charset="0"/>
              </a:rPr>
              <a:t>;</a:t>
            </a:r>
          </a:p>
          <a:p>
            <a:r>
              <a:rPr lang="ru-RU" sz="2000" dirty="0">
                <a:latin typeface="Georgia" panose="02040502050405020303" pitchFamily="18" charset="0"/>
              </a:rPr>
              <a:t>Утюг;</a:t>
            </a:r>
          </a:p>
          <a:p>
            <a:r>
              <a:rPr lang="ru-RU" sz="2000" dirty="0">
                <a:latin typeface="Georgia" panose="02040502050405020303" pitchFamily="18" charset="0"/>
              </a:rPr>
              <a:t>Ножницы;</a:t>
            </a:r>
          </a:p>
          <a:p>
            <a:r>
              <a:rPr lang="ru-RU" sz="2000" dirty="0">
                <a:latin typeface="Georgia" panose="02040502050405020303" pitchFamily="18" charset="0"/>
              </a:rPr>
              <a:t>Булавки;</a:t>
            </a:r>
          </a:p>
          <a:p>
            <a:r>
              <a:rPr lang="ru-RU" sz="2000" dirty="0">
                <a:latin typeface="Georgia" panose="02040502050405020303" pitchFamily="18" charset="0"/>
              </a:rPr>
              <a:t>Швейная машина;</a:t>
            </a:r>
          </a:p>
          <a:p>
            <a:r>
              <a:rPr lang="ru-RU" sz="2000" dirty="0" smtClean="0">
                <a:latin typeface="Georgia" panose="02040502050405020303" pitchFamily="18" charset="0"/>
              </a:rPr>
              <a:t>Линейка;</a:t>
            </a:r>
            <a:endParaRPr lang="ru-RU" sz="2000" dirty="0">
              <a:latin typeface="Georgia" panose="02040502050405020303" pitchFamily="18" charset="0"/>
            </a:endParaRPr>
          </a:p>
          <a:p>
            <a:r>
              <a:rPr lang="ru-RU" sz="2000" dirty="0">
                <a:latin typeface="Georgia" panose="02040502050405020303" pitchFamily="18" charset="0"/>
              </a:rPr>
              <a:t>Портновский </a:t>
            </a:r>
            <a:r>
              <a:rPr lang="ru-RU" sz="2000" dirty="0" smtClean="0">
                <a:latin typeface="Georgia" panose="02040502050405020303" pitchFamily="18" charset="0"/>
              </a:rPr>
              <a:t>мел</a:t>
            </a:r>
            <a:endParaRPr lang="ru-RU" sz="2000" dirty="0"/>
          </a:p>
        </p:txBody>
      </p:sp>
      <p:pic>
        <p:nvPicPr>
          <p:cNvPr id="2050" name="Picture 2" descr="C:\Users\школа 95\Desktop\новогодний сапожок фото\image-19-12-22-08-42 (1)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276872"/>
            <a:ext cx="3456384" cy="26744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0295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C:\Users\тамара\Desktop\56a0fc261ddd815264d8f4ea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940966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Georgia" panose="02040502050405020303" pitchFamily="18" charset="0"/>
              </a:rPr>
              <a:t>Раскрой деталей</a:t>
            </a:r>
            <a:endParaRPr lang="ru-RU" sz="2800" dirty="0">
              <a:latin typeface="Georgia" panose="0204050205040502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844824"/>
            <a:ext cx="7931224" cy="4281339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Georgia" panose="02040502050405020303" pitchFamily="18" charset="0"/>
              </a:rPr>
              <a:t>Полоски шириной4 см;</a:t>
            </a:r>
          </a:p>
          <a:p>
            <a:r>
              <a:rPr lang="ru-RU" sz="2000" dirty="0" smtClean="0">
                <a:latin typeface="Georgia" panose="02040502050405020303" pitchFamily="18" charset="0"/>
              </a:rPr>
              <a:t>1 деталь из драпа;</a:t>
            </a:r>
          </a:p>
          <a:p>
            <a:r>
              <a:rPr lang="ru-RU" sz="2000" dirty="0" smtClean="0">
                <a:latin typeface="Georgia" panose="02040502050405020303" pitchFamily="18" charset="0"/>
              </a:rPr>
              <a:t>1 деталь для обратной части сапожка;</a:t>
            </a:r>
          </a:p>
          <a:p>
            <a:r>
              <a:rPr lang="ru-RU" sz="2000" dirty="0" smtClean="0">
                <a:latin typeface="Georgia" panose="02040502050405020303" pitchFamily="18" charset="0"/>
              </a:rPr>
              <a:t>2 детали для внутренней части сапожка; </a:t>
            </a:r>
          </a:p>
          <a:p>
            <a:r>
              <a:rPr lang="ru-RU" sz="2000" dirty="0" smtClean="0">
                <a:latin typeface="Georgia" panose="02040502050405020303" pitchFamily="18" charset="0"/>
              </a:rPr>
              <a:t>Два треугольника для аппликации «Елочка»;</a:t>
            </a:r>
          </a:p>
          <a:p>
            <a:r>
              <a:rPr lang="ru-RU" sz="2000" dirty="0" smtClean="0">
                <a:latin typeface="Georgia" panose="02040502050405020303" pitchFamily="18" charset="0"/>
              </a:rPr>
              <a:t>Полоску ткани для петельки;</a:t>
            </a:r>
          </a:p>
          <a:p>
            <a:r>
              <a:rPr lang="ru-RU" sz="2000" dirty="0" smtClean="0">
                <a:latin typeface="Georgia" panose="02040502050405020303" pitchFamily="18" charset="0"/>
              </a:rPr>
              <a:t>Полоску ткани для отворота.</a:t>
            </a:r>
          </a:p>
        </p:txBody>
      </p:sp>
    </p:spTree>
    <p:extLst>
      <p:ext uri="{BB962C8B-B14F-4D97-AF65-F5344CB8AC3E}">
        <p14:creationId xmlns:p14="http://schemas.microsoft.com/office/powerpoint/2010/main" val="2552871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C:\Users\тамара\Desktop\56a0fc261ddd815264d8f4ea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9918" y="10432"/>
            <a:ext cx="9144000" cy="6858000"/>
          </a:xfrm>
          <a:prstGeom prst="rect">
            <a:avLst/>
          </a:prstGeom>
          <a:noFill/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620687"/>
            <a:ext cx="8147248" cy="57606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dirty="0" smtClean="0">
                <a:latin typeface="Georgia" panose="02040502050405020303" pitchFamily="18" charset="0"/>
              </a:rPr>
              <a:t>Пошив сапожка</a:t>
            </a:r>
          </a:p>
        </p:txBody>
      </p:sp>
      <p:pic>
        <p:nvPicPr>
          <p:cNvPr id="3074" name="Picture 2" descr="C:\Users\школа 95\Desktop\новогодний сапожок фото\image-19-12-22-08-41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59726" y="3340874"/>
            <a:ext cx="3327438" cy="24955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школа 95\Desktop\новогодний сапожок фото\image-19-12-22-08-42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508839" y="3348145"/>
            <a:ext cx="3385608" cy="25392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15616" y="1409112"/>
            <a:ext cx="74888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Georgia" panose="02040502050405020303" pitchFamily="18" charset="0"/>
              </a:rPr>
              <a:t>Выполняем лицевую сторону в лоскутной технике , </a:t>
            </a:r>
            <a:endParaRPr lang="ru-RU" sz="2000" dirty="0" smtClean="0">
              <a:latin typeface="Georgia" panose="02040502050405020303" pitchFamily="18" charset="0"/>
            </a:endParaRPr>
          </a:p>
          <a:p>
            <a:r>
              <a:rPr lang="ru-RU" sz="2000" dirty="0" smtClean="0">
                <a:latin typeface="Georgia" panose="02040502050405020303" pitchFamily="18" charset="0"/>
              </a:rPr>
              <a:t>в </a:t>
            </a:r>
            <a:r>
              <a:rPr lang="ru-RU" sz="2000" dirty="0">
                <a:latin typeface="Georgia" panose="02040502050405020303" pitchFamily="18" charset="0"/>
              </a:rPr>
              <a:t>середине сапожка блок «Колодец» </a:t>
            </a:r>
          </a:p>
        </p:txBody>
      </p:sp>
    </p:spTree>
    <p:extLst>
      <p:ext uri="{BB962C8B-B14F-4D97-AF65-F5344CB8AC3E}">
        <p14:creationId xmlns:p14="http://schemas.microsoft.com/office/powerpoint/2010/main" val="1976125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C:\Users\тамара\Desktop\56a0fc261ddd815264d8f4ea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5C0000"/>
                </a:solidFill>
                <a:latin typeface="Georgia" panose="02040502050405020303" pitchFamily="18" charset="0"/>
              </a:rPr>
              <a:t>Пошив сапожка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844824"/>
            <a:ext cx="7931224" cy="428133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dirty="0" smtClean="0">
                <a:latin typeface="Georgia" panose="02040502050405020303" pitchFamily="18" charset="0"/>
              </a:rPr>
              <a:t>На обратной стороне выполнить аппликацию «Елочки»</a:t>
            </a:r>
            <a:endParaRPr lang="ru-RU" sz="2000" dirty="0">
              <a:latin typeface="Georgia" panose="02040502050405020303" pitchFamily="18" charset="0"/>
            </a:endParaRPr>
          </a:p>
        </p:txBody>
      </p:sp>
      <p:pic>
        <p:nvPicPr>
          <p:cNvPr id="4098" name="Picture 2" descr="C:\Users\школа 95\Desktop\новогодний сапожок фото\IMG_3917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01" t="7416" r="7703"/>
          <a:stretch/>
        </p:blipFill>
        <p:spPr bwMode="auto">
          <a:xfrm rot="5400000">
            <a:off x="3083991" y="2776304"/>
            <a:ext cx="2769942" cy="29232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7969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C:\Users\тамара\Desktop\56a0fc261ddd815264d8f4ea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28406" cy="6858000"/>
          </a:xfrm>
          <a:prstGeom prst="rect">
            <a:avLst/>
          </a:prstGeom>
          <a:noFill/>
        </p:spPr>
      </p:pic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611560" y="260648"/>
            <a:ext cx="8229600" cy="64807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dirty="0" smtClean="0">
                <a:latin typeface="Georgia" panose="02040502050405020303" pitchFamily="18" charset="0"/>
              </a:rPr>
              <a:t>Пошив сапожка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733230" y="836712"/>
            <a:ext cx="7344816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Georgia" panose="02040502050405020303" pitchFamily="18" charset="0"/>
              </a:rPr>
              <a:t>Соединяем </a:t>
            </a:r>
            <a:r>
              <a:rPr lang="ru-RU" sz="2000" dirty="0">
                <a:latin typeface="Georgia" panose="02040502050405020303" pitchFamily="18" charset="0"/>
              </a:rPr>
              <a:t>детали </a:t>
            </a:r>
            <a:r>
              <a:rPr lang="ru-RU" sz="2000" dirty="0" smtClean="0">
                <a:latin typeface="Georgia" panose="02040502050405020303" pitchFamily="18" charset="0"/>
              </a:rPr>
              <a:t>сапожка на </a:t>
            </a:r>
            <a:r>
              <a:rPr lang="ru-RU" sz="2000" dirty="0">
                <a:latin typeface="Georgia" panose="02040502050405020303" pitchFamily="18" charset="0"/>
              </a:rPr>
              <a:t>швейной </a:t>
            </a:r>
            <a:r>
              <a:rPr lang="ru-RU" sz="2000" dirty="0" smtClean="0">
                <a:latin typeface="Georgia" panose="02040502050405020303" pitchFamily="18" charset="0"/>
              </a:rPr>
              <a:t>машине:</a:t>
            </a:r>
          </a:p>
          <a:p>
            <a:r>
              <a:rPr lang="ru-RU" sz="2000" dirty="0">
                <a:latin typeface="Georgia" panose="02040502050405020303" pitchFamily="18" charset="0"/>
              </a:rPr>
              <a:t>Н</a:t>
            </a:r>
            <a:r>
              <a:rPr lang="ru-RU" sz="2000" dirty="0" smtClean="0">
                <a:latin typeface="Georgia" panose="02040502050405020303" pitchFamily="18" charset="0"/>
              </a:rPr>
              <a:t>а лицевую деталь накладываем обратную деталь сапожка и две детали внутренней части 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Georgia" panose="02040502050405020303" pitchFamily="18" charset="0"/>
              </a:rPr>
              <a:t>Стачиваем по срезам;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Georgia" panose="02040502050405020303" pitchFamily="18" charset="0"/>
              </a:rPr>
              <a:t>Обрабатываем  петельку;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Georgia" panose="02040502050405020303" pitchFamily="18" charset="0"/>
              </a:rPr>
              <a:t>Выполняем отворот для верхнего среза;</a:t>
            </a:r>
            <a:endParaRPr lang="ru-RU" sz="2000" dirty="0">
              <a:latin typeface="Georgia" panose="02040502050405020303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Georgia" panose="02040502050405020303" pitchFamily="18" charset="0"/>
              </a:rPr>
              <a:t>Соединяем детали сапожка, петельку и отворот по верхнему срезу;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Georgia" panose="02040502050405020303" pitchFamily="18" charset="0"/>
              </a:rPr>
              <a:t>Обметываем верхний срез.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000" dirty="0" smtClean="0">
              <a:latin typeface="Georgia" panose="02040502050405020303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000" dirty="0" smtClean="0">
              <a:latin typeface="Georgia" panose="02040502050405020303" pitchFamily="18" charset="0"/>
            </a:endParaRPr>
          </a:p>
          <a:p>
            <a:endParaRPr lang="ru-RU" sz="2000" dirty="0" smtClean="0">
              <a:latin typeface="Georgia" panose="02040502050405020303" pitchFamily="18" charset="0"/>
            </a:endParaRPr>
          </a:p>
          <a:p>
            <a:endParaRPr lang="ru-RU" sz="2000" dirty="0">
              <a:latin typeface="Georgia" panose="02040502050405020303" pitchFamily="18" charset="0"/>
            </a:endParaRPr>
          </a:p>
        </p:txBody>
      </p:sp>
      <p:pic>
        <p:nvPicPr>
          <p:cNvPr id="5122" name="Picture 2" descr="C:\Users\школа 95\Desktop\новогодний сапожок фото\IMG_392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4939" y="4316647"/>
            <a:ext cx="2599786" cy="19498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школа 95\Desktop\новогодний сапожок фото\image-19-12-22-08-44.jpe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40" r="15573"/>
          <a:stretch/>
        </p:blipFill>
        <p:spPr bwMode="auto">
          <a:xfrm>
            <a:off x="2627784" y="3965127"/>
            <a:ext cx="2139112" cy="26263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школа 95\Desktop\новогодний сапожок фото\image-19-12-22-08-43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600590" y="4323122"/>
            <a:ext cx="2651589" cy="19886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:\Users\школа 95\Desktop\IMG_412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833834" y="4345135"/>
            <a:ext cx="2488421" cy="18663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8607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C:\Users\тамара\Desktop\56a0fc261ddd815264d8f4ea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66" y="24610"/>
            <a:ext cx="9144000" cy="6858000"/>
          </a:xfrm>
          <a:prstGeom prst="rect">
            <a:avLst/>
          </a:prstGeom>
          <a:noFill/>
        </p:spPr>
      </p:pic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403648" y="620688"/>
            <a:ext cx="6912768" cy="72008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dirty="0">
                <a:latin typeface="Georgia" panose="02040502050405020303" pitchFamily="18" charset="0"/>
              </a:rPr>
              <a:t>Пошив сапожка</a:t>
            </a:r>
          </a:p>
          <a:p>
            <a:pPr marL="0" indent="0" algn="ctr">
              <a:buNone/>
            </a:pPr>
            <a:endParaRPr lang="ru-RU" dirty="0" smtClean="0"/>
          </a:p>
        </p:txBody>
      </p:sp>
      <p:sp>
        <p:nvSpPr>
          <p:cNvPr id="2" name="Прямоугольник 1"/>
          <p:cNvSpPr/>
          <p:nvPr/>
        </p:nvSpPr>
        <p:spPr>
          <a:xfrm>
            <a:off x="1259632" y="1772816"/>
            <a:ext cx="633670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Georgia" panose="02040502050405020303" pitchFamily="18" charset="0"/>
              </a:rPr>
              <a:t>Вывернуть на лицевую сторону;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Georgia" panose="02040502050405020303" pitchFamily="18" charset="0"/>
              </a:rPr>
              <a:t>Выполнить ВТО</a:t>
            </a:r>
            <a:r>
              <a:rPr lang="ru-RU" dirty="0" smtClean="0">
                <a:latin typeface="Georgia" panose="02040502050405020303" pitchFamily="18" charset="0"/>
              </a:rPr>
              <a:t>.</a:t>
            </a:r>
            <a:endParaRPr lang="ru-RU" dirty="0">
              <a:latin typeface="Georgia" panose="02040502050405020303" pitchFamily="18" charset="0"/>
            </a:endParaRPr>
          </a:p>
        </p:txBody>
      </p:sp>
      <p:pic>
        <p:nvPicPr>
          <p:cNvPr id="7170" name="Picture 2" descr="C:\Users\школа 95\Desktop\image-19-12-22-12-14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400226" y="2932396"/>
            <a:ext cx="3613552" cy="27101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0952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C:\Users\тамара\Desktop\56a0fc261ddd815264d8f4ea (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8929" cy="6858000"/>
          </a:xfrm>
          <a:prstGeom prst="rect">
            <a:avLst/>
          </a:prstGeom>
          <a:noFill/>
        </p:spPr>
      </p:pic>
      <p:pic>
        <p:nvPicPr>
          <p:cNvPr id="7" name="Picture 6" descr="C:\Users\тамара\Desktop\56a0fc261ddd815264d8f4ea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092" y="46167"/>
            <a:ext cx="9148929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286000" y="282883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411760" y="578745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ru-RU" sz="2800" dirty="0" smtClean="0">
                <a:solidFill>
                  <a:prstClr val="black"/>
                </a:solidFill>
                <a:latin typeface="Georgia" panose="02040502050405020303" pitchFamily="18" charset="0"/>
              </a:rPr>
              <a:t>Сапожок готов</a:t>
            </a:r>
            <a:endParaRPr lang="ru-RU" sz="2800" dirty="0">
              <a:solidFill>
                <a:prstClr val="black"/>
              </a:solidFill>
              <a:latin typeface="Georgia" panose="02040502050405020303" pitchFamily="18" charset="0"/>
            </a:endParaRPr>
          </a:p>
        </p:txBody>
      </p:sp>
      <p:pic>
        <p:nvPicPr>
          <p:cNvPr id="6146" name="Picture 2" descr="C:\Users\школа 95\Desktop\новогодний сапожок фото\image-19-12-22-08-41 (1)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767636" y="1521913"/>
            <a:ext cx="3043355" cy="22825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школа 95\Desktop\новогодний сапожок фото\image-19-12-22-08-41 (2)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4" y="1241355"/>
            <a:ext cx="2374667" cy="30233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школа 95\Desktop\IMG_4134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86" r="10931" b="4510"/>
          <a:stretch/>
        </p:blipFill>
        <p:spPr bwMode="auto">
          <a:xfrm rot="5400000">
            <a:off x="2668357" y="3126654"/>
            <a:ext cx="3591262" cy="26642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4023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603</TotalTime>
  <Words>188</Words>
  <Application>Microsoft Office PowerPoint</Application>
  <PresentationFormat>Экран (4:3)</PresentationFormat>
  <Paragraphs>51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 ГКОУ «Школа №95»   Мастер-класс  «Новогодний сапожок»</vt:lpstr>
      <vt:lpstr>Для изготовлении новогоднего сапожка   понадобится:</vt:lpstr>
      <vt:lpstr>Раскрой деталей</vt:lpstr>
      <vt:lpstr>Презентация PowerPoint</vt:lpstr>
      <vt:lpstr>Пошив сапожка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школа 95</dc:creator>
  <cp:lastModifiedBy>школа 95</cp:lastModifiedBy>
  <cp:revision>30</cp:revision>
  <dcterms:created xsi:type="dcterms:W3CDTF">2022-12-06T11:03:53Z</dcterms:created>
  <dcterms:modified xsi:type="dcterms:W3CDTF">2022-12-19T10:06:36Z</dcterms:modified>
</cp:coreProperties>
</file>