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81" r:id="rId2"/>
    <p:sldId id="280" r:id="rId3"/>
    <p:sldId id="282" r:id="rId4"/>
  </p:sldIdLst>
  <p:sldSz cx="9144000" cy="5143500" type="screen16x9"/>
  <p:notesSz cx="6858000" cy="9144000"/>
  <p:embeddedFontLst>
    <p:embeddedFont>
      <p:font typeface="Comic Sans MS" pitchFamily="66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A92D"/>
    <a:srgbClr val="5F9127"/>
    <a:srgbClr val="49701E"/>
  </p:clrMru>
</p:presentationPr>
</file>

<file path=ppt/tableStyles.xml><?xml version="1.0" encoding="utf-8"?>
<a:tblStyleLst xmlns:a="http://schemas.openxmlformats.org/drawingml/2006/main" def="{3FFD96F7-A412-49E7-964A-3CCB975DD269}">
  <a:tblStyle styleId="{3FFD96F7-A412-49E7-964A-3CCB975DD2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 snapToGrid="0">
      <p:cViewPr varScale="1">
        <p:scale>
          <a:sx n="141" d="100"/>
          <a:sy n="141" d="100"/>
        </p:scale>
        <p:origin x="-102" y="-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f68ebd4d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f68ebd4df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92D05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294" y="636693"/>
            <a:ext cx="8520600" cy="1022562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Мой эксперимент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487" y="1804578"/>
            <a:ext cx="8520600" cy="7926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«Выращивание зеленого гороха в домашних условиях.»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22773" y="209973"/>
          <a:ext cx="7559040" cy="518160"/>
        </p:xfrm>
        <a:graphic>
          <a:graphicData uri="http://schemas.openxmlformats.org/drawingml/2006/table">
            <a:tbl>
              <a:tblPr/>
              <a:tblGrid>
                <a:gridCol w="7559040"/>
              </a:tblGrid>
              <a:tr h="331894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МУНИЦИПАЛЬНОЕ АВТОНОМНОЕ ОБЩЕОБРАЗОВАТЕЛЬНОЕ УЧРЕЖДЕНИЕ</a:t>
                      </a:r>
                    </a:p>
                    <a:p>
                      <a:pPr algn="ctr"/>
                      <a:r>
                        <a:rPr lang="ru-RU" sz="1400" b="1" i="1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  «ШКОЛА №172»</a:t>
                      </a:r>
                      <a:endParaRPr lang="ru-RU" sz="1400" b="1" i="1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79999" y="3854026"/>
          <a:ext cx="3908213" cy="826347"/>
        </p:xfrm>
        <a:graphic>
          <a:graphicData uri="http://schemas.openxmlformats.org/drawingml/2006/table">
            <a:tbl>
              <a:tblPr/>
              <a:tblGrid>
                <a:gridCol w="3908213"/>
              </a:tblGrid>
              <a:tr h="826347">
                <a:tc>
                  <a:txBody>
                    <a:bodyPr/>
                    <a:lstStyle/>
                    <a:p>
                      <a:r>
                        <a:rPr lang="ru-RU" dirty="0" smtClean="0"/>
                        <a:t>Выполнила: </a:t>
                      </a:r>
                      <a:r>
                        <a:rPr lang="ru-RU" dirty="0" err="1" smtClean="0"/>
                        <a:t>Апокина</a:t>
                      </a:r>
                      <a:r>
                        <a:rPr lang="ru-RU" dirty="0" smtClean="0"/>
                        <a:t> Виктория Сергеевна</a:t>
                      </a:r>
                    </a:p>
                    <a:p>
                      <a:r>
                        <a:rPr lang="ru-RU" dirty="0" smtClean="0"/>
                        <a:t>МАОУ школа №172,</a:t>
                      </a:r>
                      <a:r>
                        <a:rPr lang="ru-RU" baseline="0" dirty="0" smtClean="0"/>
                        <a:t> 1 «А» класс</a:t>
                      </a:r>
                    </a:p>
                    <a:p>
                      <a:r>
                        <a:rPr lang="ru-RU" baseline="0" dirty="0" smtClean="0"/>
                        <a:t>Классный руководитель: Сафиуллина Т.Л.</a:t>
                      </a:r>
                      <a:endParaRPr lang="ru-RU" dirty="0" smtClean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028" name="Picture 4" descr="https://wwbm.ru/wp-content/uploads/4/6/0/46045336f5eb6b291092d571f9f64bd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960" y="2356132"/>
            <a:ext cx="1679897" cy="1287921"/>
          </a:xfrm>
          <a:prstGeom prst="rect">
            <a:avLst/>
          </a:prstGeom>
          <a:noFill/>
        </p:spPr>
      </p:pic>
      <p:pic>
        <p:nvPicPr>
          <p:cNvPr id="4" name="Picture 2" descr="C:\Users\Admin\Desktop\bo0i4kGdG9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5332" y="2438680"/>
            <a:ext cx="1950509" cy="2600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7"/>
          <p:cNvSpPr txBox="1">
            <a:spLocks noGrp="1"/>
          </p:cNvSpPr>
          <p:nvPr>
            <p:ph type="title"/>
          </p:nvPr>
        </p:nvSpPr>
        <p:spPr>
          <a:xfrm>
            <a:off x="857225" y="278900"/>
            <a:ext cx="756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000"/>
              <a:buFont typeface="Arial"/>
              <a:buNone/>
            </a:pPr>
            <a:r>
              <a:rPr lang="ru" sz="2750" b="1" dirty="0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Условия развития и жизни </a:t>
            </a:r>
            <a:r>
              <a:rPr lang="ru" sz="2750" b="1" dirty="0" smtClean="0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зеленого гороха.</a:t>
            </a:r>
            <a:endParaRPr sz="2750" b="1">
              <a:solidFill>
                <a:srgbClr val="741B4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274E13"/>
              </a:solidFill>
            </a:endParaRPr>
          </a:p>
        </p:txBody>
      </p:sp>
      <p:sp>
        <p:nvSpPr>
          <p:cNvPr id="340" name="Google Shape;340;p37"/>
          <p:cNvSpPr txBox="1"/>
          <p:nvPr/>
        </p:nvSpPr>
        <p:spPr>
          <a:xfrm>
            <a:off x="659700" y="1501650"/>
            <a:ext cx="2120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1" name="Google Shape;34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5825" y="1148088"/>
            <a:ext cx="2292350" cy="171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50" y="1164800"/>
            <a:ext cx="2359100" cy="168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51025" y="1148100"/>
            <a:ext cx="2012774" cy="2135526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7"/>
          <p:cNvSpPr/>
          <p:nvPr/>
        </p:nvSpPr>
        <p:spPr>
          <a:xfrm>
            <a:off x="2480275" y="1711725"/>
            <a:ext cx="906000" cy="62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7"/>
          <p:cNvSpPr/>
          <p:nvPr/>
        </p:nvSpPr>
        <p:spPr>
          <a:xfrm>
            <a:off x="5874500" y="1783950"/>
            <a:ext cx="941400" cy="62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7"/>
          <p:cNvSpPr txBox="1"/>
          <p:nvPr/>
        </p:nvSpPr>
        <p:spPr>
          <a:xfrm>
            <a:off x="2528425" y="1816050"/>
            <a:ext cx="785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4C1130"/>
                </a:solidFill>
              </a:rPr>
              <a:t>7 дней</a:t>
            </a:r>
            <a:endParaRPr sz="1200" b="1">
              <a:solidFill>
                <a:srgbClr val="4C1130"/>
              </a:solidFill>
            </a:endParaRPr>
          </a:p>
        </p:txBody>
      </p:sp>
      <p:sp>
        <p:nvSpPr>
          <p:cNvPr id="347" name="Google Shape;347;p37"/>
          <p:cNvSpPr txBox="1"/>
          <p:nvPr/>
        </p:nvSpPr>
        <p:spPr>
          <a:xfrm>
            <a:off x="5874500" y="1896750"/>
            <a:ext cx="818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4C1130"/>
                </a:solidFill>
              </a:rPr>
              <a:t>7 дней</a:t>
            </a:r>
            <a:endParaRPr sz="1200" b="1">
              <a:solidFill>
                <a:srgbClr val="4C1130"/>
              </a:solidFill>
            </a:endParaRPr>
          </a:p>
        </p:txBody>
      </p:sp>
      <p:sp>
        <p:nvSpPr>
          <p:cNvPr id="348" name="Google Shape;348;p37"/>
          <p:cNvSpPr txBox="1"/>
          <p:nvPr/>
        </p:nvSpPr>
        <p:spPr>
          <a:xfrm>
            <a:off x="81000" y="1093875"/>
            <a:ext cx="2359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rgbClr val="741B47"/>
                </a:solidFill>
              </a:rPr>
              <a:t>  1                    2              3             4</a:t>
            </a:r>
            <a:endParaRPr sz="1000" b="1">
              <a:solidFill>
                <a:srgbClr val="741B47"/>
              </a:solidFill>
            </a:endParaRPr>
          </a:p>
        </p:txBody>
      </p:sp>
      <p:sp>
        <p:nvSpPr>
          <p:cNvPr id="349" name="Google Shape;349;p37"/>
          <p:cNvSpPr txBox="1"/>
          <p:nvPr/>
        </p:nvSpPr>
        <p:spPr>
          <a:xfrm>
            <a:off x="3459125" y="1164800"/>
            <a:ext cx="2359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741B47"/>
                </a:solidFill>
              </a:rPr>
              <a:t>    </a:t>
            </a:r>
            <a:r>
              <a:rPr lang="ru" sz="1000" b="1">
                <a:solidFill>
                  <a:srgbClr val="741B47"/>
                </a:solidFill>
              </a:rPr>
              <a:t>    1            2              3             4</a:t>
            </a:r>
            <a:endParaRPr sz="1000" b="1">
              <a:solidFill>
                <a:srgbClr val="741B47"/>
              </a:solidFill>
            </a:endParaRPr>
          </a:p>
        </p:txBody>
      </p:sp>
      <p:sp>
        <p:nvSpPr>
          <p:cNvPr id="350" name="Google Shape;350;p37"/>
          <p:cNvSpPr txBox="1"/>
          <p:nvPr/>
        </p:nvSpPr>
        <p:spPr>
          <a:xfrm>
            <a:off x="7142325" y="2864800"/>
            <a:ext cx="1909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741B47"/>
                </a:solidFill>
              </a:rPr>
              <a:t>    </a:t>
            </a:r>
            <a:r>
              <a:rPr lang="ru" sz="1000" b="1">
                <a:solidFill>
                  <a:srgbClr val="741B47"/>
                </a:solidFill>
              </a:rPr>
              <a:t>    1       2         3           4</a:t>
            </a:r>
            <a:endParaRPr sz="1000" b="1">
              <a:solidFill>
                <a:srgbClr val="741B47"/>
              </a:solidFill>
            </a:endParaRPr>
          </a:p>
        </p:txBody>
      </p:sp>
      <p:sp>
        <p:nvSpPr>
          <p:cNvPr id="351" name="Google Shape;351;p37"/>
          <p:cNvSpPr txBox="1"/>
          <p:nvPr/>
        </p:nvSpPr>
        <p:spPr>
          <a:xfrm>
            <a:off x="135150" y="4366275"/>
            <a:ext cx="814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 dirty="0" smtClean="0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Вывод</a:t>
            </a:r>
            <a:r>
              <a:rPr lang="ru" b="1" dirty="0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r>
              <a:rPr lang="ru" b="1" dirty="0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 Для хорошего роста растений необходимы: вода, свет и тепло.</a:t>
            </a:r>
            <a:endParaRPr>
              <a:solidFill>
                <a:srgbClr val="274E1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352" name="Google Shape;352;p37"/>
          <p:cNvGraphicFramePr/>
          <p:nvPr/>
        </p:nvGraphicFramePr>
        <p:xfrm>
          <a:off x="81050" y="3348175"/>
          <a:ext cx="579675" cy="604925"/>
        </p:xfrm>
        <a:graphic>
          <a:graphicData uri="http://schemas.openxmlformats.org/drawingml/2006/table">
            <a:tbl>
              <a:tblPr>
                <a:noFill/>
                <a:tableStyleId>{3FFD96F7-A412-49E7-964A-3CCB975DD269}</a:tableStyleId>
              </a:tblPr>
              <a:tblGrid>
                <a:gridCol w="343675"/>
                <a:gridCol w="236000"/>
              </a:tblGrid>
              <a:tr h="227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>
                          <a:solidFill>
                            <a:srgbClr val="274E13"/>
                          </a:solidFill>
                        </a:rPr>
                        <a:t>тепло</a:t>
                      </a:r>
                      <a:endParaRPr sz="800" b="1">
                        <a:solidFill>
                          <a:srgbClr val="274E13"/>
                        </a:solidFill>
                      </a:endParaRPr>
                    </a:p>
                  </a:txBody>
                  <a:tcPr marL="36000" marR="0" marT="0" marB="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>
                          <a:solidFill>
                            <a:srgbClr val="274E13"/>
                          </a:solidFill>
                        </a:rPr>
                        <a:t>+</a:t>
                      </a:r>
                      <a:endParaRPr sz="800" b="1">
                        <a:solidFill>
                          <a:srgbClr val="274E13"/>
                        </a:solidFill>
                      </a:endParaRPr>
                    </a:p>
                  </a:txBody>
                  <a:tcPr marL="36000" marR="0" marT="0" marB="0">
                    <a:solidFill>
                      <a:srgbClr val="D9EAD3"/>
                    </a:solidFill>
                  </a:tcPr>
                </a:tc>
              </a:tr>
              <a:tr h="176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>
                          <a:solidFill>
                            <a:srgbClr val="274E13"/>
                          </a:solidFill>
                        </a:rPr>
                        <a:t>свет</a:t>
                      </a:r>
                      <a:endParaRPr sz="800" b="1">
                        <a:solidFill>
                          <a:srgbClr val="274E13"/>
                        </a:solidFill>
                      </a:endParaRPr>
                    </a:p>
                  </a:txBody>
                  <a:tcPr marL="36000" marR="0" marT="0" marB="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>
                          <a:solidFill>
                            <a:srgbClr val="274E13"/>
                          </a:solidFill>
                        </a:rPr>
                        <a:t>+</a:t>
                      </a:r>
                      <a:endParaRPr sz="800" b="1">
                        <a:solidFill>
                          <a:srgbClr val="274E13"/>
                        </a:solidFill>
                      </a:endParaRPr>
                    </a:p>
                  </a:txBody>
                  <a:tcPr marL="36000" marR="0" marT="0" marB="0">
                    <a:solidFill>
                      <a:srgbClr val="D9EAD3"/>
                    </a:solidFill>
                  </a:tcPr>
                </a:tc>
              </a:tr>
              <a:tr h="201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>
                          <a:solidFill>
                            <a:srgbClr val="274E13"/>
                          </a:solidFill>
                        </a:rPr>
                        <a:t>вода</a:t>
                      </a:r>
                      <a:endParaRPr sz="800" b="1">
                        <a:solidFill>
                          <a:srgbClr val="274E13"/>
                        </a:solidFill>
                      </a:endParaRPr>
                    </a:p>
                  </a:txBody>
                  <a:tcPr marL="36000" marR="0" marT="0" marB="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>
                          <a:solidFill>
                            <a:srgbClr val="274E13"/>
                          </a:solidFill>
                        </a:rPr>
                        <a:t>+</a:t>
                      </a:r>
                      <a:endParaRPr sz="800" b="1">
                        <a:solidFill>
                          <a:srgbClr val="274E13"/>
                        </a:solidFill>
                      </a:endParaRPr>
                    </a:p>
                  </a:txBody>
                  <a:tcPr marL="36000" marR="0" marT="0" marB="0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3" name="Google Shape;353;p37"/>
          <p:cNvGraphicFramePr/>
          <p:nvPr/>
        </p:nvGraphicFramePr>
        <p:xfrm>
          <a:off x="722200" y="3348175"/>
          <a:ext cx="579675" cy="604925"/>
        </p:xfrm>
        <a:graphic>
          <a:graphicData uri="http://schemas.openxmlformats.org/drawingml/2006/table">
            <a:tbl>
              <a:tblPr>
                <a:noFill/>
                <a:tableStyleId>{3FFD96F7-A412-49E7-964A-3CCB975DD269}</a:tableStyleId>
              </a:tblPr>
              <a:tblGrid>
                <a:gridCol w="343675"/>
                <a:gridCol w="236000"/>
              </a:tblGrid>
              <a:tr h="227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>
                          <a:solidFill>
                            <a:srgbClr val="274E13"/>
                          </a:solidFill>
                        </a:rPr>
                        <a:t>тепло</a:t>
                      </a:r>
                      <a:endParaRPr sz="800" b="1">
                        <a:solidFill>
                          <a:srgbClr val="274E13"/>
                        </a:solidFill>
                      </a:endParaRPr>
                    </a:p>
                  </a:txBody>
                  <a:tcPr marL="36000" marR="0" marT="0" marB="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>
                          <a:solidFill>
                            <a:srgbClr val="274E13"/>
                          </a:solidFill>
                        </a:rPr>
                        <a:t>+</a:t>
                      </a:r>
                      <a:endParaRPr sz="800" b="1">
                        <a:solidFill>
                          <a:srgbClr val="274E13"/>
                        </a:solidFill>
                      </a:endParaRPr>
                    </a:p>
                  </a:txBody>
                  <a:tcPr marL="36000" marR="0" marT="0" marB="0">
                    <a:solidFill>
                      <a:srgbClr val="D9EAD3"/>
                    </a:solidFill>
                  </a:tcPr>
                </a:tc>
              </a:tr>
              <a:tr h="176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>
                          <a:solidFill>
                            <a:srgbClr val="274E13"/>
                          </a:solidFill>
                        </a:rPr>
                        <a:t>свет</a:t>
                      </a:r>
                      <a:endParaRPr sz="800" b="1">
                        <a:solidFill>
                          <a:srgbClr val="274E13"/>
                        </a:solidFill>
                      </a:endParaRPr>
                    </a:p>
                  </a:txBody>
                  <a:tcPr marL="36000" marR="0" marT="0" marB="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>
                          <a:solidFill>
                            <a:srgbClr val="274E13"/>
                          </a:solidFill>
                        </a:rPr>
                        <a:t>-</a:t>
                      </a:r>
                      <a:endParaRPr sz="800" b="1">
                        <a:solidFill>
                          <a:srgbClr val="274E13"/>
                        </a:solidFill>
                      </a:endParaRPr>
                    </a:p>
                  </a:txBody>
                  <a:tcPr marL="36000" marR="0" marT="0" marB="0">
                    <a:solidFill>
                      <a:srgbClr val="D9EAD3"/>
                    </a:solidFill>
                  </a:tcPr>
                </a:tc>
              </a:tr>
              <a:tr h="201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>
                          <a:solidFill>
                            <a:srgbClr val="274E13"/>
                          </a:solidFill>
                        </a:rPr>
                        <a:t>вода</a:t>
                      </a:r>
                      <a:endParaRPr sz="800" b="1">
                        <a:solidFill>
                          <a:srgbClr val="274E13"/>
                        </a:solidFill>
                      </a:endParaRPr>
                    </a:p>
                  </a:txBody>
                  <a:tcPr marL="36000" marR="0" marT="0" marB="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>
                          <a:solidFill>
                            <a:srgbClr val="274E13"/>
                          </a:solidFill>
                        </a:rPr>
                        <a:t>+</a:t>
                      </a:r>
                      <a:endParaRPr sz="800" b="1">
                        <a:solidFill>
                          <a:srgbClr val="274E13"/>
                        </a:solidFill>
                      </a:endParaRPr>
                    </a:p>
                  </a:txBody>
                  <a:tcPr marL="36000" marR="0" marT="0" marB="0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4" name="Google Shape;354;p37"/>
          <p:cNvGraphicFramePr/>
          <p:nvPr/>
        </p:nvGraphicFramePr>
        <p:xfrm>
          <a:off x="1363338" y="3348175"/>
          <a:ext cx="579675" cy="604925"/>
        </p:xfrm>
        <a:graphic>
          <a:graphicData uri="http://schemas.openxmlformats.org/drawingml/2006/table">
            <a:tbl>
              <a:tblPr>
                <a:noFill/>
                <a:tableStyleId>{3FFD96F7-A412-49E7-964A-3CCB975DD269}</a:tableStyleId>
              </a:tblPr>
              <a:tblGrid>
                <a:gridCol w="343675"/>
                <a:gridCol w="236000"/>
              </a:tblGrid>
              <a:tr h="227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>
                          <a:solidFill>
                            <a:srgbClr val="274E13"/>
                          </a:solidFill>
                        </a:rPr>
                        <a:t>тепло</a:t>
                      </a:r>
                      <a:endParaRPr sz="800" b="1">
                        <a:solidFill>
                          <a:srgbClr val="274E13"/>
                        </a:solidFill>
                      </a:endParaRPr>
                    </a:p>
                  </a:txBody>
                  <a:tcPr marL="36000" marR="0" marT="0" marB="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>
                          <a:solidFill>
                            <a:srgbClr val="274E13"/>
                          </a:solidFill>
                        </a:rPr>
                        <a:t>-</a:t>
                      </a:r>
                      <a:endParaRPr sz="800" b="1">
                        <a:solidFill>
                          <a:srgbClr val="274E13"/>
                        </a:solidFill>
                      </a:endParaRPr>
                    </a:p>
                  </a:txBody>
                  <a:tcPr marL="36000" marR="0" marT="0" marB="0">
                    <a:solidFill>
                      <a:srgbClr val="D9EAD3"/>
                    </a:solidFill>
                  </a:tcPr>
                </a:tc>
              </a:tr>
              <a:tr h="176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>
                          <a:solidFill>
                            <a:srgbClr val="274E13"/>
                          </a:solidFill>
                        </a:rPr>
                        <a:t>свет</a:t>
                      </a:r>
                      <a:endParaRPr sz="800" b="1">
                        <a:solidFill>
                          <a:srgbClr val="274E13"/>
                        </a:solidFill>
                      </a:endParaRPr>
                    </a:p>
                  </a:txBody>
                  <a:tcPr marL="36000" marR="0" marT="0" marB="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>
                          <a:solidFill>
                            <a:srgbClr val="274E13"/>
                          </a:solidFill>
                        </a:rPr>
                        <a:t>+</a:t>
                      </a:r>
                      <a:endParaRPr sz="800" b="1">
                        <a:solidFill>
                          <a:srgbClr val="274E13"/>
                        </a:solidFill>
                      </a:endParaRPr>
                    </a:p>
                  </a:txBody>
                  <a:tcPr marL="36000" marR="0" marT="0" marB="0">
                    <a:solidFill>
                      <a:srgbClr val="D9EAD3"/>
                    </a:solidFill>
                  </a:tcPr>
                </a:tc>
              </a:tr>
              <a:tr h="201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>
                          <a:solidFill>
                            <a:srgbClr val="274E13"/>
                          </a:solidFill>
                        </a:rPr>
                        <a:t>вода</a:t>
                      </a:r>
                      <a:endParaRPr sz="800" b="1">
                        <a:solidFill>
                          <a:srgbClr val="274E13"/>
                        </a:solidFill>
                      </a:endParaRPr>
                    </a:p>
                  </a:txBody>
                  <a:tcPr marL="36000" marR="0" marT="0" marB="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>
                          <a:solidFill>
                            <a:srgbClr val="274E13"/>
                          </a:solidFill>
                        </a:rPr>
                        <a:t>+</a:t>
                      </a:r>
                      <a:endParaRPr sz="800" b="1">
                        <a:solidFill>
                          <a:srgbClr val="274E13"/>
                        </a:solidFill>
                      </a:endParaRPr>
                    </a:p>
                  </a:txBody>
                  <a:tcPr marL="36000" marR="0" marT="0" marB="0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5" name="Google Shape;355;p37"/>
          <p:cNvGraphicFramePr/>
          <p:nvPr/>
        </p:nvGraphicFramePr>
        <p:xfrm>
          <a:off x="2038350" y="3348175"/>
          <a:ext cx="579675" cy="604925"/>
        </p:xfrm>
        <a:graphic>
          <a:graphicData uri="http://schemas.openxmlformats.org/drawingml/2006/table">
            <a:tbl>
              <a:tblPr>
                <a:noFill/>
                <a:tableStyleId>{3FFD96F7-A412-49E7-964A-3CCB975DD269}</a:tableStyleId>
              </a:tblPr>
              <a:tblGrid>
                <a:gridCol w="343675"/>
                <a:gridCol w="236000"/>
              </a:tblGrid>
              <a:tr h="227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>
                          <a:solidFill>
                            <a:srgbClr val="274E13"/>
                          </a:solidFill>
                        </a:rPr>
                        <a:t>тепло</a:t>
                      </a:r>
                      <a:endParaRPr sz="800" b="1">
                        <a:solidFill>
                          <a:srgbClr val="274E13"/>
                        </a:solidFill>
                      </a:endParaRPr>
                    </a:p>
                  </a:txBody>
                  <a:tcPr marL="36000" marR="0" marT="0" marB="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>
                          <a:solidFill>
                            <a:srgbClr val="274E13"/>
                          </a:solidFill>
                        </a:rPr>
                        <a:t>+</a:t>
                      </a:r>
                      <a:endParaRPr sz="800" b="1">
                        <a:solidFill>
                          <a:srgbClr val="274E13"/>
                        </a:solidFill>
                      </a:endParaRPr>
                    </a:p>
                  </a:txBody>
                  <a:tcPr marL="36000" marR="0" marT="0" marB="0">
                    <a:solidFill>
                      <a:srgbClr val="D9EAD3"/>
                    </a:solidFill>
                  </a:tcPr>
                </a:tc>
              </a:tr>
              <a:tr h="176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>
                          <a:solidFill>
                            <a:srgbClr val="274E13"/>
                          </a:solidFill>
                        </a:rPr>
                        <a:t>свет</a:t>
                      </a:r>
                      <a:endParaRPr sz="800" b="1">
                        <a:solidFill>
                          <a:srgbClr val="274E13"/>
                        </a:solidFill>
                      </a:endParaRPr>
                    </a:p>
                  </a:txBody>
                  <a:tcPr marL="36000" marR="0" marT="0" marB="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>
                          <a:solidFill>
                            <a:srgbClr val="274E13"/>
                          </a:solidFill>
                        </a:rPr>
                        <a:t>+</a:t>
                      </a:r>
                      <a:endParaRPr sz="800" b="1">
                        <a:solidFill>
                          <a:srgbClr val="274E13"/>
                        </a:solidFill>
                      </a:endParaRPr>
                    </a:p>
                  </a:txBody>
                  <a:tcPr marL="36000" marR="0" marT="0" marB="0">
                    <a:solidFill>
                      <a:srgbClr val="D9EAD3"/>
                    </a:solidFill>
                  </a:tcPr>
                </a:tc>
              </a:tr>
              <a:tr h="201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>
                          <a:solidFill>
                            <a:srgbClr val="274E13"/>
                          </a:solidFill>
                        </a:rPr>
                        <a:t>вода</a:t>
                      </a:r>
                      <a:endParaRPr sz="800" b="1">
                        <a:solidFill>
                          <a:srgbClr val="274E13"/>
                        </a:solidFill>
                      </a:endParaRPr>
                    </a:p>
                  </a:txBody>
                  <a:tcPr marL="36000" marR="0" marT="0" marB="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>
                          <a:solidFill>
                            <a:srgbClr val="274E13"/>
                          </a:solidFill>
                        </a:rPr>
                        <a:t>-</a:t>
                      </a:r>
                      <a:endParaRPr sz="800" b="1">
                        <a:solidFill>
                          <a:srgbClr val="274E13"/>
                        </a:solidFill>
                      </a:endParaRPr>
                    </a:p>
                  </a:txBody>
                  <a:tcPr marL="36000" marR="0" marT="0" marB="0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356" name="Google Shape;356;p37"/>
          <p:cNvSpPr txBox="1"/>
          <p:nvPr/>
        </p:nvSpPr>
        <p:spPr>
          <a:xfrm>
            <a:off x="135150" y="3007975"/>
            <a:ext cx="2608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/>
              <a:t> </a:t>
            </a:r>
            <a:r>
              <a:rPr lang="ru" sz="1200" b="1">
                <a:solidFill>
                  <a:srgbClr val="4C1130"/>
                </a:solidFill>
              </a:rPr>
              <a:t> </a:t>
            </a:r>
            <a:r>
              <a:rPr lang="ru" sz="900" b="1">
                <a:solidFill>
                  <a:srgbClr val="4C1130"/>
                </a:solidFill>
              </a:rPr>
              <a:t>1                2                  3                   4</a:t>
            </a:r>
            <a:endParaRPr sz="900" b="1">
              <a:solidFill>
                <a:srgbClr val="4C1130"/>
              </a:solidFill>
            </a:endParaRPr>
          </a:p>
        </p:txBody>
      </p:sp>
      <p:graphicFrame>
        <p:nvGraphicFramePr>
          <p:cNvPr id="357" name="Google Shape;357;p37"/>
          <p:cNvGraphicFramePr/>
          <p:nvPr/>
        </p:nvGraphicFramePr>
        <p:xfrm>
          <a:off x="3442475" y="3161300"/>
          <a:ext cx="2259050" cy="978685"/>
        </p:xfrm>
        <a:graphic>
          <a:graphicData uri="http://schemas.openxmlformats.org/drawingml/2006/table">
            <a:tbl>
              <a:tblPr>
                <a:noFill/>
                <a:tableStyleId>{3FFD96F7-A412-49E7-964A-3CCB975DD269}</a:tableStyleId>
              </a:tblPr>
              <a:tblGrid>
                <a:gridCol w="272000"/>
                <a:gridCol w="1987050"/>
              </a:tblGrid>
              <a:tr h="257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>
                          <a:solidFill>
                            <a:srgbClr val="4C1130"/>
                          </a:solidFill>
                        </a:rPr>
                        <a:t>1</a:t>
                      </a:r>
                      <a:endParaRPr sz="800" b="1">
                        <a:solidFill>
                          <a:srgbClr val="4C1130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>
                          <a:solidFill>
                            <a:srgbClr val="274E13"/>
                          </a:solidFill>
                        </a:rPr>
                        <a:t>Росток зеленого цвета, крепкий.</a:t>
                      </a:r>
                      <a:endParaRPr sz="800" b="1">
                        <a:solidFill>
                          <a:srgbClr val="274E13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D9EAD3"/>
                    </a:solidFill>
                  </a:tcPr>
                </a:tc>
              </a:tr>
              <a:tr h="295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>
                          <a:solidFill>
                            <a:srgbClr val="4C1130"/>
                          </a:solidFill>
                        </a:rPr>
                        <a:t>2</a:t>
                      </a:r>
                      <a:endParaRPr sz="800" b="1">
                        <a:solidFill>
                          <a:srgbClr val="4C1130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>
                          <a:solidFill>
                            <a:srgbClr val="274E13"/>
                          </a:solidFill>
                        </a:rPr>
                        <a:t>Росток бело-желтого цвета, вытянутый.</a:t>
                      </a:r>
                      <a:endParaRPr sz="800" b="1">
                        <a:solidFill>
                          <a:srgbClr val="274E13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D9EAD3"/>
                    </a:solidFill>
                  </a:tcPr>
                </a:tc>
              </a:tr>
              <a:tr h="185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>
                          <a:solidFill>
                            <a:srgbClr val="4C1130"/>
                          </a:solidFill>
                        </a:rPr>
                        <a:t>3</a:t>
                      </a:r>
                      <a:endParaRPr sz="800" b="1">
                        <a:solidFill>
                          <a:srgbClr val="4C1130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>
                          <a:solidFill>
                            <a:srgbClr val="274E13"/>
                          </a:solidFill>
                        </a:rPr>
                        <a:t>Семечко не проросло.</a:t>
                      </a:r>
                      <a:endParaRPr sz="800" b="1">
                        <a:solidFill>
                          <a:srgbClr val="274E13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D9EAD3"/>
                    </a:solidFill>
                  </a:tcPr>
                </a:tc>
              </a:tr>
              <a:tr h="211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>
                          <a:solidFill>
                            <a:srgbClr val="4C1130"/>
                          </a:solidFill>
                        </a:rPr>
                        <a:t>4</a:t>
                      </a:r>
                      <a:endParaRPr sz="800" b="1">
                        <a:solidFill>
                          <a:srgbClr val="4C1130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800" b="1">
                          <a:solidFill>
                            <a:srgbClr val="274E13"/>
                          </a:solidFill>
                        </a:rPr>
                        <a:t>Семечко не проросло.</a:t>
                      </a:r>
                      <a:endParaRPr sz="800" b="1">
                        <a:solidFill>
                          <a:srgbClr val="274E13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8" name="Google Shape;358;p37"/>
          <p:cNvGraphicFramePr/>
          <p:nvPr/>
        </p:nvGraphicFramePr>
        <p:xfrm>
          <a:off x="6983163" y="3516025"/>
          <a:ext cx="1948500" cy="1054155"/>
        </p:xfrm>
        <a:graphic>
          <a:graphicData uri="http://schemas.openxmlformats.org/drawingml/2006/table">
            <a:tbl>
              <a:tblPr>
                <a:noFill/>
                <a:tableStyleId>{3FFD96F7-A412-49E7-964A-3CCB975DD269}</a:tableStyleId>
              </a:tblPr>
              <a:tblGrid>
                <a:gridCol w="272000"/>
                <a:gridCol w="1676500"/>
              </a:tblGrid>
              <a:tr h="257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>
                          <a:solidFill>
                            <a:srgbClr val="4C1130"/>
                          </a:solidFill>
                        </a:rPr>
                        <a:t>1</a:t>
                      </a:r>
                      <a:endParaRPr sz="800" b="1">
                        <a:solidFill>
                          <a:srgbClr val="4C1130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>
                          <a:solidFill>
                            <a:srgbClr val="274E13"/>
                          </a:solidFill>
                        </a:rPr>
                        <a:t>Вырос в длину и появилось много листочков.</a:t>
                      </a:r>
                      <a:endParaRPr sz="800" b="1">
                        <a:solidFill>
                          <a:srgbClr val="274E13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D9EAD3"/>
                    </a:solidFill>
                  </a:tcPr>
                </a:tc>
              </a:tr>
              <a:tr h="295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>
                          <a:solidFill>
                            <a:srgbClr val="4C1130"/>
                          </a:solidFill>
                        </a:rPr>
                        <a:t>2</a:t>
                      </a:r>
                      <a:endParaRPr sz="800" b="1">
                        <a:solidFill>
                          <a:srgbClr val="4C1130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>
                          <a:solidFill>
                            <a:srgbClr val="274E13"/>
                          </a:solidFill>
                        </a:rPr>
                        <a:t>Листья не сформировались, неустойчивый.</a:t>
                      </a:r>
                      <a:endParaRPr sz="800" b="1">
                        <a:solidFill>
                          <a:srgbClr val="274E13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D9EAD3"/>
                    </a:solidFill>
                  </a:tcPr>
                </a:tc>
              </a:tr>
              <a:tr h="211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>
                          <a:solidFill>
                            <a:srgbClr val="4C1130"/>
                          </a:solidFill>
                        </a:rPr>
                        <a:t>3</a:t>
                      </a:r>
                      <a:endParaRPr sz="800" b="1">
                        <a:solidFill>
                          <a:srgbClr val="4C1130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>
                          <a:solidFill>
                            <a:srgbClr val="274E13"/>
                          </a:solidFill>
                        </a:rPr>
                        <a:t>Без изменения.</a:t>
                      </a:r>
                      <a:endParaRPr sz="800" b="1">
                        <a:solidFill>
                          <a:srgbClr val="274E13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D9EAD3"/>
                    </a:solidFill>
                  </a:tcPr>
                </a:tc>
              </a:tr>
              <a:tr h="211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>
                          <a:solidFill>
                            <a:srgbClr val="4C1130"/>
                          </a:solidFill>
                        </a:rPr>
                        <a:t>4</a:t>
                      </a:r>
                      <a:endParaRPr sz="800" b="1">
                        <a:solidFill>
                          <a:srgbClr val="4C1130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>
                          <a:solidFill>
                            <a:srgbClr val="274E13"/>
                          </a:solidFill>
                        </a:rPr>
                        <a:t>Без изменения.</a:t>
                      </a:r>
                      <a:endParaRPr sz="800" b="1">
                        <a:solidFill>
                          <a:srgbClr val="274E13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23" name="Текст 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4713" y="1414084"/>
            <a:ext cx="86180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/>
              <a:t>Спасибо за внимание!!!</a:t>
            </a:r>
            <a:endParaRPr lang="ru-RU" sz="6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156</Words>
  <Application>Microsoft Office PowerPoint</Application>
  <PresentationFormat>Экран (16:9)</PresentationFormat>
  <Paragraphs>56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Comic Sans MS</vt:lpstr>
      <vt:lpstr>Simple Light</vt:lpstr>
      <vt:lpstr>Мой эксперимент</vt:lpstr>
      <vt:lpstr>Условия развития и жизни зеленого гороха. 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Условия развития и жизни растений. </dc:title>
  <dc:creator>Скворцова Ирина</dc:creator>
  <cp:lastModifiedBy>Admin</cp:lastModifiedBy>
  <cp:revision>7</cp:revision>
  <dcterms:modified xsi:type="dcterms:W3CDTF">2023-02-17T15:34:20Z</dcterms:modified>
</cp:coreProperties>
</file>