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18"/>
  </p:notesMasterIdLst>
  <p:sldIdLst>
    <p:sldId id="256" r:id="rId2"/>
    <p:sldId id="282" r:id="rId3"/>
    <p:sldId id="283" r:id="rId4"/>
    <p:sldId id="259" r:id="rId5"/>
    <p:sldId id="272" r:id="rId6"/>
    <p:sldId id="287" r:id="rId7"/>
    <p:sldId id="286" r:id="rId8"/>
    <p:sldId id="288" r:id="rId9"/>
    <p:sldId id="292" r:id="rId10"/>
    <p:sldId id="293" r:id="rId11"/>
    <p:sldId id="294" r:id="rId12"/>
    <p:sldId id="295" r:id="rId13"/>
    <p:sldId id="296" r:id="rId14"/>
    <p:sldId id="297" r:id="rId15"/>
    <p:sldId id="278" r:id="rId16"/>
    <p:sldId id="29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C9C2"/>
    <a:srgbClr val="5F5F5F"/>
    <a:srgbClr val="80808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4A038F-CD2F-4628-99F4-BB7A7504BC2D}" v="1304" dt="2023-01-08T13:33:25.944"/>
    <p1510:client id="{615A937D-3C19-4AAE-A7BD-F4F700286248}" v="15" dt="2023-01-09T19:53:15.750"/>
    <p1510:client id="{E5A2F0E4-1668-4583-912F-9A4DF877E7C4}" v="1047" dt="2023-01-09T19:50:38.9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1815" autoAdjust="0"/>
  </p:normalViewPr>
  <p:slideViewPr>
    <p:cSldViewPr>
      <p:cViewPr varScale="1">
        <p:scale>
          <a:sx n="107" d="100"/>
          <a:sy n="107" d="100"/>
        </p:scale>
        <p:origin x="-17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E2715-9EA9-4CCF-97CC-FD6DEA9AE8CA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04D7D-A94F-4B66-843F-8107558F8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389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4D7D-A94F-4B66-843F-8107558F8B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336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4D7D-A94F-4B66-843F-8107558F8B0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356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4D7D-A94F-4B66-843F-8107558F8B0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943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4D7D-A94F-4B66-843F-8107558F8B0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068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4D7D-A94F-4B66-843F-8107558F8B0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738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4D7D-A94F-4B66-843F-8107558F8B0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336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4D7D-A94F-4B66-843F-8107558F8B0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336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4D7D-A94F-4B66-843F-8107558F8B0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336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4D7D-A94F-4B66-843F-8107558F8B0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336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4D7D-A94F-4B66-843F-8107558F8B0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336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4D7D-A94F-4B66-843F-8107558F8B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336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4D7D-A94F-4B66-843F-8107558F8B0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33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4D7D-A94F-4B66-843F-8107558F8B0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336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4D7D-A94F-4B66-843F-8107558F8B0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336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4D7D-A94F-4B66-843F-8107558F8B0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336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4D7D-A94F-4B66-843F-8107558F8B0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44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DA27-11A0-4D3D-BE0E-53927660FDF6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670F-9EBE-401F-8BE0-53A2FCE75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06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DA27-11A0-4D3D-BE0E-53927660FDF6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670F-9EBE-401F-8BE0-53A2FCE75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55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DA27-11A0-4D3D-BE0E-53927660FDF6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670F-9EBE-401F-8BE0-53A2FCE75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73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DA27-11A0-4D3D-BE0E-53927660FDF6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670F-9EBE-401F-8BE0-53A2FCE75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320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DA27-11A0-4D3D-BE0E-53927660FDF6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670F-9EBE-401F-8BE0-53A2FCE75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26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DA27-11A0-4D3D-BE0E-53927660FDF6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670F-9EBE-401F-8BE0-53A2FCE75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974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DA27-11A0-4D3D-BE0E-53927660FDF6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670F-9EBE-401F-8BE0-53A2FCE75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76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DA27-11A0-4D3D-BE0E-53927660FDF6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670F-9EBE-401F-8BE0-53A2FCE75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998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DA27-11A0-4D3D-BE0E-53927660FDF6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670F-9EBE-401F-8BE0-53A2FCE75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75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DA27-11A0-4D3D-BE0E-53927660FDF6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670F-9EBE-401F-8BE0-53A2FCE75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796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DA27-11A0-4D3D-BE0E-53927660FDF6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670F-9EBE-401F-8BE0-53A2FCE75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991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DA27-11A0-4D3D-BE0E-53927660FDF6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A670F-9EBE-401F-8BE0-53A2FCE75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87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280" y="-1143498"/>
            <a:ext cx="6857145" cy="91222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1552" y="1572286"/>
            <a:ext cx="8671030" cy="2736304"/>
          </a:xfrm>
        </p:spPr>
        <p:txBody>
          <a:bodyPr>
            <a:noAutofit/>
          </a:bodyPr>
          <a:lstStyle/>
          <a:p>
            <a:r>
              <a:rPr lang="ru-RU" sz="4000" cap="all" dirty="0">
                <a:latin typeface="Cambria Math"/>
                <a:ea typeface="+mj-lt"/>
                <a:cs typeface="+mj-lt"/>
              </a:rPr>
              <a:t>ИССЛЕДОВАНИЕ ВЛИЯНИЯ ПРЯНОСТЕЙ НА РАЗВИТИЕ МИКРОБОВ</a:t>
            </a:r>
          </a:p>
          <a:p>
            <a:r>
              <a:rPr lang="ru-RU" sz="4000" cap="all" dirty="0">
                <a:latin typeface="Cambria Math"/>
                <a:ea typeface="+mj-lt"/>
                <a:cs typeface="+mj-lt"/>
              </a:rPr>
              <a:t>В ПРОДУКТАХ ПИТАНИЯ</a:t>
            </a:r>
            <a:endParaRPr lang="ru-RU" dirty="0">
              <a:latin typeface="Cambria Math"/>
              <a:ea typeface="Cambria Math"/>
            </a:endParaRPr>
          </a:p>
          <a:p>
            <a:endParaRPr lang="ru-RU" sz="4000" cap="all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6168" y="-27384"/>
            <a:ext cx="6452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Городская акция </a:t>
            </a:r>
            <a:r>
              <a:rPr lang="en-US" sz="24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“</a:t>
            </a:r>
            <a:r>
              <a:rPr lang="ru-RU" sz="24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Я открываю мир природы</a:t>
            </a:r>
            <a:r>
              <a:rPr lang="en-US" sz="24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”</a:t>
            </a:r>
            <a:endParaRPr lang="ru-RU" sz="24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24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Конкурс “Мой эксперимент”</a:t>
            </a:r>
            <a:endParaRPr lang="ru-RU" sz="24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79512" y="4941168"/>
            <a:ext cx="9001000" cy="191683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2600" dirty="0" smtClean="0">
                <a:solidFill>
                  <a:srgbClr val="5F5F5F"/>
                </a:solidFill>
                <a:latin typeface="Cambria Math"/>
                <a:ea typeface="Cambria Math"/>
              </a:rPr>
              <a:t>Выполнила:     Касаткина </a:t>
            </a:r>
            <a:r>
              <a:rPr lang="ru-RU" sz="2600" dirty="0">
                <a:solidFill>
                  <a:srgbClr val="5F5F5F"/>
                </a:solidFill>
                <a:latin typeface="Cambria Math"/>
                <a:ea typeface="Cambria Math"/>
              </a:rPr>
              <a:t>Таисия, 4А </a:t>
            </a:r>
            <a:r>
              <a:rPr lang="ru-RU" sz="2600" dirty="0" smtClean="0">
                <a:solidFill>
                  <a:srgbClr val="5F5F5F"/>
                </a:solidFill>
                <a:latin typeface="Cambria Math"/>
                <a:ea typeface="Cambria Math"/>
              </a:rPr>
              <a:t>класс </a:t>
            </a:r>
          </a:p>
          <a:p>
            <a:pPr algn="l">
              <a:lnSpc>
                <a:spcPct val="80000"/>
              </a:lnSpc>
            </a:pPr>
            <a:r>
              <a:rPr lang="ru-RU" sz="2600" dirty="0">
                <a:solidFill>
                  <a:srgbClr val="5F5F5F"/>
                </a:solidFill>
                <a:latin typeface="Cambria Math"/>
                <a:ea typeface="Cambria Math"/>
              </a:rPr>
              <a:t>	</a:t>
            </a:r>
            <a:r>
              <a:rPr lang="ru-RU" sz="2600" dirty="0" smtClean="0">
                <a:solidFill>
                  <a:srgbClr val="5F5F5F"/>
                </a:solidFill>
                <a:latin typeface="Cambria Math"/>
                <a:ea typeface="Cambria Math"/>
              </a:rPr>
              <a:t>	     МБОУ </a:t>
            </a:r>
            <a:r>
              <a:rPr lang="en-US" sz="2600" dirty="0" smtClean="0">
                <a:solidFill>
                  <a:srgbClr val="5F5F5F"/>
                </a:solidFill>
                <a:latin typeface="Cambria Math"/>
                <a:ea typeface="Cambria Math"/>
              </a:rPr>
              <a:t>“</a:t>
            </a:r>
            <a:r>
              <a:rPr lang="ru-RU" sz="2600" dirty="0" smtClean="0">
                <a:solidFill>
                  <a:srgbClr val="5F5F5F"/>
                </a:solidFill>
                <a:latin typeface="Cambria Math"/>
                <a:ea typeface="Cambria Math"/>
              </a:rPr>
              <a:t>Школа №47</a:t>
            </a:r>
            <a:r>
              <a:rPr lang="en-US" sz="2600" dirty="0" smtClean="0">
                <a:solidFill>
                  <a:srgbClr val="5F5F5F"/>
                </a:solidFill>
                <a:latin typeface="Cambria Math"/>
                <a:ea typeface="Cambria Math"/>
              </a:rPr>
              <a:t>”</a:t>
            </a:r>
            <a:endParaRPr lang="ru-RU" sz="26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>
              <a:lnSpc>
                <a:spcPct val="80000"/>
              </a:lnSpc>
            </a:pPr>
            <a:endParaRPr lang="ru-RU" sz="1400" dirty="0" smtClean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>
              <a:lnSpc>
                <a:spcPct val="80000"/>
              </a:lnSpc>
            </a:pPr>
            <a:r>
              <a:rPr lang="ru-RU" sz="26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Руководитель</a:t>
            </a:r>
            <a:r>
              <a:rPr lang="ru-RU" sz="26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Чичигина Н.А., </a:t>
            </a:r>
            <a:r>
              <a:rPr lang="ru-RU" sz="26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учитель начальных </a:t>
            </a:r>
            <a:r>
              <a:rPr lang="ru-RU" sz="26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классов </a:t>
            </a:r>
            <a:r>
              <a:rPr lang="ru-RU" sz="26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      </a:t>
            </a:r>
            <a:r>
              <a:rPr lang="ru-RU" sz="2600" dirty="0" smtClean="0">
                <a:solidFill>
                  <a:srgbClr val="5F5F5F"/>
                </a:solidFill>
                <a:latin typeface="Cambria Math"/>
                <a:ea typeface="Cambria Math"/>
              </a:rPr>
              <a:t>МБОУ </a:t>
            </a:r>
            <a:r>
              <a:rPr lang="en-US" sz="2600" dirty="0">
                <a:solidFill>
                  <a:srgbClr val="5F5F5F"/>
                </a:solidFill>
                <a:latin typeface="Cambria Math"/>
                <a:ea typeface="Cambria Math"/>
              </a:rPr>
              <a:t>“</a:t>
            </a:r>
            <a:r>
              <a:rPr lang="ru-RU" sz="2600" dirty="0">
                <a:solidFill>
                  <a:srgbClr val="5F5F5F"/>
                </a:solidFill>
                <a:latin typeface="Cambria Math"/>
                <a:ea typeface="Cambria Math"/>
              </a:rPr>
              <a:t>Школа </a:t>
            </a:r>
            <a:r>
              <a:rPr lang="ru-RU" sz="2600" dirty="0" smtClean="0">
                <a:solidFill>
                  <a:srgbClr val="5F5F5F"/>
                </a:solidFill>
                <a:latin typeface="Cambria Math"/>
                <a:ea typeface="Cambria Math"/>
              </a:rPr>
              <a:t>№47</a:t>
            </a:r>
            <a:r>
              <a:rPr lang="en-US" sz="2600" dirty="0">
                <a:solidFill>
                  <a:srgbClr val="5F5F5F"/>
                </a:solidFill>
                <a:latin typeface="Cambria Math"/>
                <a:ea typeface="Cambria Math"/>
              </a:rPr>
              <a:t>”</a:t>
            </a:r>
            <a:endParaRPr lang="ru-RU" sz="26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8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279" y="-1132574"/>
            <a:ext cx="6857145" cy="9122296"/>
          </a:xfrm>
          <a:prstGeom prst="rect">
            <a:avLst/>
          </a:prstGeom>
        </p:spPr>
      </p:pic>
      <p:sp>
        <p:nvSpPr>
          <p:cNvPr id="17" name="Подзаголовок 4"/>
          <p:cNvSpPr txBox="1">
            <a:spLocks/>
          </p:cNvSpPr>
          <p:nvPr/>
        </p:nvSpPr>
        <p:spPr>
          <a:xfrm>
            <a:off x="4211960" y="1903162"/>
            <a:ext cx="4418014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ЭТАПЫ ЭКСПЕРИМЕНТА:</a:t>
            </a:r>
            <a:endParaRPr lang="ru-RU" sz="2800" dirty="0">
              <a:solidFill>
                <a:srgbClr val="5F5F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80000"/>
              </a:lnSpc>
            </a:pPr>
            <a:endParaRPr lang="ru-RU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42808" y="2356739"/>
            <a:ext cx="5281191" cy="44012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разложили кубики белого хлеба по чашкам Петри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9 из них добавили разные пряности, один оставили для контроля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настаивали при комнатной температуре, ежедневно смачивали водой</a:t>
            </a:r>
            <a:endParaRPr lang="ru-RU" sz="28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следили, какой кусочек хлеба заплесневеет раньше остальных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396" y="1340768"/>
            <a:ext cx="3612964" cy="4428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заплесневение хлеба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10665" y="1340768"/>
            <a:ext cx="4680519" cy="4370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появление в нём грибков</a:t>
            </a:r>
            <a:endParaRPr lang="ru-RU" sz="28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16200000">
            <a:off x="4190797" y="1393397"/>
            <a:ext cx="423323" cy="288032"/>
          </a:xfrm>
          <a:prstGeom prst="rightArrow">
            <a:avLst/>
          </a:prstGeom>
          <a:solidFill>
            <a:srgbClr val="F0C9C2"/>
          </a:solidFill>
          <a:ln w="19050">
            <a:solidFill>
              <a:schemeClr val="bg1">
                <a:lumMod val="65000"/>
              </a:schemeClr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515EE8B7-DA61-1DEA-740B-D6C22D9533B6}"/>
              </a:ext>
            </a:extLst>
          </p:cNvPr>
          <p:cNvSpPr txBox="1">
            <a:spLocks/>
          </p:cNvSpPr>
          <p:nvPr/>
        </p:nvSpPr>
        <p:spPr>
          <a:xfrm>
            <a:off x="696650" y="1"/>
            <a:ext cx="812382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5F5F5F"/>
                </a:solidFill>
                <a:latin typeface="Cambria Math"/>
                <a:ea typeface="Cambria Math"/>
              </a:rPr>
              <a:t>2. </a:t>
            </a:r>
            <a:r>
              <a:rPr lang="ru-RU" sz="3200" cap="all" dirty="0">
                <a:solidFill>
                  <a:srgbClr val="5F5F5F"/>
                </a:solidFill>
                <a:latin typeface="Cambria Math"/>
                <a:ea typeface="Cambria Math"/>
              </a:rPr>
              <a:t>Изучение влияния пряностей на ПЛЕСНЕВЫЕ ГРИБЫ</a:t>
            </a:r>
            <a:endParaRPr lang="ru-RU" sz="3200" dirty="0">
              <a:solidFill>
                <a:srgbClr val="5F5F5F"/>
              </a:solidFill>
              <a:latin typeface="Cambria Math"/>
              <a:ea typeface="Cambria Math"/>
            </a:endParaRPr>
          </a:p>
        </p:txBody>
      </p:sp>
      <p:pic>
        <p:nvPicPr>
          <p:cNvPr id="4" name="Рисунок 4" descr="Изображение выглядит как внутренний, чашка, еда, серебря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0066F075-52B5-2D4D-27A3-F29424BA4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69" y="2083104"/>
            <a:ext cx="3082273" cy="2308970"/>
          </a:xfrm>
          <a:prstGeom prst="rect">
            <a:avLst/>
          </a:prstGeom>
        </p:spPr>
      </p:pic>
      <p:pic>
        <p:nvPicPr>
          <p:cNvPr id="5" name="Рисунок 6" descr="Изображение выглядит как чашка, внутренний, тарелка, наполнен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AA6DFA15-92AB-A972-D561-B77BA41AD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71" y="4499815"/>
            <a:ext cx="3071333" cy="22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279" y="-1132574"/>
            <a:ext cx="6857145" cy="912229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949744" y="1914512"/>
            <a:ext cx="4888461" cy="388414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спустя 3 дня на контроль-ном образце появляется пятно плесени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2800" dirty="0">
              <a:solidFill>
                <a:srgbClr val="5F5F5F"/>
              </a:solidFill>
              <a:latin typeface="Cambria Math"/>
              <a:ea typeface="Cambria Math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образцы с пряностями продолжают сохранять свежесть</a:t>
            </a:r>
            <a:endParaRPr lang="ru-RU" dirty="0">
              <a:solidFill>
                <a:srgbClr val="000000"/>
              </a:solidFill>
              <a:latin typeface="Calibri"/>
              <a:ea typeface="Cambria Math"/>
              <a:cs typeface="Calibri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2800" dirty="0">
              <a:solidFill>
                <a:srgbClr val="5F5F5F"/>
              </a:solidFill>
              <a:latin typeface="Cambria Math"/>
              <a:ea typeface="Cambria Math"/>
              <a:cs typeface="Calibri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  <a:cs typeface="Calibri"/>
              </a:rPr>
              <a:t>в конце концов плесень появилась на всех кусочках хлеба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1D90D878-D700-9DBB-F124-F3FD22AC1D82}"/>
              </a:ext>
            </a:extLst>
          </p:cNvPr>
          <p:cNvSpPr txBox="1">
            <a:spLocks/>
          </p:cNvSpPr>
          <p:nvPr/>
        </p:nvSpPr>
        <p:spPr>
          <a:xfrm>
            <a:off x="696650" y="1"/>
            <a:ext cx="812382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5F5F5F"/>
                </a:solidFill>
                <a:latin typeface="Cambria Math"/>
                <a:ea typeface="Cambria Math"/>
              </a:rPr>
              <a:t>2. </a:t>
            </a:r>
            <a:r>
              <a:rPr lang="ru-RU" sz="3200" cap="all" dirty="0">
                <a:solidFill>
                  <a:srgbClr val="5F5F5F"/>
                </a:solidFill>
                <a:latin typeface="Cambria Math"/>
                <a:ea typeface="Cambria Math"/>
              </a:rPr>
              <a:t>Изучение влияния пряностей на ПЛЕСНЕВЫЕ ГРИБЫ</a:t>
            </a:r>
            <a:endParaRPr lang="ru-RU" sz="3200" dirty="0">
              <a:solidFill>
                <a:srgbClr val="5F5F5F"/>
              </a:solidFill>
              <a:latin typeface="Cambria Math"/>
              <a:ea typeface="Cambria Math"/>
            </a:endParaRPr>
          </a:p>
        </p:txBody>
      </p:sp>
      <p:pic>
        <p:nvPicPr>
          <p:cNvPr id="4" name="Рисунок 4" descr="Изображение выглядит как внутренний, тарелка, пластмасс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AC322EF7-599D-C44F-F345-F915C4A0D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91" y="1280816"/>
            <a:ext cx="2743200" cy="2743200"/>
          </a:xfrm>
          <a:prstGeom prst="rect">
            <a:avLst/>
          </a:prstGeom>
        </p:spPr>
      </p:pic>
      <p:pic>
        <p:nvPicPr>
          <p:cNvPr id="5" name="Рисунок 8" descr="Изображение выглядит как еда, внутренний, половина, съеден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EB69F27E-56C7-341D-D9D7-BE5BC873B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591" y="4048079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2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279" y="-1132574"/>
            <a:ext cx="6857145" cy="912229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71DBBDE-9F8C-F76C-BC5A-351BCF03996D}"/>
              </a:ext>
            </a:extLst>
          </p:cNvPr>
          <p:cNvSpPr/>
          <p:nvPr/>
        </p:nvSpPr>
        <p:spPr>
          <a:xfrm>
            <a:off x="1285903" y="6255359"/>
            <a:ext cx="6529131" cy="4428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Состояние образцов на 30-е сутки</a:t>
            </a:r>
          </a:p>
        </p:txBody>
      </p:sp>
      <p:sp>
        <p:nvSpPr>
          <p:cNvPr id="8" name="Заголовок 2">
            <a:extLst>
              <a:ext uri="{FF2B5EF4-FFF2-40B4-BE49-F238E27FC236}">
                <a16:creationId xmlns="" xmlns:a16="http://schemas.microsoft.com/office/drawing/2014/main" id="{2A555914-5DCC-F7FC-72EA-69DEECBD30E7}"/>
              </a:ext>
            </a:extLst>
          </p:cNvPr>
          <p:cNvSpPr txBox="1">
            <a:spLocks/>
          </p:cNvSpPr>
          <p:nvPr/>
        </p:nvSpPr>
        <p:spPr>
          <a:xfrm>
            <a:off x="696650" y="1"/>
            <a:ext cx="812382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5F5F5F"/>
                </a:solidFill>
                <a:latin typeface="Cambria Math"/>
                <a:ea typeface="Cambria Math"/>
              </a:rPr>
              <a:t>2. </a:t>
            </a:r>
            <a:r>
              <a:rPr lang="ru-RU" sz="3200" cap="all" dirty="0">
                <a:solidFill>
                  <a:srgbClr val="5F5F5F"/>
                </a:solidFill>
                <a:latin typeface="Cambria Math"/>
                <a:ea typeface="Cambria Math"/>
              </a:rPr>
              <a:t>Изучение влияния пряностей на ПЛЕСНЕВЫЕ ГРИБЫ</a:t>
            </a:r>
            <a:endParaRPr lang="ru-RU" sz="3200" dirty="0">
              <a:solidFill>
                <a:srgbClr val="5F5F5F"/>
              </a:solidFill>
              <a:latin typeface="Cambria Math"/>
              <a:ea typeface="Cambria Math"/>
            </a:endParaRPr>
          </a:p>
        </p:txBody>
      </p:sp>
      <p:pic>
        <p:nvPicPr>
          <p:cNvPr id="9" name="Рисунок 9" descr="Изображение выглядит как внутренний, еда, наполненный, бел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932A8F33-EE8C-065C-F012-5B0F23EF3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552276"/>
            <a:ext cx="4521200" cy="339174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13E6DA78-C973-2492-76C0-98FEBC4F2F45}"/>
              </a:ext>
            </a:extLst>
          </p:cNvPr>
          <p:cNvSpPr/>
          <p:nvPr/>
        </p:nvSpPr>
        <p:spPr>
          <a:xfrm>
            <a:off x="1071766" y="1664644"/>
            <a:ext cx="7291131" cy="7875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Дольше всего свежим продержался образец с молотой гвоздикой - 55 суток!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658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>
            <a:extLst>
              <a:ext uri="{FF2B5EF4-FFF2-40B4-BE49-F238E27FC236}">
                <a16:creationId xmlns="" xmlns:a16="http://schemas.microsoft.com/office/drawing/2014/main" id="{A4022D5E-BF99-083D-713E-BD8B96527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" y="1689100"/>
            <a:ext cx="7683500" cy="3797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279" y="-1132574"/>
            <a:ext cx="6857145" cy="912229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617866" y="1258244"/>
            <a:ext cx="6529131" cy="4428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Результат данного эксперимента:</a:t>
            </a:r>
            <a:endParaRPr lang="ru-RU" dirty="0">
              <a:solidFill>
                <a:srgbClr val="000000"/>
              </a:solidFill>
              <a:latin typeface="Calibri"/>
              <a:ea typeface="Cambria Math"/>
              <a:cs typeface="Calibri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71DBBDE-9F8C-F76C-BC5A-351BCF03996D}"/>
              </a:ext>
            </a:extLst>
          </p:cNvPr>
          <p:cNvSpPr/>
          <p:nvPr/>
        </p:nvSpPr>
        <p:spPr>
          <a:xfrm>
            <a:off x="1628803" y="5950559"/>
            <a:ext cx="6529131" cy="7875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rgbClr val="5F5F5F"/>
                </a:solidFill>
                <a:latin typeface="Cambria Math"/>
                <a:ea typeface="Cambria Math"/>
              </a:rPr>
              <a:t>Все исследуемые пряности замедлили заплесневение хлеба!</a:t>
            </a:r>
            <a:endParaRPr lang="ru-RU" b="1" dirty="0">
              <a:cs typeface="Calibri"/>
            </a:endParaRPr>
          </a:p>
        </p:txBody>
      </p:sp>
      <p:sp>
        <p:nvSpPr>
          <p:cNvPr id="8" name="Заголовок 2">
            <a:extLst>
              <a:ext uri="{FF2B5EF4-FFF2-40B4-BE49-F238E27FC236}">
                <a16:creationId xmlns="" xmlns:a16="http://schemas.microsoft.com/office/drawing/2014/main" id="{2A555914-5DCC-F7FC-72EA-69DEECBD30E7}"/>
              </a:ext>
            </a:extLst>
          </p:cNvPr>
          <p:cNvSpPr txBox="1">
            <a:spLocks/>
          </p:cNvSpPr>
          <p:nvPr/>
        </p:nvSpPr>
        <p:spPr>
          <a:xfrm>
            <a:off x="696650" y="1"/>
            <a:ext cx="812382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5F5F5F"/>
                </a:solidFill>
                <a:latin typeface="Cambria Math"/>
                <a:ea typeface="Cambria Math"/>
              </a:rPr>
              <a:t>2. </a:t>
            </a:r>
            <a:r>
              <a:rPr lang="ru-RU" sz="3200" cap="all" dirty="0">
                <a:solidFill>
                  <a:srgbClr val="5F5F5F"/>
                </a:solidFill>
                <a:latin typeface="Cambria Math"/>
                <a:ea typeface="Cambria Math"/>
              </a:rPr>
              <a:t>Изучение влияния пряностей на ПЛЕСНЕВЫЕ ГРИБЫ</a:t>
            </a:r>
            <a:endParaRPr lang="ru-RU" sz="3200" dirty="0">
              <a:solidFill>
                <a:srgbClr val="5F5F5F"/>
              </a:solidFill>
              <a:latin typeface="Cambria Math"/>
              <a:ea typeface="Cambria Math"/>
            </a:endParaRPr>
          </a:p>
        </p:txBody>
      </p:sp>
      <p:pic>
        <p:nvPicPr>
          <p:cNvPr id="5" name="Рисунок 6">
            <a:extLst>
              <a:ext uri="{FF2B5EF4-FFF2-40B4-BE49-F238E27FC236}">
                <a16:creationId xmlns="" xmlns:a16="http://schemas.microsoft.com/office/drawing/2014/main" id="{F4A222BC-FBC1-5144-1ECC-7760F53EA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663700"/>
            <a:ext cx="8445500" cy="4216400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="" xmlns:a16="http://schemas.microsoft.com/office/drawing/2014/main" id="{FE44956B-F601-6E66-EDEE-2B310AB7818B}"/>
              </a:ext>
            </a:extLst>
          </p:cNvPr>
          <p:cNvCxnSpPr/>
          <p:nvPr/>
        </p:nvCxnSpPr>
        <p:spPr>
          <a:xfrm flipV="1">
            <a:off x="1888107" y="4941168"/>
            <a:ext cx="5777101" cy="849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20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279" y="-1132574"/>
            <a:ext cx="6857145" cy="91222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5576" y="1131826"/>
            <a:ext cx="7992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</a:t>
            </a:r>
            <a:r>
              <a:rPr lang="ru-RU" sz="36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ряные </a:t>
            </a:r>
            <a:r>
              <a:rPr lang="ru-RU" sz="36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растения </a:t>
            </a:r>
            <a:r>
              <a:rPr lang="ru-RU" sz="36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действительно способны </a:t>
            </a:r>
            <a:r>
              <a:rPr lang="ru-RU" sz="36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продлевать срок годности </a:t>
            </a:r>
            <a:r>
              <a:rPr lang="ru-RU" sz="36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продуктов питания, замедляя </a:t>
            </a:r>
            <a:r>
              <a:rPr lang="ru-RU" sz="36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их порчу, вызванную патогенными </a:t>
            </a:r>
            <a:r>
              <a:rPr lang="ru-RU" sz="36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микроорганизмами – бактериями и плесневыми </a:t>
            </a:r>
            <a:r>
              <a:rPr lang="ru-RU" sz="36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грибками.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ctrTitle"/>
          </p:nvPr>
        </p:nvSpPr>
        <p:spPr>
          <a:xfrm>
            <a:off x="696651" y="1"/>
            <a:ext cx="7772400" cy="1470025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ВЫВОД</a:t>
            </a:r>
            <a:r>
              <a:rPr lang="ru-RU" sz="32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</p:txBody>
      </p:sp>
      <p:pic>
        <p:nvPicPr>
          <p:cNvPr id="1026" name="Picture 2" descr="C:\Users\Yurasova\AppData\Local\Microsoft\Windows\INetCache\IE\J3ROYQGZ\8454305742_a58abafb9d_b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81128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82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279" y="-1132574"/>
            <a:ext cx="6857145" cy="9122296"/>
          </a:xfrm>
          <a:prstGeom prst="rect">
            <a:avLst/>
          </a:prstGeom>
        </p:spPr>
      </p:pic>
      <p:sp>
        <p:nvSpPr>
          <p:cNvPr id="8" name="Заголовок 2"/>
          <p:cNvSpPr>
            <a:spLocks noGrp="1"/>
          </p:cNvSpPr>
          <p:nvPr>
            <p:ph type="ctrTitle"/>
          </p:nvPr>
        </p:nvSpPr>
        <p:spPr>
          <a:xfrm>
            <a:off x="832048" y="1"/>
            <a:ext cx="7772400" cy="1628799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ПРАКТИЧЕСКОЕ ПРИМЕНЕНИЕ ПРЯНОСТЕЙ</a:t>
            </a:r>
            <a:endParaRPr lang="ru-RU" sz="32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Подзаголовок 4"/>
          <p:cNvSpPr txBox="1">
            <a:spLocks/>
          </p:cNvSpPr>
          <p:nvPr/>
        </p:nvSpPr>
        <p:spPr>
          <a:xfrm>
            <a:off x="964736" y="3717032"/>
            <a:ext cx="7567704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ДОМАШНЕЕ ПРЯНОЕ </a:t>
            </a:r>
            <a:r>
              <a:rPr lang="ru-RU" sz="2800" dirty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ПЕЧЕНЬЕ</a:t>
            </a:r>
          </a:p>
          <a:p>
            <a:pPr>
              <a:lnSpc>
                <a:spcPct val="80000"/>
              </a:lnSpc>
            </a:pPr>
            <a:endParaRPr lang="ru-RU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1340768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36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Я создала собственную композицию </a:t>
            </a:r>
            <a:r>
              <a:rPr lang="ru-RU" sz="36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пряностей </a:t>
            </a:r>
            <a:r>
              <a:rPr lang="ru-RU" sz="36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из корицы, кориандра, имбиря и чёрного перца</a:t>
            </a:r>
            <a:r>
              <a:rPr lang="ru-RU" sz="36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Приготовила печенье с её добавлением и угостила своих одноклассников.</a:t>
            </a:r>
            <a:endParaRPr lang="ru-RU" sz="36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49080"/>
            <a:ext cx="2592288" cy="25922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149080"/>
            <a:ext cx="2592287" cy="25922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4149079"/>
            <a:ext cx="2592287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1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279" y="-1132574"/>
            <a:ext cx="6857145" cy="9122296"/>
          </a:xfrm>
          <a:prstGeom prst="rect">
            <a:avLst/>
          </a:prstGeom>
        </p:spPr>
      </p:pic>
      <p:sp>
        <p:nvSpPr>
          <p:cNvPr id="13" name="Заголовок 2"/>
          <p:cNvSpPr>
            <a:spLocks noGrp="1"/>
          </p:cNvSpPr>
          <p:nvPr>
            <p:ph type="ctrTitle"/>
          </p:nvPr>
        </p:nvSpPr>
        <p:spPr>
          <a:xfrm>
            <a:off x="696651" y="1"/>
            <a:ext cx="7772400" cy="1470025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ВЫВОДЫ</a:t>
            </a:r>
            <a:endParaRPr lang="ru-RU" sz="32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4788023" y="4653136"/>
            <a:ext cx="4032448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СПАСИБО  ЗА  ВНИМАНИЕ!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5" y="980728"/>
            <a:ext cx="8352926" cy="31947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5F5F5F"/>
                </a:solidFill>
                <a:latin typeface="Cambria Math"/>
                <a:ea typeface="Cambria Math"/>
              </a:rPr>
              <a:t>Использовать пряности в кулинарии нужно и полезно</a:t>
            </a:r>
            <a:endParaRPr lang="ru-RU" sz="2800" dirty="0">
              <a:solidFill>
                <a:srgbClr val="5F5F5F"/>
              </a:solidFill>
              <a:latin typeface="Cambria Math"/>
              <a:ea typeface="Cambria Math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2800" dirty="0">
              <a:solidFill>
                <a:srgbClr val="5F5F5F"/>
              </a:solidFill>
              <a:latin typeface="Cambria Math"/>
              <a:ea typeface="Cambria Math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5F5F5F"/>
                </a:solidFill>
                <a:latin typeface="Cambria Math"/>
                <a:ea typeface="Cambria Math"/>
              </a:rPr>
              <a:t>Они не только придают блюду неповторимый вкус и аромат, но и сохраняют его свежесть</a:t>
            </a:r>
            <a:endParaRPr lang="ru-RU" dirty="0">
              <a:solidFill>
                <a:srgbClr val="000000"/>
              </a:solidFill>
              <a:latin typeface="Calibri"/>
              <a:ea typeface="Cambria Math"/>
              <a:cs typeface="Calibri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2800" dirty="0">
              <a:solidFill>
                <a:srgbClr val="5F5F5F"/>
              </a:solidFill>
              <a:latin typeface="Cambria Math"/>
              <a:ea typeface="Cambria Math"/>
              <a:cs typeface="Calibri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5F5F5F"/>
                </a:solidFill>
                <a:latin typeface="Cambria Math"/>
                <a:ea typeface="Cambria Math"/>
                <a:cs typeface="Calibri"/>
              </a:rPr>
              <a:t>При выборе пряностей необходимо учитывать индивидуальную непереносимость и не злоупотреблять их количеством</a:t>
            </a:r>
            <a:endParaRPr lang="ru-RU" sz="2800" dirty="0">
              <a:solidFill>
                <a:srgbClr val="5F5F5F"/>
              </a:solidFill>
              <a:latin typeface="Cambria Math"/>
              <a:ea typeface="Cambria Math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0" y="4149080"/>
            <a:ext cx="3563888" cy="26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1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279" y="-1132574"/>
            <a:ext cx="6857145" cy="9122296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31640" y="1592370"/>
            <a:ext cx="6984776" cy="35648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lvl="0" indent="-5143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Витамины</a:t>
            </a:r>
          </a:p>
          <a:p>
            <a:pPr marL="514350" lvl="0" indent="-514350" algn="l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8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14350" lvl="0" indent="-5143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Микроэлементы</a:t>
            </a:r>
          </a:p>
          <a:p>
            <a:pPr marL="514350" lvl="0" indent="-514350" algn="l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8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14350" lvl="0" indent="-5143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Растительные масла и кислоты</a:t>
            </a:r>
          </a:p>
          <a:p>
            <a:pPr marL="514350" lvl="0" indent="-514350" algn="l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8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14350" lvl="0" indent="-5143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Вкусо-ароматические вещества</a:t>
            </a:r>
          </a:p>
          <a:p>
            <a:pPr marL="514350" lvl="0" indent="-514350" algn="l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8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14350" indent="-5143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F5F5F"/>
                </a:solidFill>
                <a:latin typeface="Cambria Math"/>
                <a:ea typeface="Cambria Math"/>
              </a:rPr>
              <a:t>Природные </a:t>
            </a:r>
            <a:r>
              <a:rPr lang="ru-RU" dirty="0" smtClean="0">
                <a:solidFill>
                  <a:srgbClr val="5F5F5F"/>
                </a:solidFill>
                <a:latin typeface="Cambria Math"/>
                <a:ea typeface="Cambria Math"/>
              </a:rPr>
              <a:t>антибиотики</a:t>
            </a:r>
            <a:r>
              <a:rPr lang="en-US" dirty="0" smtClean="0">
                <a:solidFill>
                  <a:srgbClr val="5F5F5F"/>
                </a:solidFill>
                <a:latin typeface="Cambria Math"/>
                <a:ea typeface="Cambria Math"/>
              </a:rPr>
              <a:t> </a:t>
            </a:r>
            <a:endParaRPr lang="ru-RU" dirty="0" smtClean="0">
              <a:solidFill>
                <a:srgbClr val="5F5F5F"/>
              </a:solidFill>
              <a:latin typeface="Cambria Math"/>
              <a:ea typeface="Cambria Math"/>
            </a:endParaRPr>
          </a:p>
          <a:p>
            <a:pPr marL="514350" lvl="0" indent="-514350" algn="l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8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14350" lvl="0" indent="-5143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 многие другие</a:t>
            </a:r>
            <a:endParaRPr lang="ru-RU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Рисунок 8" descr="Изображение выглядит как овощ&#10;&#10;Автоматически созданное описание">
            <a:extLst>
              <a:ext uri="{FF2B5EF4-FFF2-40B4-BE49-F238E27FC236}">
                <a16:creationId xmlns="" xmlns:a16="http://schemas.microsoft.com/office/drawing/2014/main" id="{C563BE9B-98C0-ECB9-448C-B87D91D99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969" y="5211314"/>
            <a:ext cx="2207248" cy="1641764"/>
          </a:xfrm>
          <a:prstGeom prst="rect">
            <a:avLst/>
          </a:prstGeom>
        </p:spPr>
      </p:pic>
      <p:pic>
        <p:nvPicPr>
          <p:cNvPr id="9" name="Рисунок 9" descr="Изображение выглядит как внутренний, шоколад, съеденный, овощ&#10;&#10;Автоматически созданное описание">
            <a:extLst>
              <a:ext uri="{FF2B5EF4-FFF2-40B4-BE49-F238E27FC236}">
                <a16:creationId xmlns="" xmlns:a16="http://schemas.microsoft.com/office/drawing/2014/main" id="{E480F6D5-1A59-4087-311F-A9DDEB6E7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467" y="5223713"/>
            <a:ext cx="2305689" cy="1638842"/>
          </a:xfrm>
          <a:prstGeom prst="rect">
            <a:avLst/>
          </a:prstGeom>
        </p:spPr>
      </p:pic>
      <p:pic>
        <p:nvPicPr>
          <p:cNvPr id="10" name="Рисунок 10" descr="Изображение выглядит как перец, острый перец, овощ, крас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036D851-816C-E378-3A46-806B7EF502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411" y="5222157"/>
            <a:ext cx="2174435" cy="1631017"/>
          </a:xfrm>
          <a:prstGeom prst="rect">
            <a:avLst/>
          </a:prstGeom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179512" y="44624"/>
            <a:ext cx="864096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90000"/>
              </a:lnSpc>
            </a:pPr>
            <a:r>
              <a:rPr lang="ru-RU" sz="32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/>
                <a:ea typeface="Cambria Math"/>
              </a:rPr>
              <a:t>Пряности</a:t>
            </a:r>
            <a:r>
              <a:rPr lang="ru-RU" sz="3200" dirty="0" smtClean="0">
                <a:solidFill>
                  <a:srgbClr val="5F5F5F"/>
                </a:solidFill>
                <a:latin typeface="Cambria Math"/>
                <a:ea typeface="Cambria Math"/>
              </a:rPr>
              <a:t> хорошо знакомы каждому из нас и широко распространены в кухнях народов мира. Они содержат массу полезных веществ:</a:t>
            </a:r>
            <a:endParaRPr lang="ru-RU" sz="3200" dirty="0">
              <a:solidFill>
                <a:srgbClr val="5F5F5F"/>
              </a:solidFill>
              <a:latin typeface="Cambria Math"/>
              <a:ea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318789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279" y="-1132574"/>
            <a:ext cx="6857145" cy="9122296"/>
          </a:xfrm>
          <a:prstGeom prst="rect">
            <a:avLst/>
          </a:prstGeom>
        </p:spPr>
      </p:pic>
      <p:sp>
        <p:nvSpPr>
          <p:cNvPr id="8" name="Заголовок 2"/>
          <p:cNvSpPr>
            <a:spLocks noGrp="1"/>
          </p:cNvSpPr>
          <p:nvPr>
            <p:ph type="ctrTitle"/>
          </p:nvPr>
        </p:nvSpPr>
        <p:spPr>
          <a:xfrm>
            <a:off x="1415705" y="2368724"/>
            <a:ext cx="3803341" cy="2448272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ru-RU" sz="3200" dirty="0">
                <a:solidFill>
                  <a:srgbClr val="5F5F5F"/>
                </a:solidFill>
                <a:latin typeface="Cambria Math"/>
                <a:ea typeface="Cambria Math"/>
              </a:rPr>
              <a:t>А способны ли пряности продлять срок хранения пищевых продуктов</a:t>
            </a:r>
          </a:p>
        </p:txBody>
      </p:sp>
      <p:pic>
        <p:nvPicPr>
          <p:cNvPr id="9" name="Picture 4" descr="C:\Users\Yurasova\AppData\Local\Microsoft\Windows\INetCache\IE\A0N1NSNA\200px-Keen_Bild_Taxon.svg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769" y="2351832"/>
            <a:ext cx="297633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505520" y="4797152"/>
            <a:ext cx="8359700" cy="21063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u="sng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АКТУАЛЬНОСТЬ</a:t>
            </a:r>
            <a:endParaRPr lang="ru-RU" sz="32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>
              <a:lnSpc>
                <a:spcPct val="90000"/>
              </a:lnSpc>
            </a:pPr>
            <a:r>
              <a:rPr lang="ru-RU" sz="3200" dirty="0">
                <a:solidFill>
                  <a:srgbClr val="5F5F5F"/>
                </a:solidFill>
                <a:latin typeface="Cambria Math"/>
                <a:ea typeface="Cambria Math"/>
              </a:rPr>
              <a:t>в мире возрастает интерес к натуральным лекарствам, фитотерапии</a:t>
            </a:r>
            <a:r>
              <a:rPr lang="en-US" sz="3200" dirty="0">
                <a:solidFill>
                  <a:srgbClr val="5F5F5F"/>
                </a:solidFill>
                <a:latin typeface="Cambria Math"/>
                <a:ea typeface="Cambria Math"/>
              </a:rPr>
              <a:t>, </a:t>
            </a:r>
            <a:r>
              <a:rPr lang="ru-RU" sz="3200" dirty="0" smtClean="0">
                <a:solidFill>
                  <a:srgbClr val="5F5F5F"/>
                </a:solidFill>
                <a:latin typeface="Cambria Math"/>
                <a:ea typeface="Cambria Math"/>
              </a:rPr>
              <a:t>природ</a:t>
            </a:r>
            <a:r>
              <a:rPr lang="en-US" sz="3200" dirty="0" smtClean="0">
                <a:solidFill>
                  <a:srgbClr val="5F5F5F"/>
                </a:solidFill>
                <a:latin typeface="Cambria Math"/>
                <a:ea typeface="Cambria Math"/>
              </a:rPr>
              <a:t>-</a:t>
            </a:r>
            <a:r>
              <a:rPr lang="ru-RU" sz="3200" dirty="0" err="1" smtClean="0">
                <a:solidFill>
                  <a:srgbClr val="5F5F5F"/>
                </a:solidFill>
                <a:latin typeface="Cambria Math"/>
                <a:ea typeface="Cambria Math"/>
              </a:rPr>
              <a:t>ным</a:t>
            </a:r>
            <a:r>
              <a:rPr lang="ru-RU" sz="3200" dirty="0">
                <a:solidFill>
                  <a:srgbClr val="5F5F5F"/>
                </a:solidFill>
                <a:latin typeface="Cambria Math"/>
                <a:ea typeface="Cambria Math"/>
              </a:rPr>
              <a:t> пищевым добавкам и красителям </a:t>
            </a:r>
            <a:endParaRPr lang="ru-RU" sz="32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2" descr="Изображение выглядит как еда, внутренний, фрукт, друг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2A459A8E-79BD-B3DE-C7FE-CC80F8CE9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94155"/>
            <a:ext cx="3949700" cy="2173890"/>
          </a:xfrm>
          <a:prstGeom prst="rect">
            <a:avLst/>
          </a:prstGeom>
        </p:spPr>
      </p:pic>
      <p:sp>
        <p:nvSpPr>
          <p:cNvPr id="4" name="Заголовок 2">
            <a:extLst>
              <a:ext uri="{FF2B5EF4-FFF2-40B4-BE49-F238E27FC236}">
                <a16:creationId xmlns="" xmlns:a16="http://schemas.microsoft.com/office/drawing/2014/main" id="{234A67D8-CBB1-0151-BB27-4FD1496B11DB}"/>
              </a:ext>
            </a:extLst>
          </p:cNvPr>
          <p:cNvSpPr txBox="1">
            <a:spLocks/>
          </p:cNvSpPr>
          <p:nvPr/>
        </p:nvSpPr>
        <p:spPr>
          <a:xfrm>
            <a:off x="272705" y="-6176"/>
            <a:ext cx="4755841" cy="2359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ru-RU" sz="3200" dirty="0">
                <a:solidFill>
                  <a:srgbClr val="5F5F5F"/>
                </a:solidFill>
                <a:latin typeface="Cambria Math"/>
                <a:ea typeface="Cambria Math"/>
              </a:rPr>
              <a:t>Особенно много пряностей употребляют в странах с жарким климатом</a:t>
            </a:r>
          </a:p>
        </p:txBody>
      </p:sp>
    </p:spTree>
    <p:extLst>
      <p:ext uri="{BB962C8B-B14F-4D97-AF65-F5344CB8AC3E}">
        <p14:creationId xmlns:p14="http://schemas.microsoft.com/office/powerpoint/2010/main" val="13069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279" y="-1132574"/>
            <a:ext cx="6857145" cy="912229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5496" y="188640"/>
            <a:ext cx="1944216" cy="1179022"/>
          </a:xfrm>
        </p:spPr>
        <p:txBody>
          <a:bodyPr>
            <a:normAutofit/>
          </a:bodyPr>
          <a:lstStyle/>
          <a:p>
            <a:r>
              <a:rPr lang="ru-RU" sz="3200" u="sng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ЦЕЛЬ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35696" y="477436"/>
            <a:ext cx="7272808" cy="12741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5F5F5F"/>
                </a:solidFill>
                <a:latin typeface="Cambria Math"/>
                <a:ea typeface="Cambria Math"/>
              </a:rPr>
              <a:t>показать влияние некоторых пряных растений на продление срока годности пищевых продуктов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5496" y="1844824"/>
            <a:ext cx="1944216" cy="1179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u="sng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ЗАДАЧИ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5696" y="2132856"/>
            <a:ext cx="7308303" cy="45550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ru-RU" sz="32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Изучить литературу;</a:t>
            </a:r>
          </a:p>
          <a:p>
            <a:pPr lvl="0"/>
            <a:endParaRPr lang="ru-RU" sz="14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5F5F5F"/>
                </a:solidFill>
                <a:latin typeface="Cambria Math"/>
                <a:ea typeface="Cambria Math"/>
              </a:rPr>
              <a:t>Выбрать подходящие материалы для эксперимента;</a:t>
            </a:r>
          </a:p>
          <a:p>
            <a:pPr lvl="0">
              <a:lnSpc>
                <a:spcPct val="80000"/>
              </a:lnSpc>
            </a:pPr>
            <a:endParaRPr lang="ru-RU" sz="14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5F5F5F"/>
                </a:solidFill>
                <a:latin typeface="Cambria Math"/>
                <a:ea typeface="Cambria Math"/>
              </a:rPr>
              <a:t>Пронаблюдать влияние пряностей на размножение микробов;</a:t>
            </a:r>
          </a:p>
          <a:p>
            <a:pPr lvl="0"/>
            <a:endParaRPr lang="ru-RU" sz="14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5F5F5F"/>
                </a:solidFill>
                <a:latin typeface="Cambria Math"/>
                <a:ea typeface="Cambria Math"/>
              </a:rPr>
              <a:t>Сравнить результаты, полученные для разных образцов;</a:t>
            </a:r>
          </a:p>
          <a:p>
            <a:pPr lvl="0"/>
            <a:endParaRPr lang="ru-RU" sz="14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>
              <a:lnSpc>
                <a:spcPct val="80000"/>
              </a:lnSpc>
            </a:pPr>
            <a:r>
              <a:rPr lang="ru-RU" sz="32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Проанализировать результаты, сделать выводы.</a:t>
            </a:r>
          </a:p>
        </p:txBody>
      </p:sp>
    </p:spTree>
    <p:extLst>
      <p:ext uri="{BB962C8B-B14F-4D97-AF65-F5344CB8AC3E}">
        <p14:creationId xmlns:p14="http://schemas.microsoft.com/office/powerpoint/2010/main" val="371481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279" y="-1132574"/>
            <a:ext cx="6857145" cy="9122296"/>
          </a:xfrm>
          <a:prstGeom prst="rect">
            <a:avLst/>
          </a:prstGeom>
        </p:spPr>
      </p:pic>
      <p:sp>
        <p:nvSpPr>
          <p:cNvPr id="28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42876" y="1399952"/>
            <a:ext cx="2574056" cy="75016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2800" dirty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/>
                <a:ea typeface="Cambria Math"/>
              </a:rPr>
              <a:t>ПРЯНОСТИ</a:t>
            </a: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 </a:t>
            </a:r>
            <a:endParaRPr lang="ru-RU" sz="2800">
              <a:solidFill>
                <a:srgbClr val="5F5F5F"/>
              </a:solidFill>
              <a:latin typeface="Cambria Math"/>
              <a:ea typeface="Cambria Math"/>
            </a:endParaRPr>
          </a:p>
        </p:txBody>
      </p:sp>
      <p:sp>
        <p:nvSpPr>
          <p:cNvPr id="29" name="Заголовок 2"/>
          <p:cNvSpPr>
            <a:spLocks noGrp="1"/>
          </p:cNvSpPr>
          <p:nvPr>
            <p:ph type="ctrTitle"/>
          </p:nvPr>
        </p:nvSpPr>
        <p:spPr>
          <a:xfrm>
            <a:off x="696651" y="1"/>
            <a:ext cx="7772400" cy="1470025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5F5F5F"/>
                </a:solidFill>
                <a:latin typeface="Cambria Math"/>
                <a:ea typeface="Cambria Math"/>
              </a:rPr>
              <a:t>ЧТО ТАКОЕ ПРЯНОСТИ? В ЧЁМ ИХ ОТЛИЧИЕ ОТ СПЕЦИЙ И ПРИПРАВ?</a:t>
            </a:r>
            <a:endParaRPr lang="ru-RU" sz="32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Подзаголовок 4"/>
          <p:cNvSpPr txBox="1">
            <a:spLocks/>
          </p:cNvSpPr>
          <p:nvPr/>
        </p:nvSpPr>
        <p:spPr>
          <a:xfrm>
            <a:off x="730423" y="1994520"/>
            <a:ext cx="7704856" cy="1152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ru-RU" sz="2800" dirty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/>
                <a:ea typeface="Cambria Math"/>
              </a:rPr>
              <a:t>ПРЯНОСТИ</a:t>
            </a: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 – </a:t>
            </a: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  <a:cs typeface="+mn-lt"/>
              </a:rPr>
              <a:t>это различные части растений, обладающие особым устойчивым ароматом и вкусом</a:t>
            </a:r>
            <a:endParaRPr lang="ru-RU" sz="28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/>
            </a:endParaRPr>
          </a:p>
        </p:txBody>
      </p:sp>
      <p:sp>
        <p:nvSpPr>
          <p:cNvPr id="31" name="Подзаголовок 4"/>
          <p:cNvSpPr txBox="1">
            <a:spLocks/>
          </p:cNvSpPr>
          <p:nvPr/>
        </p:nvSpPr>
        <p:spPr>
          <a:xfrm>
            <a:off x="857176" y="5834856"/>
            <a:ext cx="8187456" cy="105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ru-RU" sz="2800" dirty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/>
                <a:ea typeface="Cambria Math"/>
              </a:rPr>
              <a:t>ПРИПРАВЫ</a:t>
            </a: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 – могут употребляться в пищу самостоятельно, сильно изменяют вкус блюда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B84A5BB-5DD9-4B4E-93E1-E4B8E4CA61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89" y="3119512"/>
            <a:ext cx="1712757" cy="17127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BFB01B8-1BC8-447D-A8E5-11B60AF1A5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748" y="3119512"/>
            <a:ext cx="1707620" cy="1706957"/>
          </a:xfrm>
          <a:prstGeom prst="rect">
            <a:avLst/>
          </a:prstGeom>
        </p:spPr>
      </p:pic>
      <p:sp>
        <p:nvSpPr>
          <p:cNvPr id="4" name="Подзаголовок 4">
            <a:extLst>
              <a:ext uri="{FF2B5EF4-FFF2-40B4-BE49-F238E27FC236}">
                <a16:creationId xmlns="" xmlns:a16="http://schemas.microsoft.com/office/drawing/2014/main" id="{BAC0D4CE-6447-5770-F9F8-152A048715C4}"/>
              </a:ext>
            </a:extLst>
          </p:cNvPr>
          <p:cNvSpPr txBox="1">
            <a:spLocks/>
          </p:cNvSpPr>
          <p:nvPr/>
        </p:nvSpPr>
        <p:spPr>
          <a:xfrm>
            <a:off x="3676576" y="1374552"/>
            <a:ext cx="2574056" cy="7501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ru-RU" sz="2800" dirty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/>
                <a:ea typeface="Cambria Math"/>
              </a:rPr>
              <a:t>СПЕЦИИ</a:t>
            </a: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 </a:t>
            </a:r>
          </a:p>
        </p:txBody>
      </p:sp>
      <p:sp>
        <p:nvSpPr>
          <p:cNvPr id="8" name="Подзаголовок 4">
            <a:extLst>
              <a:ext uri="{FF2B5EF4-FFF2-40B4-BE49-F238E27FC236}">
                <a16:creationId xmlns="" xmlns:a16="http://schemas.microsoft.com/office/drawing/2014/main" id="{0C96356B-4D11-1054-1939-D8A6C18DA53B}"/>
              </a:ext>
            </a:extLst>
          </p:cNvPr>
          <p:cNvSpPr txBox="1">
            <a:spLocks/>
          </p:cNvSpPr>
          <p:nvPr/>
        </p:nvSpPr>
        <p:spPr>
          <a:xfrm>
            <a:off x="6267376" y="1374552"/>
            <a:ext cx="2574056" cy="7501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ru-RU" sz="2800" dirty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/>
                <a:ea typeface="Cambria Math"/>
              </a:rPr>
              <a:t>ПРИПРАВЫ</a:t>
            </a:r>
            <a:endParaRPr lang="ru-RU" sz="2800" dirty="0">
              <a:solidFill>
                <a:srgbClr val="5F5F5F"/>
              </a:solidFill>
              <a:latin typeface="Cambria Math"/>
              <a:ea typeface="Cambria Math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8553588-ED14-E65F-C0D6-3E845AA754F1}"/>
              </a:ext>
            </a:extLst>
          </p:cNvPr>
          <p:cNvSpPr txBox="1"/>
          <p:nvPr/>
        </p:nvSpPr>
        <p:spPr>
          <a:xfrm>
            <a:off x="3047999" y="2038349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 dirty="0"/>
          </a:p>
        </p:txBody>
      </p:sp>
      <p:sp>
        <p:nvSpPr>
          <p:cNvPr id="13" name="Подзаголовок 4">
            <a:extLst>
              <a:ext uri="{FF2B5EF4-FFF2-40B4-BE49-F238E27FC236}">
                <a16:creationId xmlns="" xmlns:a16="http://schemas.microsoft.com/office/drawing/2014/main" id="{30214507-D233-3CA4-DAAB-0FABFFFC8B68}"/>
              </a:ext>
            </a:extLst>
          </p:cNvPr>
          <p:cNvSpPr txBox="1">
            <a:spLocks/>
          </p:cNvSpPr>
          <p:nvPr/>
        </p:nvSpPr>
        <p:spPr>
          <a:xfrm>
            <a:off x="2825676" y="1323752"/>
            <a:ext cx="986556" cy="4453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ru-RU" sz="2800" dirty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/>
                <a:ea typeface="Cambria Math"/>
              </a:rPr>
              <a:t> </a:t>
            </a:r>
            <a:r>
              <a:rPr lang="ru-RU" dirty="0">
                <a:solidFill>
                  <a:srgbClr val="5F5F5F"/>
                </a:solidFill>
                <a:latin typeface="Cambria Math"/>
                <a:ea typeface="Cambria Math"/>
              </a:rPr>
              <a:t>≠</a:t>
            </a: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 </a:t>
            </a:r>
          </a:p>
        </p:txBody>
      </p:sp>
      <p:sp>
        <p:nvSpPr>
          <p:cNvPr id="15" name="Подзаголовок 4">
            <a:extLst>
              <a:ext uri="{FF2B5EF4-FFF2-40B4-BE49-F238E27FC236}">
                <a16:creationId xmlns="" xmlns:a16="http://schemas.microsoft.com/office/drawing/2014/main" id="{0470C5B1-114F-F2AB-6999-52D9D285A0C5}"/>
              </a:ext>
            </a:extLst>
          </p:cNvPr>
          <p:cNvSpPr txBox="1">
            <a:spLocks/>
          </p:cNvSpPr>
          <p:nvPr/>
        </p:nvSpPr>
        <p:spPr>
          <a:xfrm>
            <a:off x="5467275" y="1336451"/>
            <a:ext cx="986556" cy="4453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ru-RU" sz="2800" dirty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/>
                <a:ea typeface="Cambria Math"/>
              </a:rPr>
              <a:t> </a:t>
            </a:r>
            <a:r>
              <a:rPr lang="ru-RU" dirty="0">
                <a:solidFill>
                  <a:srgbClr val="5F5F5F"/>
                </a:solidFill>
                <a:latin typeface="Cambria Math"/>
                <a:ea typeface="Cambria Math"/>
              </a:rPr>
              <a:t>≠</a:t>
            </a: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 </a:t>
            </a:r>
          </a:p>
        </p:txBody>
      </p:sp>
      <p:pic>
        <p:nvPicPr>
          <p:cNvPr id="16" name="Рисунок 16" descr="Изображение выглядит как овощ, корневой сельдерей, куча, чес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4CDCC7DF-BC91-FA25-BC5A-E8726D10F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" y="3124200"/>
            <a:ext cx="1727200" cy="1714500"/>
          </a:xfrm>
          <a:prstGeom prst="rect">
            <a:avLst/>
          </a:prstGeom>
        </p:spPr>
      </p:pic>
      <p:pic>
        <p:nvPicPr>
          <p:cNvPr id="17" name="Рисунок 17" descr="Изображение выглядит как белый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D3990636-DA14-E3B7-4B44-3FFFE3EE0A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5900" y="3111500"/>
            <a:ext cx="1803400" cy="1714500"/>
          </a:xfrm>
          <a:prstGeom prst="rect">
            <a:avLst/>
          </a:prstGeom>
        </p:spPr>
      </p:pic>
      <p:sp>
        <p:nvSpPr>
          <p:cNvPr id="18" name="Подзаголовок 4">
            <a:extLst>
              <a:ext uri="{FF2B5EF4-FFF2-40B4-BE49-F238E27FC236}">
                <a16:creationId xmlns="" xmlns:a16="http://schemas.microsoft.com/office/drawing/2014/main" id="{7114F7FD-6FAA-781A-2F53-05F5592926FD}"/>
              </a:ext>
            </a:extLst>
          </p:cNvPr>
          <p:cNvSpPr txBox="1">
            <a:spLocks/>
          </p:cNvSpPr>
          <p:nvPr/>
        </p:nvSpPr>
        <p:spPr>
          <a:xfrm>
            <a:off x="857422" y="4979020"/>
            <a:ext cx="7704856" cy="6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ru-RU" sz="2800" dirty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/>
                <a:ea typeface="Cambria Math"/>
              </a:rPr>
              <a:t>СПЕЦИИ</a:t>
            </a: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 – </a:t>
            </a: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  <a:cs typeface="+mn-lt"/>
              </a:rPr>
              <a:t>придают пище лишь 4 вкуса: сладкий, солёный, кислый и горький</a:t>
            </a:r>
            <a:endParaRPr lang="ru-RU" sz="28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07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279" y="-1132574"/>
            <a:ext cx="6857145" cy="9122296"/>
          </a:xfrm>
          <a:prstGeom prst="rect">
            <a:avLst/>
          </a:prstGeom>
        </p:spPr>
      </p:pic>
      <p:sp>
        <p:nvSpPr>
          <p:cNvPr id="22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55576" y="1556792"/>
            <a:ext cx="3312368" cy="456051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80000"/>
              </a:lnSpc>
            </a:pPr>
            <a:r>
              <a:rPr lang="ru-RU" sz="2800" dirty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/>
                <a:ea typeface="Cambria Math"/>
              </a:rPr>
              <a:t>ПРЯНОСТИ</a:t>
            </a:r>
            <a:endParaRPr lang="ru-RU" sz="2800" dirty="0">
              <a:solidFill>
                <a:srgbClr val="5F5F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>
              <a:lnSpc>
                <a:spcPct val="80000"/>
              </a:lnSpc>
            </a:pPr>
            <a:endParaRPr lang="ru-RU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Заголовок 2"/>
          <p:cNvSpPr>
            <a:spLocks noGrp="1"/>
          </p:cNvSpPr>
          <p:nvPr>
            <p:ph type="ctrTitle"/>
          </p:nvPr>
        </p:nvSpPr>
        <p:spPr>
          <a:xfrm>
            <a:off x="696650" y="1"/>
            <a:ext cx="8123821" cy="1336451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5F5F5F"/>
                </a:solidFill>
                <a:latin typeface="Cambria Math"/>
                <a:ea typeface="Cambria Math"/>
              </a:rPr>
              <a:t>ПОДБОР ПРЯНОСТЕЙ И </a:t>
            </a:r>
            <a:r>
              <a:rPr lang="ru-RU" sz="3200" dirty="0" smtClean="0">
                <a:solidFill>
                  <a:srgbClr val="5F5F5F"/>
                </a:solidFill>
                <a:latin typeface="Cambria Math"/>
                <a:ea typeface="Cambria Math"/>
              </a:rPr>
              <a:t>ПРОДУКТОВ</a:t>
            </a:r>
            <a:br>
              <a:rPr lang="ru-RU" sz="3200" dirty="0" smtClean="0">
                <a:solidFill>
                  <a:srgbClr val="5F5F5F"/>
                </a:solidFill>
                <a:latin typeface="Cambria Math"/>
                <a:ea typeface="Cambria Math"/>
              </a:rPr>
            </a:br>
            <a:r>
              <a:rPr lang="ru-RU" sz="3200" dirty="0" smtClean="0">
                <a:solidFill>
                  <a:srgbClr val="5F5F5F"/>
                </a:solidFill>
                <a:latin typeface="Cambria Math"/>
                <a:ea typeface="Cambria Math"/>
              </a:rPr>
              <a:t>ДЛЯ ЭКСПЕРИМЕНТА</a:t>
            </a:r>
            <a:endParaRPr lang="ru-RU" sz="3200" dirty="0">
              <a:solidFill>
                <a:srgbClr val="5F5F5F"/>
              </a:solidFill>
              <a:latin typeface="Cambria Math"/>
              <a:ea typeface="Cambria Math"/>
            </a:endParaRPr>
          </a:p>
        </p:txBody>
      </p:sp>
      <p:sp>
        <p:nvSpPr>
          <p:cNvPr id="24" name="Подзаголовок 4"/>
          <p:cNvSpPr txBox="1">
            <a:spLocks/>
          </p:cNvSpPr>
          <p:nvPr/>
        </p:nvSpPr>
        <p:spPr>
          <a:xfrm>
            <a:off x="5076056" y="1556792"/>
            <a:ext cx="3312368" cy="456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2800" dirty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/>
                <a:ea typeface="Cambria Math"/>
              </a:rPr>
              <a:t>ПРОДУКТЫ</a:t>
            </a:r>
            <a:endParaRPr lang="ru-RU" sz="2800" dirty="0">
              <a:solidFill>
                <a:srgbClr val="5F5F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80000"/>
              </a:lnSpc>
            </a:pPr>
            <a:endParaRPr lang="ru-RU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20676" y="2124348"/>
            <a:ext cx="4968552" cy="452431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лук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чеснок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куркума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имбирь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5F5F5F"/>
              </a:solidFill>
              <a:latin typeface="Cambria Math"/>
              <a:ea typeface="Cambria Math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чёрный перец</a:t>
            </a:r>
            <a:endParaRPr lang="ru-RU" dirty="0"/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кориандр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корица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гвоздика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перец чили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00465" y="2124348"/>
            <a:ext cx="3692015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свежее молоко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белый хлеб</a:t>
            </a:r>
            <a:endParaRPr lang="ru-RU" dirty="0"/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7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279" y="-1132574"/>
            <a:ext cx="6857145" cy="9122296"/>
          </a:xfrm>
          <a:prstGeom prst="rect">
            <a:avLst/>
          </a:prstGeom>
        </p:spPr>
      </p:pic>
      <p:sp>
        <p:nvSpPr>
          <p:cNvPr id="15" name="Заголовок 2"/>
          <p:cNvSpPr txBox="1">
            <a:spLocks/>
          </p:cNvSpPr>
          <p:nvPr/>
        </p:nvSpPr>
        <p:spPr>
          <a:xfrm>
            <a:off x="696650" y="1"/>
            <a:ext cx="812382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 </a:t>
            </a:r>
            <a:r>
              <a:rPr lang="ru-RU" sz="3200" cap="all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Изучение влияния пряностей на бактерии</a:t>
            </a:r>
            <a:endParaRPr lang="ru-RU" sz="32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Подзаголовок 4"/>
          <p:cNvSpPr txBox="1">
            <a:spLocks/>
          </p:cNvSpPr>
          <p:nvPr/>
        </p:nvSpPr>
        <p:spPr>
          <a:xfrm>
            <a:off x="4427984" y="2132856"/>
            <a:ext cx="4176464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ЭТАПЫ ЭКСПЕРИМЕНТА:</a:t>
            </a:r>
            <a:endParaRPr lang="ru-RU" sz="2800" dirty="0">
              <a:solidFill>
                <a:srgbClr val="5F5F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80000"/>
              </a:lnSpc>
            </a:pPr>
            <a:endParaRPr lang="ru-RU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95936" y="2684873"/>
            <a:ext cx="504056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разлили свежее молоко по стаканчикам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9 из них добавили разные пряности, один оставили для контроля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настаивали при комнатной температуре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следили, в каком стаканчике молоко скиснет раньше остальных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2" y="2216135"/>
            <a:ext cx="3057525" cy="2292985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5" y="4603576"/>
            <a:ext cx="3088102" cy="22098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96650" y="1340768"/>
            <a:ext cx="2956697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скисание молока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355976" y="1340768"/>
            <a:ext cx="4680519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появление в нём бактерий</a:t>
            </a:r>
          </a:p>
        </p:txBody>
      </p:sp>
      <p:sp>
        <p:nvSpPr>
          <p:cNvPr id="22" name="Стрелка вправо 21"/>
          <p:cNvSpPr/>
          <p:nvPr/>
        </p:nvSpPr>
        <p:spPr>
          <a:xfrm rot="16200000">
            <a:off x="3884539" y="1393397"/>
            <a:ext cx="423323" cy="288032"/>
          </a:xfrm>
          <a:prstGeom prst="rightArrow">
            <a:avLst/>
          </a:prstGeom>
          <a:solidFill>
            <a:srgbClr val="F0C9C2"/>
          </a:solidFill>
          <a:ln w="19050">
            <a:solidFill>
              <a:schemeClr val="bg1">
                <a:lumMod val="65000"/>
              </a:schemeClr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13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279" y="-1132574"/>
            <a:ext cx="6857145" cy="912229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013244" y="1914512"/>
            <a:ext cx="4888461" cy="42288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спустя 27 часов в контрольном образце наблюдаются признаки скисания</a:t>
            </a:r>
            <a:endParaRPr lang="ru-RU" dirty="0"/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2800" dirty="0">
              <a:solidFill>
                <a:srgbClr val="5F5F5F"/>
              </a:solidFill>
              <a:latin typeface="Cambria Math"/>
              <a:ea typeface="Cambria Math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образцы с пряностями продолжают сохранять свежесть</a:t>
            </a:r>
            <a:endParaRPr lang="ru-RU" dirty="0">
              <a:solidFill>
                <a:srgbClr val="000000"/>
              </a:solidFill>
              <a:latin typeface="Calibri"/>
              <a:ea typeface="Cambria Math"/>
              <a:cs typeface="Calibri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2800" dirty="0">
              <a:solidFill>
                <a:srgbClr val="5F5F5F"/>
              </a:solidFill>
              <a:latin typeface="Cambria Math"/>
              <a:ea typeface="Cambria Math"/>
              <a:cs typeface="Calibri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  <a:cs typeface="Calibri"/>
              </a:rPr>
              <a:t>в конце концов скисание молока произошло во всех стаканчиках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="" xmlns:a16="http://schemas.microsoft.com/office/drawing/2014/main" id="{3BD9A6E9-8462-78CB-4469-59632091B99A}"/>
              </a:ext>
            </a:extLst>
          </p:cNvPr>
          <p:cNvSpPr txBox="1">
            <a:spLocks/>
          </p:cNvSpPr>
          <p:nvPr/>
        </p:nvSpPr>
        <p:spPr>
          <a:xfrm>
            <a:off x="696650" y="1"/>
            <a:ext cx="812382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 </a:t>
            </a:r>
            <a:r>
              <a:rPr lang="ru-RU" sz="3200" cap="all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Изучение влияния пряностей на бактерии</a:t>
            </a:r>
            <a:endParaRPr lang="ru-RU" sz="32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Рисунок 8" descr="Изображение выглядит как внутренний, стекло, посуда, чаша&#10;&#10;Автоматически созданное описание">
            <a:extLst>
              <a:ext uri="{FF2B5EF4-FFF2-40B4-BE49-F238E27FC236}">
                <a16:creationId xmlns="" xmlns:a16="http://schemas.microsoft.com/office/drawing/2014/main" id="{C5C8CACC-2F69-3BDD-6AF3-A12B8C738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45" y="1969898"/>
            <a:ext cx="3180711" cy="31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3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279" y="-1132574"/>
            <a:ext cx="6857145" cy="912229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617866" y="1258244"/>
            <a:ext cx="6529131" cy="4428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dirty="0">
                <a:solidFill>
                  <a:srgbClr val="5F5F5F"/>
                </a:solidFill>
                <a:latin typeface="Cambria Math"/>
                <a:ea typeface="Cambria Math"/>
              </a:rPr>
              <a:t>Результат данного эксперимента:</a:t>
            </a:r>
            <a:endParaRPr lang="ru-RU" dirty="0">
              <a:solidFill>
                <a:srgbClr val="000000"/>
              </a:solidFill>
              <a:latin typeface="Calibri"/>
              <a:ea typeface="Cambria Math"/>
              <a:cs typeface="Calibri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="" xmlns:a16="http://schemas.microsoft.com/office/drawing/2014/main" id="{3BD9A6E9-8462-78CB-4469-59632091B99A}"/>
              </a:ext>
            </a:extLst>
          </p:cNvPr>
          <p:cNvSpPr txBox="1">
            <a:spLocks/>
          </p:cNvSpPr>
          <p:nvPr/>
        </p:nvSpPr>
        <p:spPr>
          <a:xfrm>
            <a:off x="696650" y="1"/>
            <a:ext cx="812382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 </a:t>
            </a:r>
            <a:r>
              <a:rPr lang="ru-RU" sz="3200" cap="all" dirty="0">
                <a:solidFill>
                  <a:srgbClr val="5F5F5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Изучение влияния пряностей на бактерии</a:t>
            </a:r>
            <a:endParaRPr lang="ru-RU" sz="3200" dirty="0">
              <a:solidFill>
                <a:srgbClr val="5F5F5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621B4A55-95DF-2D68-09C0-C68091B68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45" y="1638483"/>
            <a:ext cx="8233973" cy="410604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71DBBDE-9F8C-F76C-BC5A-351BCF03996D}"/>
              </a:ext>
            </a:extLst>
          </p:cNvPr>
          <p:cNvSpPr/>
          <p:nvPr/>
        </p:nvSpPr>
        <p:spPr>
          <a:xfrm>
            <a:off x="1628803" y="5950559"/>
            <a:ext cx="6529131" cy="7875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rgbClr val="5F5F5F"/>
                </a:solidFill>
                <a:latin typeface="Cambria Math"/>
                <a:ea typeface="Cambria Math"/>
              </a:rPr>
              <a:t>Все исследуемые пряности замедлили скисание молока!</a:t>
            </a:r>
            <a:endParaRPr lang="ru-RU" b="1">
              <a:cs typeface="Calibri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="" xmlns:a16="http://schemas.microsoft.com/office/drawing/2014/main" id="{FE44956B-F601-6E66-EDEE-2B310AB7818B}"/>
              </a:ext>
            </a:extLst>
          </p:cNvPr>
          <p:cNvCxnSpPr/>
          <p:nvPr/>
        </p:nvCxnSpPr>
        <p:spPr>
          <a:xfrm>
            <a:off x="2091307" y="3861047"/>
            <a:ext cx="5573901" cy="1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4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3601</TotalTime>
  <Words>497</Words>
  <Application>Microsoft Office PowerPoint</Application>
  <PresentationFormat>Экран (4:3)</PresentationFormat>
  <Paragraphs>139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ИССЛЕДОВАНИЕ ВЛИЯНИЯ ПРЯНОСТЕЙ НА РАЗВИТИЕ МИКРОБОВ В ПРОДУКТАХ ПИТАНИЯ </vt:lpstr>
      <vt:lpstr>Презентация PowerPoint</vt:lpstr>
      <vt:lpstr>А способны ли пряности продлять срок хранения пищевых продуктов</vt:lpstr>
      <vt:lpstr>ЦЕЛЬ</vt:lpstr>
      <vt:lpstr>ЧТО ТАКОЕ ПРЯНОСТИ? В ЧЁМ ИХ ОТЛИЧИЕ ОТ СПЕЦИЙ И ПРИПРАВ?</vt:lpstr>
      <vt:lpstr>ПОДБОР ПРЯНОСТЕЙ И ПРОДУКТОВ ДЛЯ ЭКСПЕРИМЕНТА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ВЫВОД:</vt:lpstr>
      <vt:lpstr>ПРАКТИЧЕСКОЕ ПРИМЕНЕНИЕ ПРЯНОСТЕЙ</vt:lpstr>
      <vt:lpstr>ВЫВОДЫ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Kasatkina</dc:creator>
  <cp:lastModifiedBy>Kasatkina</cp:lastModifiedBy>
  <cp:revision>587</cp:revision>
  <dcterms:created xsi:type="dcterms:W3CDTF">2020-02-19T07:35:07Z</dcterms:created>
  <dcterms:modified xsi:type="dcterms:W3CDTF">2023-01-19T14:34:40Z</dcterms:modified>
</cp:coreProperties>
</file>