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61" r:id="rId2"/>
    <p:sldId id="266" r:id="rId3"/>
    <p:sldId id="267" r:id="rId4"/>
    <p:sldId id="268" r:id="rId5"/>
    <p:sldId id="277" r:id="rId6"/>
    <p:sldId id="270" r:id="rId7"/>
    <p:sldId id="271" r:id="rId8"/>
    <p:sldId id="272" r:id="rId9"/>
    <p:sldId id="274" r:id="rId10"/>
    <p:sldId id="258" r:id="rId11"/>
    <p:sldId id="27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F0B"/>
    <a:srgbClr val="B2BDEA"/>
    <a:srgbClr val="EA8DF7"/>
    <a:srgbClr val="42BAF0"/>
    <a:srgbClr val="DCAC85"/>
    <a:srgbClr val="F8A4F2"/>
    <a:srgbClr val="C3B3B3"/>
    <a:srgbClr val="BC0FD6"/>
    <a:srgbClr val="4B87CE"/>
    <a:srgbClr val="F0CE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65" autoAdjust="0"/>
    <p:restoredTop sz="94660"/>
  </p:normalViewPr>
  <p:slideViewPr>
    <p:cSldViewPr snapToGrid="0">
      <p:cViewPr>
        <p:scale>
          <a:sx n="77" d="100"/>
          <a:sy n="77" d="100"/>
        </p:scale>
        <p:origin x="-2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2" y="4217536"/>
            <a:ext cx="4349809" cy="2139022"/>
          </a:xfrm>
          <a:prstGeom prst="rect">
            <a:avLst/>
          </a:prstGeom>
        </p:spPr>
      </p:pic>
      <p:pic>
        <p:nvPicPr>
          <p:cNvPr id="12" name="Picture 6" descr="http://safeti-tek.ru/upload/medialibrary/a8b/%D1%88%D0%B0%D1%80%D0%B8%D0%B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65" y="4630534"/>
            <a:ext cx="3252235" cy="182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gifok.net/images/2015/11/20/Snowy_Christmas_018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121" y="1285449"/>
            <a:ext cx="2532968" cy="1308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gifok.net/images/2015/11/20/Snowy_Christmas_016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61" y="757446"/>
            <a:ext cx="3316939" cy="1713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16684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819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85209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18735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985460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726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6038434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174" y="6055525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35" y="6002772"/>
            <a:ext cx="1610729" cy="792077"/>
          </a:xfrm>
          <a:prstGeom prst="rect">
            <a:avLst/>
          </a:prstGeom>
        </p:spPr>
      </p:pic>
      <p:pic>
        <p:nvPicPr>
          <p:cNvPr id="11" name="Picture 2" descr="http://gifok.net/images/2015/11/20/Snowy_Christmas_018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55525"/>
            <a:ext cx="1563250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gifok.net/images/2015/11/20/Snowy_Christmas_016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774" y="1"/>
            <a:ext cx="1877226" cy="969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25197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6038434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174" y="6055525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35" y="6002772"/>
            <a:ext cx="1610729" cy="792077"/>
          </a:xfrm>
          <a:prstGeom prst="rect">
            <a:avLst/>
          </a:prstGeom>
        </p:spPr>
      </p:pic>
      <p:pic>
        <p:nvPicPr>
          <p:cNvPr id="13" name="Picture 2" descr="http://gifok.net/images/2015/11/20/Snowy_Christmas_018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7"/>
            <a:ext cx="1911409" cy="98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gifok.net/images/2015/11/20/Snowy_Christmas_016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774" y="1"/>
            <a:ext cx="1877226" cy="969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651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650" y="6035509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7785" y="6035509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afeti-tek.ru/upload/medialibrary/a8b/%D1%88%D0%B0%D1%80%D0%B8%D0%BA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91" y="5992233"/>
            <a:ext cx="1516417" cy="850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gifok.net/images/2015/11/20/Snowy_Christmas_018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591" y="0"/>
            <a:ext cx="1911409" cy="98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107388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6038434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img-fotki.yandex.ru/get/9749/28257045.1261/0_b6029_dcb60b23_ori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174" y="6055525"/>
            <a:ext cx="1557564" cy="80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35" y="6002772"/>
            <a:ext cx="1610729" cy="792077"/>
          </a:xfrm>
          <a:prstGeom prst="rect">
            <a:avLst/>
          </a:prstGeom>
        </p:spPr>
      </p:pic>
      <p:pic>
        <p:nvPicPr>
          <p:cNvPr id="10" name="Picture 6" descr="http://safeti-tek.ru/upload/medialibrary/a8b/%D1%88%D0%B0%D1%80%D0%B8%D0%BA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867" y="102549"/>
            <a:ext cx="1858129" cy="1042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08813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76775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978911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90431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8326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-fotki.yandex.ru/get/5646/162191003.250/0_b3971_50e3f0ff_XL.jp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1920" y="4495088"/>
            <a:ext cx="2722282" cy="2320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298189" y="226579"/>
            <a:ext cx="11605592" cy="6494896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24" y="126254"/>
            <a:ext cx="4249880" cy="3186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42" y="123961"/>
            <a:ext cx="4249880" cy="3186286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1006983" y="6537534"/>
            <a:ext cx="11761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0" dirty="0">
                <a:solidFill>
                  <a:schemeClr val="bg1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Полшкова В.В., </a:t>
            </a:r>
            <a:r>
              <a:rPr lang="ru-RU" sz="700" b="0" dirty="0" smtClean="0">
                <a:solidFill>
                  <a:schemeClr val="bg1"/>
                </a:solidFill>
                <a:latin typeface="AGReveranc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ru-RU" sz="700" b="0" dirty="0">
              <a:solidFill>
                <a:schemeClr val="bg1"/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2145-156A-42FF-BB80-E8D664DB7725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B086-ECE1-477D-A8D4-2F30CBE9B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93" r:id="rId3"/>
    <p:sldLayoutId id="2147483699" r:id="rId4"/>
    <p:sldLayoutId id="2147483697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732" y="2335076"/>
            <a:ext cx="9117874" cy="9306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Мастер – класс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«Новогодняя коробочка с сюрпризом»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95F0B"/>
                </a:solidFill>
                <a:latin typeface="Times New Roman" pitchFamily="18" charset="0"/>
              </a:rPr>
              <a:t>Муниципальное бюджетное учреждение</a:t>
            </a:r>
            <a:br>
              <a:rPr lang="ru-RU" sz="1600" dirty="0" smtClean="0">
                <a:solidFill>
                  <a:srgbClr val="095F0B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95F0B"/>
                </a:solidFill>
                <a:latin typeface="Times New Roman" pitchFamily="18" charset="0"/>
              </a:rPr>
              <a:t>дополнительного образования</a:t>
            </a:r>
            <a:br>
              <a:rPr lang="ru-RU" sz="1600" dirty="0" smtClean="0">
                <a:solidFill>
                  <a:srgbClr val="095F0B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95F0B"/>
                </a:solidFill>
                <a:latin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95F0B"/>
                </a:solidFill>
                <a:latin typeface="Times New Roman" pitchFamily="18" charset="0"/>
              </a:rPr>
              <a:t>Детско</a:t>
            </a:r>
            <a:r>
              <a:rPr lang="ru-RU" sz="1600" dirty="0" smtClean="0">
                <a:solidFill>
                  <a:srgbClr val="095F0B"/>
                </a:solidFill>
                <a:latin typeface="Times New Roman" pitchFamily="18" charset="0"/>
              </a:rPr>
              <a:t> – юношеский центр»</a:t>
            </a:r>
            <a:endParaRPr lang="ru-RU" sz="1600" dirty="0">
              <a:solidFill>
                <a:srgbClr val="095F0B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2765" y="4689566"/>
            <a:ext cx="4127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95F0B"/>
                </a:solidFill>
                <a:latin typeface="Times New Roman" pitchFamily="18" charset="0"/>
                <a:cs typeface="Times New Roman" pitchFamily="18" charset="0"/>
              </a:rPr>
              <a:t>Автор: Новикова Екатерина Алексеевна</a:t>
            </a:r>
          </a:p>
          <a:p>
            <a:r>
              <a:rPr lang="ru-RU" dirty="0" smtClean="0">
                <a:solidFill>
                  <a:srgbClr val="095F0B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rgbClr val="095F0B"/>
                </a:solidFill>
                <a:latin typeface="Times New Roman" pitchFamily="18" charset="0"/>
                <a:cs typeface="Times New Roman" pitchFamily="18" charset="0"/>
              </a:rPr>
              <a:t>высшая категория</a:t>
            </a:r>
            <a:endParaRPr lang="ru-RU" dirty="0">
              <a:solidFill>
                <a:srgbClr val="095F0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5220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054" y="1616618"/>
            <a:ext cx="2944792" cy="4351338"/>
          </a:xfrm>
          <a:noFill/>
        </p:spPr>
        <p:txBody>
          <a:bodyPr>
            <a:normAutofit/>
          </a:bodyPr>
          <a:lstStyle/>
          <a:p>
            <a:pPr marL="0" lvl="0" indent="0" algn="just">
              <a:buNone/>
              <a:defRPr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095F0B"/>
                </a:solidFill>
              </a:rPr>
              <a:t>Коробочку - сюрприз можно использовать в качестве подарка как   детям, так и взрослым. Это идеальный способ удивить всех, кого вы любите.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AutoShape 2" descr="http://img-fotki.yandex.ru/get/4422/47407354.3b7/0_a9f2b_73b3d0f4_orig.p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F:\Pictures\работа\Новогодние мастер классы\Взрывная коробочка\20231030_10114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22667" r="6233" b="15809"/>
          <a:stretch>
            <a:fillRect/>
          </a:stretch>
        </p:blipFill>
        <p:spPr bwMode="auto">
          <a:xfrm>
            <a:off x="8942415" y="3735977"/>
            <a:ext cx="2774968" cy="2782389"/>
          </a:xfrm>
          <a:prstGeom prst="rect">
            <a:avLst/>
          </a:prstGeom>
          <a:noFill/>
        </p:spPr>
      </p:pic>
      <p:pic>
        <p:nvPicPr>
          <p:cNvPr id="5123" name="Picture 3" descr="F:\Pictures\работа\Новогодние мастер классы\Взрывная коробочка\20231027_10150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4857" b="8571"/>
          <a:stretch>
            <a:fillRect/>
          </a:stretch>
        </p:blipFill>
        <p:spPr bwMode="auto">
          <a:xfrm>
            <a:off x="3631475" y="653144"/>
            <a:ext cx="5266110" cy="5852160"/>
          </a:xfrm>
          <a:prstGeom prst="rect">
            <a:avLst/>
          </a:prstGeom>
          <a:noFill/>
        </p:spPr>
      </p:pic>
      <p:pic>
        <p:nvPicPr>
          <p:cNvPr id="5124" name="Picture 4" descr="F:\Pictures\работа\Новогодние мастер классы\Взрывная коробочка\20231027_10182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7757" b="35048"/>
          <a:stretch>
            <a:fillRect/>
          </a:stretch>
        </p:blipFill>
        <p:spPr bwMode="auto">
          <a:xfrm>
            <a:off x="8961120" y="642352"/>
            <a:ext cx="2756263" cy="27670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262" y="216780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5" y="418011"/>
            <a:ext cx="11260183" cy="57589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dirty="0" smtClean="0"/>
              <a:t>		</a:t>
            </a:r>
            <a:r>
              <a:rPr lang="ru-RU" sz="1800" b="1" i="1" dirty="0" smtClean="0">
                <a:solidFill>
                  <a:srgbClr val="095F0B"/>
                </a:solidFill>
              </a:rPr>
              <a:t>Зима, ожидание новогоднего чуда, праздника, хорошее настроение. А ещё мы любим праздники, потому что они дают повод больше мастерить и дарить подарки, сделанные своими руками.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i="1" dirty="0" smtClean="0">
                <a:solidFill>
                  <a:srgbClr val="095F0B"/>
                </a:solidFill>
              </a:rPr>
              <a:t>		Если вы хотите сделать небольшой памятный подарок, то коробочка с сюрпризом — отличная идея. Её можно использовать по-разному: заменить поздравительную открытку, альтернатива денежному подарку, дополнить подарок небольшим сладким презентом, можно упаковать сувенир небольшого размера. Такую коробочку  легко сложить из бумаги, украсить по своему желанию и подарить на какой – </a:t>
            </a:r>
            <a:r>
              <a:rPr lang="ru-RU" sz="1800" b="1" i="1" dirty="0" err="1" smtClean="0">
                <a:solidFill>
                  <a:srgbClr val="095F0B"/>
                </a:solidFill>
              </a:rPr>
              <a:t>нибудь</a:t>
            </a:r>
            <a:r>
              <a:rPr lang="ru-RU" sz="1800" b="1" i="1" dirty="0" smtClean="0">
                <a:solidFill>
                  <a:srgbClr val="095F0B"/>
                </a:solidFill>
              </a:rPr>
              <a:t> праздник.</a:t>
            </a:r>
            <a:endParaRPr lang="ru-RU" sz="1800" b="1" i="1" dirty="0">
              <a:solidFill>
                <a:srgbClr val="095F0B"/>
              </a:solidFill>
            </a:endParaRPr>
          </a:p>
        </p:txBody>
      </p:sp>
      <p:pic>
        <p:nvPicPr>
          <p:cNvPr id="5" name="Picture 2" descr="F:\Pictures\7C19~1\D1BC~1\9F67~1\7903~1\aHR0cHMlM0ElMkYlMkYxLmJwLmJsb2dzcG90LmNvbSUyRi1xbE1iYl9KY0g4NCUyRlhYejgwSDNLRUhJJTJGQUFBQUFBQUFpTzglMkZOWTl2eW4yd2ZHMDJmNDhUUFZUZlBvdjJ5YWVvQjJxR1FDTGNCR0FzWUhRJTJGczY0MCUyRmFkdmVudHMlMkJ0byUyQmdvLmpwZw==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021" y="2544081"/>
            <a:ext cx="2521676" cy="2040982"/>
          </a:xfrm>
          <a:prstGeom prst="rect">
            <a:avLst/>
          </a:prstGeom>
          <a:noFill/>
        </p:spPr>
      </p:pic>
      <p:pic>
        <p:nvPicPr>
          <p:cNvPr id="6" name="Picture 3" descr="F:\Pictures\работа\Новогодние мастер классы\Взрывная коробочка\Коробочки\086448ce4dd76b572b3b35e8dea2a543.jpg"/>
          <p:cNvPicPr>
            <a:picLocks noChangeAspect="1" noChangeArrowheads="1"/>
          </p:cNvPicPr>
          <p:nvPr/>
        </p:nvPicPr>
        <p:blipFill>
          <a:blip r:embed="rId3"/>
          <a:srcRect b="25477"/>
          <a:stretch>
            <a:fillRect/>
          </a:stretch>
        </p:blipFill>
        <p:spPr bwMode="auto">
          <a:xfrm>
            <a:off x="7871608" y="4712517"/>
            <a:ext cx="3417901" cy="1910352"/>
          </a:xfrm>
          <a:prstGeom prst="rect">
            <a:avLst/>
          </a:prstGeom>
          <a:noFill/>
        </p:spPr>
      </p:pic>
      <p:pic>
        <p:nvPicPr>
          <p:cNvPr id="1029" name="Picture 5" descr="F:\Pictures\работа\Новогодние мастер классы\Взрывная коробочка\Коробочки\ee3182d0f254454a126bc6dc4b76ac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691" y="4714738"/>
            <a:ext cx="2956908" cy="1908130"/>
          </a:xfrm>
          <a:prstGeom prst="rect">
            <a:avLst/>
          </a:prstGeom>
          <a:noFill/>
        </p:spPr>
      </p:pic>
      <p:pic>
        <p:nvPicPr>
          <p:cNvPr id="1030" name="Picture 6" descr="F:\Pictures\работа\Новогодние мастер классы\Взрывная коробочка\Коробочки\6a84475b236f7c5ef1f94a0a1d6497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3376" y="2560321"/>
            <a:ext cx="2319003" cy="2050868"/>
          </a:xfrm>
          <a:prstGeom prst="rect">
            <a:avLst/>
          </a:prstGeom>
          <a:noFill/>
        </p:spPr>
      </p:pic>
      <p:pic>
        <p:nvPicPr>
          <p:cNvPr id="1031" name="Picture 7" descr="F:\Pictures\работа\Новогодние мастер классы\Взрывная коробочка\Коробочки\20697948c1a2f7fc489954246792b3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1040" y="4744266"/>
            <a:ext cx="2841938" cy="1891665"/>
          </a:xfrm>
          <a:prstGeom prst="rect">
            <a:avLst/>
          </a:prstGeom>
          <a:noFill/>
        </p:spPr>
      </p:pic>
      <p:pic>
        <p:nvPicPr>
          <p:cNvPr id="1032" name="Picture 8" descr="F:\Pictures\работа\Новогодние мастер классы\Взрывная коробочка\Коробочки\c3fa197b1e5264a2270a0fb1cf5df44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3224" y="2563584"/>
            <a:ext cx="2730138" cy="2047604"/>
          </a:xfrm>
          <a:prstGeom prst="rect">
            <a:avLst/>
          </a:prstGeom>
          <a:noFill/>
        </p:spPr>
      </p:pic>
      <p:pic>
        <p:nvPicPr>
          <p:cNvPr id="1033" name="Picture 9" descr="F:\Pictures\работа\Новогодние мастер классы\Взрывная коробочка\Коробочки\82e0eea388d1c7f3d227cbb8673337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91691" y="2584813"/>
            <a:ext cx="3145692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15739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838200" y="1345474"/>
            <a:ext cx="10515600" cy="4831489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095F0B"/>
                </a:solidFill>
              </a:rPr>
              <a:t>Для работы нам потребуется: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95F0B"/>
                </a:solidFill>
              </a:rPr>
              <a:t>лист акварельной бумаги формата А3;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095F0B"/>
                </a:solidFill>
              </a:rPr>
              <a:t>скрапбумага</a:t>
            </a:r>
            <a:r>
              <a:rPr lang="ru-RU" sz="2400" dirty="0" smtClean="0">
                <a:solidFill>
                  <a:srgbClr val="095F0B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95F0B"/>
                </a:solidFill>
              </a:rPr>
              <a:t>поздравление;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95F0B"/>
                </a:solidFill>
              </a:rPr>
              <a:t>линейка, карандаш, клей, ножницы;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95F0B"/>
                </a:solidFill>
              </a:rPr>
              <a:t>атласная лента;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95F0B"/>
                </a:solidFill>
              </a:rPr>
              <a:t>свеча;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95F0B"/>
                </a:solidFill>
              </a:rPr>
              <a:t>пакетик чая, сладости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25138" y="430440"/>
            <a:ext cx="9481457" cy="87584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095F0B"/>
                </a:solidFill>
              </a:rPr>
              <a:t>Я предлагаю сделать коробочку к приближающемуся Новому году.</a:t>
            </a:r>
            <a:endParaRPr lang="ru-RU" sz="2800" b="1" i="1" dirty="0">
              <a:solidFill>
                <a:srgbClr val="095F0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1558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3925" y="393650"/>
            <a:ext cx="4987189" cy="293031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u="sng" dirty="0" smtClean="0">
                <a:solidFill>
                  <a:srgbClr val="095F0B"/>
                </a:solidFill>
              </a:rPr>
              <a:t>Создаём основу коробки.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95F0B"/>
                </a:solidFill>
              </a:rPr>
              <a:t>На выбранной бумаги нарисуйте квадрат размером 21×21. Через каждые 7 см проводим вспомогательные линии. Переверните лист на 90° и повторите разлиновку.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95F0B"/>
                </a:solidFill>
              </a:rPr>
              <a:t>Делим крайние квадраты по диагонали, оставляя сверху по 1см. Это клапаны кармашков.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F:\Pictures\работа\Новогодние мастер классы\Взрывная коробочка\20231011_122859.jpg"/>
          <p:cNvPicPr>
            <a:picLocks noChangeAspect="1" noChangeArrowheads="1"/>
          </p:cNvPicPr>
          <p:nvPr/>
        </p:nvPicPr>
        <p:blipFill>
          <a:blip r:embed="rId2" cstate="print"/>
          <a:srcRect t="16757" r="3233" b="12432"/>
          <a:stretch>
            <a:fillRect/>
          </a:stretch>
        </p:blipFill>
        <p:spPr bwMode="auto">
          <a:xfrm>
            <a:off x="1040542" y="2845740"/>
            <a:ext cx="3840376" cy="3747019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6425514" y="633374"/>
            <a:ext cx="5256564" cy="23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Вырежьте квадрат, отрезая лишние углы.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До угловой точки по одной линии, но не поперёк, делаем надрезы с каждой стороны. В результате получается два треугольника, которые можно сложить вместе и получатся кармашки.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  <p:pic>
        <p:nvPicPr>
          <p:cNvPr id="7" name="Picture 3" descr="F:\Pictures\работа\Новогодние мастер классы\Взрывная коробочка\20231011_12325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3794" r="9609"/>
          <a:stretch>
            <a:fillRect/>
          </a:stretch>
        </p:blipFill>
        <p:spPr bwMode="auto">
          <a:xfrm>
            <a:off x="7278130" y="2660234"/>
            <a:ext cx="3963341" cy="38807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27910" y="457201"/>
            <a:ext cx="3670662" cy="11625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95F0B"/>
                </a:solidFill>
              </a:rPr>
              <a:t>Загните линии, чтобы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95F0B"/>
                </a:solidFill>
              </a:rPr>
              <a:t>сформировать коробочку.</a:t>
            </a:r>
          </a:p>
          <a:p>
            <a:pPr algn="just">
              <a:buNone/>
            </a:pPr>
            <a:endParaRPr lang="ru-RU" sz="2400" dirty="0" smtClean="0">
              <a:solidFill>
                <a:srgbClr val="095F0B"/>
              </a:solidFill>
            </a:endParaRPr>
          </a:p>
          <a:p>
            <a:pPr algn="just">
              <a:buNone/>
            </a:pPr>
            <a:endParaRPr lang="ru-RU" sz="2400" dirty="0" smtClean="0">
              <a:solidFill>
                <a:srgbClr val="095F0B"/>
              </a:solidFill>
            </a:endParaRP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1026" name="Picture 2" descr="F:\Pictures\работа\Новогодние мастер классы\Взрывная коробочка\20231027_09500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3221" r="11945" b="974"/>
          <a:stretch>
            <a:fillRect/>
          </a:stretch>
        </p:blipFill>
        <p:spPr bwMode="auto">
          <a:xfrm rot="16200000">
            <a:off x="582403" y="1366947"/>
            <a:ext cx="4899349" cy="48623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Pictures\работа\Новогодние мастер классы\Взрывная коробочка\20231027_09535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495" r="5640"/>
          <a:stretch>
            <a:fillRect/>
          </a:stretch>
        </p:blipFill>
        <p:spPr bwMode="auto">
          <a:xfrm rot="5400000">
            <a:off x="6827481" y="1542904"/>
            <a:ext cx="4909641" cy="46105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14252" y="3396343"/>
            <a:ext cx="452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sz="2400" dirty="0" smtClean="0">
              <a:solidFill>
                <a:srgbClr val="095F0B"/>
              </a:solidFill>
              <a:latin typeface="Constantia" pitchFamily="18" charset="0"/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6936378" y="374470"/>
            <a:ext cx="4781006" cy="137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>
                <a:solidFill>
                  <a:srgbClr val="095F0B"/>
                </a:solidFill>
                <a:latin typeface="AGReverance" pitchFamily="2" charset="0"/>
              </a:rPr>
              <a:t>Треугольные клапаны загибаются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 smtClean="0">
                <a:solidFill>
                  <a:srgbClr val="095F0B"/>
                </a:solidFill>
                <a:latin typeface="AGReverance" pitchFamily="2" charset="0"/>
              </a:rPr>
              <a:t>внутрь, а затем склеиваются.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9452" y="522514"/>
            <a:ext cx="4885508" cy="15414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95F0B"/>
                </a:solidFill>
              </a:rPr>
              <a:t>Далее из </a:t>
            </a:r>
            <a:r>
              <a:rPr lang="ru-RU" dirty="0" err="1" smtClean="0">
                <a:solidFill>
                  <a:srgbClr val="095F0B"/>
                </a:solidFill>
              </a:rPr>
              <a:t>скрапбумаги</a:t>
            </a:r>
            <a:r>
              <a:rPr lang="ru-RU" dirty="0" smtClean="0">
                <a:solidFill>
                  <a:srgbClr val="095F0B"/>
                </a:solidFill>
              </a:rPr>
              <a:t> вырезаем 4 квадрата размером 6,5×6,5 см. </a:t>
            </a:r>
            <a:endParaRPr lang="ru-RU" dirty="0">
              <a:solidFill>
                <a:srgbClr val="095F0B"/>
              </a:solidFill>
            </a:endParaRPr>
          </a:p>
        </p:txBody>
      </p:sp>
      <p:pic>
        <p:nvPicPr>
          <p:cNvPr id="1026" name="Picture 2" descr="F:\Pictures\работа\Новогодние мастер классы\Взрывная коробочка\20231011_13472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8762" t="10286" r="13524" b="5333"/>
          <a:stretch>
            <a:fillRect/>
          </a:stretch>
        </p:blipFill>
        <p:spPr bwMode="auto">
          <a:xfrm>
            <a:off x="757647" y="2040838"/>
            <a:ext cx="4758134" cy="42162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6801395" y="609599"/>
            <a:ext cx="4885508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Приклеиваем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 их на внешние стороны коробочки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  <p:pic>
        <p:nvPicPr>
          <p:cNvPr id="1027" name="Picture 3" descr="F:\Pictures\работа\Новогодние мастер классы\Взрывная коробочка\20231011_14565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6048" r="8381"/>
          <a:stretch>
            <a:fillRect/>
          </a:stretch>
        </p:blipFill>
        <p:spPr bwMode="auto">
          <a:xfrm>
            <a:off x="6756420" y="2038512"/>
            <a:ext cx="4723007" cy="420623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2845" y="810666"/>
            <a:ext cx="5381897" cy="154141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95F0B"/>
                </a:solidFill>
              </a:rPr>
              <a:t>Вырезаем 3 квадрата размером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95F0B"/>
                </a:solidFill>
              </a:rPr>
              <a:t>6,5×6,5 см и 2 прямоугольника 3×7 см.</a:t>
            </a:r>
            <a:endParaRPr lang="ru-RU" dirty="0">
              <a:solidFill>
                <a:srgbClr val="095F0B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6711235" y="486783"/>
            <a:ext cx="5056094" cy="1018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Приклеиваем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 их к внутренним  сторонам коробочки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Красный круг – это основа, на которой будет стоять свеча.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  <p:pic>
        <p:nvPicPr>
          <p:cNvPr id="2050" name="Picture 2" descr="F:\Pictures\работа\Новогодние мастер классы\Взрывная коробочка\20231011_14440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14667" r="1952" b="7048"/>
          <a:stretch>
            <a:fillRect/>
          </a:stretch>
        </p:blipFill>
        <p:spPr bwMode="auto">
          <a:xfrm>
            <a:off x="555042" y="1966728"/>
            <a:ext cx="5388011" cy="32265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531222" y="426720"/>
            <a:ext cx="10964092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  <p:pic>
        <p:nvPicPr>
          <p:cNvPr id="3" name="Picture 2" descr="F:\Pictures\работа\Новогодние мастер классы\Взрывная коробочка\20231027_10021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0762" r="8381" b="3810"/>
          <a:stretch>
            <a:fillRect/>
          </a:stretch>
        </p:blipFill>
        <p:spPr bwMode="auto">
          <a:xfrm>
            <a:off x="7119258" y="2155371"/>
            <a:ext cx="4015805" cy="40886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Pictures\работа\Новогодние мастер классы\Взрывная коробочка\20231011_12391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5664" t="24510" r="5904" b="17843"/>
          <a:stretch>
            <a:fillRect/>
          </a:stretch>
        </p:blipFill>
        <p:spPr bwMode="auto">
          <a:xfrm>
            <a:off x="413446" y="2705264"/>
            <a:ext cx="2762240" cy="27069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Pictures\работа\Новогодние мастер классы\Взрывная коробочка\20231011_12411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720" t="24381" r="8011" b="14476"/>
          <a:stretch>
            <a:fillRect/>
          </a:stretch>
        </p:blipFill>
        <p:spPr bwMode="auto">
          <a:xfrm>
            <a:off x="3243247" y="2975512"/>
            <a:ext cx="2638568" cy="26468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534753" y="398476"/>
            <a:ext cx="11204166" cy="4909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Создаём крышку.</a:t>
            </a:r>
          </a:p>
          <a:p>
            <a:pPr marL="228600" indent="-228600" algn="just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Нам понадобится кусок бумаги размером 10,5×10,5 см. С каждого края отступаем по 1,5 см,  размечаем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95F0B"/>
                </a:solidFill>
                <a:effectLst/>
                <a:uLnTx/>
                <a:uFillTx/>
                <a:latin typeface="AGReverance" pitchFamily="2" charset="0"/>
                <a:ea typeface="+mn-ea"/>
                <a:cs typeface="+mn-cs"/>
              </a:rPr>
              <a:t> линии</a:t>
            </a:r>
            <a:r>
              <a:rPr lang="ru-RU" sz="2000" dirty="0" smtClean="0">
                <a:solidFill>
                  <a:srgbClr val="095F0B"/>
                </a:solidFill>
                <a:latin typeface="AGReverance" pitchFamily="2" charset="0"/>
              </a:rPr>
              <a:t>. Делаем надрезы до угла. По внутреннему краю немного срезаем наискосок, так крышка лучше склеится.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95F0B"/>
              </a:solidFill>
              <a:effectLst/>
              <a:uLnTx/>
              <a:uFillTx/>
              <a:latin typeface="AGReverance" pitchFamily="2" charset="0"/>
              <a:ea typeface="+mn-ea"/>
              <a:cs typeface="+mn-cs"/>
            </a:endParaRPr>
          </a:p>
        </p:txBody>
      </p:sp>
      <p:sp>
        <p:nvSpPr>
          <p:cNvPr id="10" name="Содержимое 1"/>
          <p:cNvSpPr>
            <a:spLocks noGrp="1"/>
          </p:cNvSpPr>
          <p:nvPr>
            <p:ph idx="1"/>
          </p:nvPr>
        </p:nvSpPr>
        <p:spPr>
          <a:xfrm>
            <a:off x="528160" y="1655101"/>
            <a:ext cx="11235472" cy="266482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095F0B"/>
                </a:solidFill>
              </a:rPr>
              <a:t>После этого согните стороны. 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095F0B"/>
                </a:solidFill>
              </a:rPr>
              <a:t>Крышку я украсила новогодней вышивкой. После того, как вы оформили крышку, нанесите клей на язычки и приклейте их. 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95F0B"/>
                </a:solidFill>
              </a:rPr>
              <a:t>                                                         </a:t>
            </a:r>
          </a:p>
        </p:txBody>
      </p:sp>
      <p:pic>
        <p:nvPicPr>
          <p:cNvPr id="13" name="Picture 3" descr="F:\Pictures\работа\Новогодние мастер классы\Взрывная коробочка\20231023_15121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7521" t="23810" r="10042" b="13143"/>
          <a:stretch>
            <a:fillRect/>
          </a:stretch>
        </p:blipFill>
        <p:spPr bwMode="auto">
          <a:xfrm>
            <a:off x="5955957" y="3289368"/>
            <a:ext cx="2748260" cy="28025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F:\Pictures\работа\Новогодние мастер классы\Взрывная коробочка\20231027_101006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2499" t="25524" r="17181" b="21736"/>
          <a:stretch>
            <a:fillRect/>
          </a:stretch>
        </p:blipFill>
        <p:spPr bwMode="auto">
          <a:xfrm>
            <a:off x="8798011" y="3669958"/>
            <a:ext cx="2953265" cy="2953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6386" y="1162595"/>
            <a:ext cx="5355774" cy="266482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095F0B"/>
                </a:solidFill>
              </a:rPr>
              <a:t>Возвращаемся к внутренней части коробочки. По центру приклеиваем свечу. В один кармашек  я вложила небольшое поздравление с праздником, в другой – пакетик чая, по бокам на двусторонний скотч приклеила конфеты.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095F0B"/>
                </a:solidFill>
              </a:rPr>
              <a:t>Украшение важнее самой коробочки – оно должно быть индивидуальным и у вас есть возможность дать волю своей фантазии. </a:t>
            </a:r>
          </a:p>
          <a:p>
            <a:pPr algn="just">
              <a:spcBef>
                <a:spcPts val="600"/>
              </a:spcBef>
              <a:buNone/>
            </a:pPr>
            <a:endParaRPr lang="ru-RU" dirty="0" smtClean="0"/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544284" y="3692435"/>
            <a:ext cx="10763796" cy="266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dirty="0" smtClean="0">
              <a:latin typeface="AGReverance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800" dirty="0" smtClean="0">
              <a:latin typeface="AGReverance" pitchFamily="2" charset="0"/>
            </a:endParaRPr>
          </a:p>
        </p:txBody>
      </p:sp>
      <p:pic>
        <p:nvPicPr>
          <p:cNvPr id="4098" name="Picture 2" descr="F:\Pictures\работа\Новогодние мастер классы\Взрывная коробочка\20231027_10122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7619" b="12571"/>
          <a:stretch>
            <a:fillRect/>
          </a:stretch>
        </p:blipFill>
        <p:spPr bwMode="auto">
          <a:xfrm>
            <a:off x="6071505" y="572948"/>
            <a:ext cx="5476651" cy="58278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«Музыка» 20" id="{6D77C8F9-CFCE-40FC-B5F6-435D38EE9470}" vid="{F34FA8F5-841E-40DE-8611-14AB73BA0E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20</Template>
  <TotalTime>3597</TotalTime>
  <Words>335</Words>
  <Application>Microsoft Office PowerPoint</Application>
  <PresentationFormat>Произвольный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Муниципальное бюджетное учреждение дополнительного образования «Детско – юношеский центр»</vt:lpstr>
      <vt:lpstr>Слайд 2</vt:lpstr>
      <vt:lpstr>Я предлагаю сделать коробочку к приближающемуся Новому году.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год, Рождество</dc:title>
  <dc:subject>зима, новый год, Рождество</dc:subject>
  <dc:creator>Viktoriya Polshkova</dc:creator>
  <cp:keywords>новый год;зима;Рождесво</cp:keywords>
  <cp:lastModifiedBy>Пользователь</cp:lastModifiedBy>
  <cp:revision>165</cp:revision>
  <dcterms:created xsi:type="dcterms:W3CDTF">2016-12-23T04:59:06Z</dcterms:created>
  <dcterms:modified xsi:type="dcterms:W3CDTF">2023-12-07T18:34:28Z</dcterms:modified>
  <cp:category>Праздничные шаблоны</cp:category>
</cp:coreProperties>
</file>