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9" r:id="rId1"/>
  </p:sldMasterIdLst>
  <p:sldIdLst>
    <p:sldId id="256" r:id="rId2"/>
    <p:sldId id="257" r:id="rId3"/>
    <p:sldId id="261" r:id="rId4"/>
    <p:sldId id="258" r:id="rId5"/>
    <p:sldId id="259" r:id="rId6"/>
    <p:sldId id="262" r:id="rId7"/>
    <p:sldId id="263" r:id="rId8"/>
    <p:sldId id="264" r:id="rId9"/>
    <p:sldId id="265" r:id="rId10"/>
    <p:sldId id="260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rickwork-HD-R1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 useBgFill="1">
        <p:nvSpPr>
          <p:cNvPr id="12" name="Freeform 11"/>
          <p:cNvSpPr/>
          <p:nvPr/>
        </p:nvSpPr>
        <p:spPr>
          <a:xfrm>
            <a:off x="-15875" y="0"/>
            <a:ext cx="11683810" cy="6588125"/>
          </a:xfrm>
          <a:custGeom>
            <a:avLst/>
            <a:gdLst/>
            <a:ahLst/>
            <a:cxnLst/>
            <a:rect l="l" t="t" r="r" b="b"/>
            <a:pathLst>
              <a:path w="11683810" h="6588125">
                <a:moveTo>
                  <a:pt x="0" y="0"/>
                </a:moveTo>
                <a:lnTo>
                  <a:pt x="11318691" y="0"/>
                </a:lnTo>
                <a:lnTo>
                  <a:pt x="11683810" y="5976938"/>
                </a:lnTo>
                <a:lnTo>
                  <a:pt x="15875" y="6588125"/>
                </a:lnTo>
                <a:cubicBezTo>
                  <a:pt x="10583" y="4386792"/>
                  <a:pt x="5292" y="2185458"/>
                  <a:pt x="0" y="0"/>
                </a:cubicBezTo>
                <a:close/>
              </a:path>
            </a:pathLst>
          </a:custGeom>
          <a:ln>
            <a:noFill/>
          </a:ln>
          <a:effectLst>
            <a:outerShdw blurRad="101600" dist="152400" dir="438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Freeform 13"/>
          <p:cNvSpPr/>
          <p:nvPr/>
        </p:nvSpPr>
        <p:spPr>
          <a:xfrm>
            <a:off x="0" y="4282257"/>
            <a:ext cx="11329257" cy="2028845"/>
          </a:xfrm>
          <a:custGeom>
            <a:avLst/>
            <a:gdLst/>
            <a:ahLst/>
            <a:cxnLst/>
            <a:rect l="l" t="t" r="r" b="b"/>
            <a:pathLst>
              <a:path w="11329257" h="2028845">
                <a:moveTo>
                  <a:pt x="0" y="588520"/>
                </a:moveTo>
                <a:lnTo>
                  <a:pt x="11244075" y="0"/>
                </a:lnTo>
                <a:lnTo>
                  <a:pt x="11329257" y="1424838"/>
                </a:lnTo>
                <a:lnTo>
                  <a:pt x="0" y="2028845"/>
                </a:lnTo>
                <a:lnTo>
                  <a:pt x="0" y="588520"/>
                </a:ln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Freeform 25"/>
          <p:cNvSpPr/>
          <p:nvPr/>
        </p:nvSpPr>
        <p:spPr>
          <a:xfrm>
            <a:off x="0" y="0"/>
            <a:ext cx="8719579" cy="456877"/>
          </a:xfrm>
          <a:custGeom>
            <a:avLst/>
            <a:gdLst/>
            <a:ahLst/>
            <a:cxnLst/>
            <a:rect l="l" t="t" r="r" b="b"/>
            <a:pathLst>
              <a:path w="8719579" h="456877">
                <a:moveTo>
                  <a:pt x="0" y="0"/>
                </a:moveTo>
                <a:lnTo>
                  <a:pt x="8719579" y="0"/>
                </a:lnTo>
                <a:lnTo>
                  <a:pt x="0" y="456877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Freeform 14"/>
          <p:cNvSpPr/>
          <p:nvPr/>
        </p:nvSpPr>
        <p:spPr>
          <a:xfrm rot="21420000">
            <a:off x="-161800" y="293317"/>
            <a:ext cx="11367116" cy="5751804"/>
          </a:xfrm>
          <a:custGeom>
            <a:avLst/>
            <a:gdLst/>
            <a:ahLst/>
            <a:cxnLst/>
            <a:rect l="l" t="t" r="r" b="b"/>
            <a:pathLst>
              <a:path w="11367116" h="5751804">
                <a:moveTo>
                  <a:pt x="11346705" y="0"/>
                </a:moveTo>
                <a:cubicBezTo>
                  <a:pt x="11353509" y="1915114"/>
                  <a:pt x="11360312" y="3830229"/>
                  <a:pt x="11367116" y="5745343"/>
                </a:cubicBezTo>
                <a:lnTo>
                  <a:pt x="0" y="5751804"/>
                </a:lnTo>
              </a:path>
            </a:pathLst>
          </a:custGeom>
          <a:ln w="82550">
            <a:solidFill>
              <a:schemeClr val="tx1">
                <a:lumMod val="50000"/>
                <a:lumOff val="50000"/>
              </a:schemeClr>
            </a:solidFill>
            <a:miter lim="800000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1420000">
            <a:off x="891201" y="662656"/>
            <a:ext cx="9755187" cy="2766528"/>
          </a:xfrm>
        </p:spPr>
        <p:txBody>
          <a:bodyPr anchor="b">
            <a:normAutofit/>
          </a:bodyPr>
          <a:lstStyle>
            <a:lvl1pPr algn="r">
              <a:defRPr sz="8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1420000">
            <a:off x="983062" y="3505209"/>
            <a:ext cx="9755187" cy="550333"/>
          </a:xfrm>
        </p:spPr>
        <p:txBody>
          <a:bodyPr anchor="t">
            <a:noAutofit/>
          </a:bodyPr>
          <a:lstStyle>
            <a:lvl1pPr marL="0" indent="0" algn="r">
              <a:buNone/>
              <a:defRPr sz="28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1420000">
            <a:off x="4948541" y="4578463"/>
            <a:ext cx="6143653" cy="1163112"/>
          </a:xfrm>
        </p:spPr>
        <p:txBody>
          <a:bodyPr/>
          <a:lstStyle>
            <a:lvl1pPr algn="ctr">
              <a:defRPr sz="54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87CC0A6-86C5-40A3-9FBA-CE7A7CB38662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1420000">
            <a:off x="-5560" y="4883024"/>
            <a:ext cx="4047239" cy="1195538"/>
          </a:xfrm>
        </p:spPr>
        <p:txBody>
          <a:bodyPr vert="horz" lIns="91440" tIns="45720" rIns="91440" bIns="45720" rtlCol="0" anchor="ctr"/>
          <a:lstStyle>
            <a:lvl1pPr algn="r">
              <a:defRPr lang="en-US" sz="5400" dirty="0"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1420000">
            <a:off x="9851758" y="3832648"/>
            <a:ext cx="907186" cy="498470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2353D7B-F9A2-43AE-8E45-5614099BD4A6}" type="slidenum">
              <a:rPr lang="ru-RU" smtClean="0"/>
              <a:t>‹#›</a:t>
            </a:fld>
            <a:endParaRPr lang="ru-RU"/>
          </a:p>
        </p:txBody>
      </p:sp>
      <p:sp>
        <p:nvSpPr>
          <p:cNvPr id="25" name="5-Point Star 24"/>
          <p:cNvSpPr/>
          <p:nvPr/>
        </p:nvSpPr>
        <p:spPr>
          <a:xfrm rot="21420000">
            <a:off x="4221385" y="5111356"/>
            <a:ext cx="515386" cy="515386"/>
          </a:xfrm>
          <a:prstGeom prst="star5">
            <a:avLst>
              <a:gd name="adj" fmla="val 26693"/>
              <a:gd name="hf" fmla="val 105146"/>
              <a:gd name="vf" fmla="val 110557"/>
            </a:avLst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19859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06333"/>
            <a:ext cx="10394708" cy="58884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801" y="685799"/>
            <a:ext cx="10392513" cy="319490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80" y="4702923"/>
            <a:ext cx="10394728" cy="682472"/>
          </a:xfrm>
        </p:spPr>
        <p:txBody>
          <a:bodyPr anchor="t"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CC0A6-86C5-40A3-9FBA-CE7A7CB38662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53D7B-F9A2-43AE-8E45-5614099BD4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9370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800"/>
            <a:ext cx="10396902" cy="3194903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79" y="4106333"/>
            <a:ext cx="10394729" cy="127360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CC0A6-86C5-40A3-9FBA-CE7A7CB38662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53D7B-F9A2-43AE-8E45-5614099BD4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5812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1732" y="685800"/>
            <a:ext cx="9525020" cy="2916704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550264" y="3610032"/>
            <a:ext cx="8667956" cy="377768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1" y="4106334"/>
            <a:ext cx="10396882" cy="126825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CC0A6-86C5-40A3-9FBA-CE7A7CB38662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53D7B-F9A2-43AE-8E45-5614099BD4A6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685801" y="89262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473083" y="292282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73009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723854"/>
            <a:ext cx="10394707" cy="2511835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247468"/>
            <a:ext cx="10394707" cy="114064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CC0A6-86C5-40A3-9FBA-CE7A7CB38662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53D7B-F9A2-43AE-8E45-5614099BD4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48595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802" y="685800"/>
            <a:ext cx="10394706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2" y="2063395"/>
            <a:ext cx="33101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802" y="2639658"/>
            <a:ext cx="3310128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34622" y="2063395"/>
            <a:ext cx="33101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234621" y="2639658"/>
            <a:ext cx="3310128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770380" y="2063395"/>
            <a:ext cx="33101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770380" y="2639658"/>
            <a:ext cx="3310128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CC0A6-86C5-40A3-9FBA-CE7A7CB38662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53D7B-F9A2-43AE-8E45-5614099BD4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93453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801" y="685800"/>
            <a:ext cx="10396882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91840" y="3813025"/>
            <a:ext cx="33101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780" y="2063395"/>
            <a:ext cx="3310128" cy="1536725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91840" y="4389287"/>
            <a:ext cx="3310128" cy="98529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37410" y="3813025"/>
            <a:ext cx="33101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235999" y="2063395"/>
            <a:ext cx="3310128" cy="1535237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235999" y="4389286"/>
            <a:ext cx="3310128" cy="98530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768944" y="3813025"/>
            <a:ext cx="33101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768819" y="2063394"/>
            <a:ext cx="3310128" cy="1537196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768819" y="4389284"/>
            <a:ext cx="3310128" cy="98530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CC0A6-86C5-40A3-9FBA-CE7A7CB38662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53D7B-F9A2-43AE-8E45-5614099BD4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11436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800" y="2063396"/>
            <a:ext cx="10394707" cy="331119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CC0A6-86C5-40A3-9FBA-CE7A7CB38662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53D7B-F9A2-43AE-8E45-5614099BD4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1824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15862" y="685800"/>
            <a:ext cx="2264646" cy="468878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800" y="685800"/>
            <a:ext cx="7904431" cy="4688785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CC0A6-86C5-40A3-9FBA-CE7A7CB38662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53D7B-F9A2-43AE-8E45-5614099BD4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36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10394707" cy="331118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CC0A6-86C5-40A3-9FBA-CE7A7CB38662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53D7B-F9A2-43AE-8E45-5614099BD4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7995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800"/>
            <a:ext cx="10394707" cy="319348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3742267"/>
            <a:ext cx="10394707" cy="1639614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CC0A6-86C5-40A3-9FBA-CE7A7CB38662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53D7B-F9A2-43AE-8E45-5614099BD4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89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801" y="685800"/>
            <a:ext cx="10396882" cy="115814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5088714" cy="3311189"/>
          </a:xfrm>
        </p:spPr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5993971" y="2063396"/>
            <a:ext cx="5086538" cy="3311189"/>
          </a:xfrm>
        </p:spPr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CC0A6-86C5-40A3-9FBA-CE7A7CB38662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53D7B-F9A2-43AE-8E45-5614099BD4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1137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801" y="685800"/>
            <a:ext cx="10394707" cy="115814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8356" y="2063396"/>
            <a:ext cx="4856158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802" y="2861733"/>
            <a:ext cx="5088712" cy="2512852"/>
          </a:xfrm>
        </p:spPr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8191" y="2063396"/>
            <a:ext cx="4864491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5993969" y="2861733"/>
            <a:ext cx="5088713" cy="2512852"/>
          </a:xfrm>
        </p:spPr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CC0A6-86C5-40A3-9FBA-CE7A7CB38662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53D7B-F9A2-43AE-8E45-5614099BD4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4665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CC0A6-86C5-40A3-9FBA-CE7A7CB38662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53D7B-F9A2-43AE-8E45-5614099BD4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615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CC0A6-86C5-40A3-9FBA-CE7A7CB38662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53D7B-F9A2-43AE-8E45-5614099BD4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379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643" y="685800"/>
            <a:ext cx="4126860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46132" y="685800"/>
            <a:ext cx="6034375" cy="468878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642" y="2709052"/>
            <a:ext cx="4126861" cy="2665533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CC0A6-86C5-40A3-9FBA-CE7A7CB38662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53D7B-F9A2-43AE-8E45-5614099BD4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414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6345302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82362" y="0"/>
            <a:ext cx="3598146" cy="507153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1" y="2709052"/>
            <a:ext cx="6345301" cy="2362481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CC0A6-86C5-40A3-9FBA-CE7A7CB38662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53D7B-F9A2-43AE-8E45-5614099BD4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7910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rickwork-HD-R1a.jp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-25397" y="0"/>
            <a:ext cx="12005350" cy="6644081"/>
            <a:chOff x="-25397" y="0"/>
            <a:chExt cx="12005350" cy="6644081"/>
          </a:xfrm>
        </p:grpSpPr>
        <p:sp useBgFill="1">
          <p:nvSpPr>
            <p:cNvPr id="11" name="Rectangle 10"/>
            <p:cNvSpPr/>
            <p:nvPr/>
          </p:nvSpPr>
          <p:spPr>
            <a:xfrm>
              <a:off x="1" y="0"/>
              <a:ext cx="11979952" cy="6644081"/>
            </a:xfrm>
            <a:prstGeom prst="rect">
              <a:avLst/>
            </a:prstGeom>
            <a:ln>
              <a:noFill/>
            </a:ln>
            <a:effectLst>
              <a:outerShdw blurRad="98425" dist="76200" dir="4380000" algn="tl" rotWithShape="0">
                <a:srgbClr val="000000">
                  <a:alpha val="68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-25397" y="0"/>
              <a:ext cx="11773291" cy="6419514"/>
            </a:xfrm>
            <a:custGeom>
              <a:avLst/>
              <a:gdLst/>
              <a:ahLst/>
              <a:cxnLst/>
              <a:rect l="l" t="t" r="r" b="b"/>
              <a:pathLst>
                <a:path w="11773291" h="6419514">
                  <a:moveTo>
                    <a:pt x="11750059" y="0"/>
                  </a:moveTo>
                  <a:lnTo>
                    <a:pt x="11773291" y="6419514"/>
                  </a:lnTo>
                  <a:lnTo>
                    <a:pt x="0" y="6411047"/>
                  </a:lnTo>
                </a:path>
              </a:pathLst>
            </a:custGeom>
            <a:ln w="82550">
              <a:solidFill>
                <a:schemeClr val="tx1">
                  <a:lumMod val="50000"/>
                  <a:lumOff val="50000"/>
                </a:schemeClr>
              </a:solidFill>
              <a:miter lim="800000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1" y="5600215"/>
              <a:ext cx="11706512" cy="780581"/>
            </a:xfrm>
            <a:prstGeom prst="rect">
              <a:avLst/>
            </a:prstGeom>
            <a:gradFill flip="none" rotWithShape="1">
              <a:gsLst>
                <a:gs pos="34000">
                  <a:schemeClr val="accent1"/>
                </a:gs>
                <a:gs pos="100000">
                  <a:schemeClr val="accent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85800"/>
            <a:ext cx="10396882" cy="11519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63396"/>
            <a:ext cx="10396883" cy="33111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98083" y="5757334"/>
            <a:ext cx="378460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87CC0A6-86C5-40A3-9FBA-CE7A7CB38662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1" y="5757334"/>
            <a:ext cx="5499719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2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87121" y="5757334"/>
            <a:ext cx="907186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2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2353D7B-F9A2-43AE-8E45-5614099BD4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0811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911" r:id="rId2"/>
    <p:sldLayoutId id="2147483912" r:id="rId3"/>
    <p:sldLayoutId id="2147483913" r:id="rId4"/>
    <p:sldLayoutId id="2147483914" r:id="rId5"/>
    <p:sldLayoutId id="2147483915" r:id="rId6"/>
    <p:sldLayoutId id="2147483916" r:id="rId7"/>
    <p:sldLayoutId id="2147483917" r:id="rId8"/>
    <p:sldLayoutId id="2147483918" r:id="rId9"/>
    <p:sldLayoutId id="2147483919" r:id="rId10"/>
    <p:sldLayoutId id="2147483920" r:id="rId11"/>
    <p:sldLayoutId id="2147483921" r:id="rId12"/>
    <p:sldLayoutId id="2147483922" r:id="rId13"/>
    <p:sldLayoutId id="2147483923" r:id="rId14"/>
    <p:sldLayoutId id="2147483924" r:id="rId15"/>
    <p:sldLayoutId id="2147483925" r:id="rId16"/>
    <p:sldLayoutId id="2147483926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AF1FB6-79AA-4708-B701-0C0D5FE600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21420000">
            <a:off x="832436" y="664195"/>
            <a:ext cx="9755187" cy="5208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Дошкольное Образовательное Учреждение «Детский сад №97»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88B440F-E345-461C-AA3F-B088FFD986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21420000">
            <a:off x="933838" y="1173771"/>
            <a:ext cx="9877604" cy="3331504"/>
          </a:xfrm>
        </p:spPr>
        <p:txBody>
          <a:bodyPr/>
          <a:lstStyle/>
          <a:p>
            <a:pPr algn="l"/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«Мой Новогодний мастер –класс» </a:t>
            </a:r>
          </a:p>
          <a:p>
            <a:pPr algn="l"/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</a:p>
          <a:p>
            <a:r>
              <a:rPr lang="ru-RU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воспитатель</a:t>
            </a:r>
            <a:r>
              <a:rPr lang="ru-RU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: </a:t>
            </a:r>
          </a:p>
          <a:p>
            <a:r>
              <a:rPr lang="ru-RU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Герасимова </a:t>
            </a:r>
          </a:p>
          <a:p>
            <a:r>
              <a:rPr lang="ru-RU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Наталья</a:t>
            </a:r>
          </a:p>
          <a:p>
            <a:r>
              <a:rPr lang="ru-RU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 Викторовна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2000" dirty="0">
              <a:solidFill>
                <a:schemeClr val="accent1">
                  <a:lumMod val="40000"/>
                  <a:lumOff val="60000"/>
                </a:schemeClr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2000" dirty="0">
              <a:solidFill>
                <a:schemeClr val="accent1">
                  <a:lumMod val="40000"/>
                  <a:lumOff val="60000"/>
                </a:schemeClr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г. Нижний Новгород,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 Ленинский район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2023</a:t>
            </a:r>
            <a:endParaRPr lang="ru-RU" sz="20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algn="ctr"/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9847F1F-1172-40E4-A586-AA172FC9CA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230249">
            <a:off x="2195327" y="2000104"/>
            <a:ext cx="4155290" cy="3829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8585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602921-2B32-4FEF-933F-9B35B8091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241301"/>
            <a:ext cx="10396882" cy="914400"/>
          </a:xfrm>
        </p:spPr>
        <p:txBody>
          <a:bodyPr>
            <a:normAutofit/>
          </a:bodyPr>
          <a:lstStyle/>
          <a:p>
            <a:pPr algn="ctr"/>
            <a:r>
              <a:rPr lang="ru-RU" sz="3200" dirty="0"/>
              <a:t>Заключительный этап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0C84F0-DABC-4494-9779-31F3858EB4D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1016000"/>
            <a:ext cx="10394707" cy="2197100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4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Одеваем нашего снеговика: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Сначала шапочку, затем шарф, варежки, которые приклеиваем с помощью пистолета.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Щечки снеговику рисую помадой и губки вырезаю из </a:t>
            </a:r>
            <a:r>
              <a:rPr lang="ru-RU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фоамирана</a:t>
            </a: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Приклеиваем элементы декора на ваше усмотрение. я использовала  снежинки и фигурку  снеговика. Взяла готовый набор для творчества.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ru-RU" dirty="0"/>
          </a:p>
          <a:p>
            <a:pPr marL="0" indent="0" algn="just">
              <a:buNone/>
            </a:pP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F3F2692-2D80-4940-9CE5-B0DDDA95B0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619128" y="3314246"/>
            <a:ext cx="2763243" cy="318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1288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38B2CA-ECE1-4BD7-A3C8-A6171FC12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241301"/>
            <a:ext cx="10396882" cy="1206500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НАШ СНЕГОВИК ГОТОВ!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02CDD01B-1A46-439B-BC52-0BB5741BC4AC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409949" y="1428750"/>
            <a:ext cx="4749799" cy="4432300"/>
          </a:xfrm>
        </p:spPr>
      </p:pic>
    </p:spTree>
    <p:extLst>
      <p:ext uri="{BB962C8B-B14F-4D97-AF65-F5344CB8AC3E}">
        <p14:creationId xmlns:p14="http://schemas.microsoft.com/office/powerpoint/2010/main" val="4184721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F23BE5-38AF-42B4-879F-A900FD899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Georgia" panose="02040502050405020303" pitchFamily="18" charset="0"/>
              </a:rPr>
              <a:t>Мастер –класс  по изготовлению атрибута для оформления праздничного новогоднего интерьера  - </a:t>
            </a:r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«СНЕГОВИК»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404AB64-E6B0-49D9-AAD0-F9BC7CBB854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1663700"/>
            <a:ext cx="10394707" cy="371088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Для изготовления потребуются: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>
                <a:solidFill>
                  <a:srgbClr val="FF0000"/>
                </a:solidFill>
              </a:rPr>
              <a:t>Инструменты :</a:t>
            </a:r>
          </a:p>
          <a:p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нож канцелярский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Кисточка для раскрашивания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Ножницы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Клеевой пистолет</a:t>
            </a:r>
          </a:p>
          <a:p>
            <a:pPr marL="0" indent="0">
              <a:buNone/>
            </a:pPr>
            <a:endParaRPr lang="ru-RU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3909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F23BE5-38AF-42B4-879F-A900FD899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Georgia" panose="02040502050405020303" pitchFamily="18" charset="0"/>
              </a:rPr>
              <a:t>Мастер –класс  по изготовлению атрибута для оформления праздничного новогоднего интерьера  - </a:t>
            </a:r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«СНЕГОВИК»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404AB64-E6B0-49D9-AAD0-F9BC7CBB854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08000" y="1837765"/>
            <a:ext cx="10807700" cy="353682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изготовления потребуются: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5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</a:t>
            </a:r>
          </a:p>
          <a:p>
            <a:r>
              <a:rPr lang="ru-RU" sz="5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Пластиковая бутылка</a:t>
            </a:r>
          </a:p>
          <a:p>
            <a:r>
              <a:rPr lang="ru-RU" sz="5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Проволока небольшой длины</a:t>
            </a:r>
          </a:p>
          <a:p>
            <a:r>
              <a:rPr lang="ru-RU" sz="5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Заготовки (готовые изделия) пластиковые глаза и морковка, пуговицы небольшого размера</a:t>
            </a:r>
          </a:p>
          <a:p>
            <a:r>
              <a:rPr lang="ru-RU" sz="5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Краска белая на водной основе</a:t>
            </a:r>
          </a:p>
          <a:p>
            <a:r>
              <a:rPr lang="ru-RU" sz="5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клей </a:t>
            </a:r>
            <a:r>
              <a:rPr lang="ru-RU" sz="5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пва</a:t>
            </a:r>
            <a:endParaRPr lang="ru-RU" sz="56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5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Папье- маше</a:t>
            </a:r>
          </a:p>
          <a:p>
            <a:r>
              <a:rPr lang="ru-RU" sz="5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Фоамеран</a:t>
            </a:r>
            <a:r>
              <a:rPr lang="ru-RU" sz="5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5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Нитки и спицы</a:t>
            </a:r>
          </a:p>
          <a:p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150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BA8B72-AC48-462B-B9FE-4F6B2E07F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>
                <a:latin typeface="Arial Black" panose="020B0A04020102020204" pitchFamily="34" charset="0"/>
              </a:rPr>
              <a:t>Подготовительный этап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EC58843-F2CE-4FD4-ADAE-119CE47FF2D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1540436"/>
            <a:ext cx="10394707" cy="23203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Перед началом работы необходимо подготовить папье – маше                          ( смешать бумагу (туалетную) + клей  + вода), полученная смесь (кашица ) должна  быть однородной, без комочков.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Подготовим ноги: пластиковый цилиндр  от киндер – сюрприза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приклеплен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форме будущих башмачков к длинным палочкам для суши.</a:t>
            </a:r>
          </a:p>
        </p:txBody>
      </p:sp>
    </p:spTree>
    <p:extLst>
      <p:ext uri="{BB962C8B-B14F-4D97-AF65-F5344CB8AC3E}">
        <p14:creationId xmlns:p14="http://schemas.microsoft.com/office/powerpoint/2010/main" val="590041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9AC814-2FF2-420D-86D1-8CBA6EBB7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254001"/>
            <a:ext cx="10396882" cy="876300"/>
          </a:xfrm>
        </p:spPr>
        <p:txBody>
          <a:bodyPr>
            <a:normAutofit/>
          </a:bodyPr>
          <a:lstStyle/>
          <a:p>
            <a:pPr algn="ctr"/>
            <a:r>
              <a:rPr lang="ru-RU" sz="3200" dirty="0"/>
              <a:t>Основной этап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56E15B2-C3F9-4DE6-AEE0-A78AE55511F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3625" y="1739900"/>
            <a:ext cx="10396882" cy="24765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1.Берем пластиковую бутылку с крышкой и приклеиваем бумагу чуть выше середины бутылки ( или талии будущего снеговика).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Делаем маленькие две дырки в бутылке и вставляем проволоку  (будущую основу для рук).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Приклепляем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голову ( готовый шар из пенопласта) с помощью клеевого пистолета. </a:t>
            </a:r>
          </a:p>
          <a:p>
            <a:pPr marL="0" indent="0" algn="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0AECA3C-F669-494D-8112-D74213F9E6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6338" y="3082638"/>
            <a:ext cx="2967382" cy="3222574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361794D6-67C3-4DE5-B284-3B9EF85D9A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800" y="3105597"/>
            <a:ext cx="2967382" cy="3199615"/>
          </a:xfrm>
          <a:prstGeom prst="rect">
            <a:avLst/>
          </a:prstGeom>
        </p:spPr>
      </p:pic>
      <p:sp>
        <p:nvSpPr>
          <p:cNvPr id="9" name="Стрелка: вправо 8">
            <a:extLst>
              <a:ext uri="{FF2B5EF4-FFF2-40B4-BE49-F238E27FC236}">
                <a16:creationId xmlns:a16="http://schemas.microsoft.com/office/drawing/2014/main" id="{CAB8E717-A3AD-4C27-B0EB-1AE61F27BDB4}"/>
              </a:ext>
            </a:extLst>
          </p:cNvPr>
          <p:cNvSpPr/>
          <p:nvPr/>
        </p:nvSpPr>
        <p:spPr>
          <a:xfrm>
            <a:off x="5340990" y="3429000"/>
            <a:ext cx="939800" cy="584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210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9AC814-2FF2-420D-86D1-8CBA6EBB7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254001"/>
            <a:ext cx="10396882" cy="876300"/>
          </a:xfrm>
        </p:spPr>
        <p:txBody>
          <a:bodyPr>
            <a:normAutofit/>
          </a:bodyPr>
          <a:lstStyle/>
          <a:p>
            <a:pPr algn="ctr"/>
            <a:r>
              <a:rPr lang="ru-RU" sz="3200" dirty="0"/>
              <a:t>Основной этап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56E15B2-C3F9-4DE6-AEE0-A78AE55511F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1028565"/>
            <a:ext cx="10394707" cy="3352935"/>
          </a:xfrm>
        </p:spPr>
        <p:txBody>
          <a:bodyPr/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На голову снеговика приклеиваем глаза и морковку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Затем формируем руки, приклеив немного бумаги на проволоку</a:t>
            </a:r>
          </a:p>
          <a:p>
            <a:pPr marL="0" indent="0" algn="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трелка: вправо 8">
            <a:extLst>
              <a:ext uri="{FF2B5EF4-FFF2-40B4-BE49-F238E27FC236}">
                <a16:creationId xmlns:a16="http://schemas.microsoft.com/office/drawing/2014/main" id="{CAB8E717-A3AD-4C27-B0EB-1AE61F27BDB4}"/>
              </a:ext>
            </a:extLst>
          </p:cNvPr>
          <p:cNvSpPr/>
          <p:nvPr/>
        </p:nvSpPr>
        <p:spPr>
          <a:xfrm>
            <a:off x="5340990" y="3429000"/>
            <a:ext cx="939800" cy="584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E501A3A-6305-45E2-B5BF-5A257F311F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5793" y="2534303"/>
            <a:ext cx="2990608" cy="3694393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9199DA2C-EB84-41F5-9D1F-F82DAC3B5B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9679" y="2374901"/>
            <a:ext cx="3079066" cy="384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012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9AC814-2FF2-420D-86D1-8CBA6EBB7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254001"/>
            <a:ext cx="10396882" cy="876300"/>
          </a:xfrm>
        </p:spPr>
        <p:txBody>
          <a:bodyPr>
            <a:normAutofit/>
          </a:bodyPr>
          <a:lstStyle/>
          <a:p>
            <a:pPr algn="ctr"/>
            <a:r>
              <a:rPr lang="ru-RU" sz="3200" dirty="0"/>
              <a:t>Основной этап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56E15B2-C3F9-4DE6-AEE0-A78AE55511F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66700" y="1244600"/>
            <a:ext cx="10813807" cy="3009901"/>
          </a:xfrm>
        </p:spPr>
        <p:txBody>
          <a:bodyPr/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Начинаем формировать снеговика: наносить бумажную массу на туловище, делая его тело объёмным. Толщину слоя определяем сами. Учитываем тот факт, что Каждый слой сохнет до 12 часов.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Красим туловище белой краской и из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фоамирана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вырезаем жилетку</a:t>
            </a:r>
          </a:p>
          <a:p>
            <a:pPr marL="0" indent="0" algn="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трелка: вправо 8">
            <a:extLst>
              <a:ext uri="{FF2B5EF4-FFF2-40B4-BE49-F238E27FC236}">
                <a16:creationId xmlns:a16="http://schemas.microsoft.com/office/drawing/2014/main" id="{CAB8E717-A3AD-4C27-B0EB-1AE61F27BDB4}"/>
              </a:ext>
            </a:extLst>
          </p:cNvPr>
          <p:cNvSpPr/>
          <p:nvPr/>
        </p:nvSpPr>
        <p:spPr>
          <a:xfrm>
            <a:off x="4880935" y="3429000"/>
            <a:ext cx="939800" cy="584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8F0CD56-59EC-45C0-BF2C-35A83693F8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177" y="2730500"/>
            <a:ext cx="3887995" cy="3619499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D6D484F8-53DE-4082-9FB0-FD382BB21B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264904" y="2176634"/>
            <a:ext cx="3753761" cy="4592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264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9AC814-2FF2-420D-86D1-8CBA6EBB7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254001"/>
            <a:ext cx="10396882" cy="876300"/>
          </a:xfrm>
        </p:spPr>
        <p:txBody>
          <a:bodyPr>
            <a:normAutofit/>
          </a:bodyPr>
          <a:lstStyle/>
          <a:p>
            <a:pPr algn="ctr"/>
            <a:r>
              <a:rPr lang="ru-RU" sz="3200" dirty="0"/>
              <a:t>Основной этап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56E15B2-C3F9-4DE6-AEE0-A78AE55511F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66700" y="1003301"/>
            <a:ext cx="10813807" cy="3251200"/>
          </a:xfrm>
        </p:spPr>
        <p:txBody>
          <a:bodyPr/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Башмаки украшаем из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фоамирана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Можно добавить бусинки, атласные ленты. А мы сделали вязаный вариант . 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Можно связать шапочку, шарф, варежки  (как в нашем случае) или сделать из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фоамирана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другой любой ткани.</a:t>
            </a:r>
          </a:p>
          <a:p>
            <a:pPr marL="0" indent="0" algn="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трелка: вправо 8">
            <a:extLst>
              <a:ext uri="{FF2B5EF4-FFF2-40B4-BE49-F238E27FC236}">
                <a16:creationId xmlns:a16="http://schemas.microsoft.com/office/drawing/2014/main" id="{CAB8E717-A3AD-4C27-B0EB-1AE61F27BDB4}"/>
              </a:ext>
            </a:extLst>
          </p:cNvPr>
          <p:cNvSpPr/>
          <p:nvPr/>
        </p:nvSpPr>
        <p:spPr>
          <a:xfrm>
            <a:off x="5626100" y="3429000"/>
            <a:ext cx="939800" cy="584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2C36AED-EA13-461B-8F1A-3AF4DD676E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524" y="2505076"/>
            <a:ext cx="5183776" cy="3705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4466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9AC814-2FF2-420D-86D1-8CBA6EBB7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254001"/>
            <a:ext cx="10396882" cy="876300"/>
          </a:xfrm>
        </p:spPr>
        <p:txBody>
          <a:bodyPr>
            <a:normAutofit/>
          </a:bodyPr>
          <a:lstStyle/>
          <a:p>
            <a:pPr algn="ctr"/>
            <a:r>
              <a:rPr lang="ru-RU" sz="3200" dirty="0"/>
              <a:t>Основной этап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56E15B2-C3F9-4DE6-AEE0-A78AE55511F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66700" y="1003301"/>
            <a:ext cx="10813807" cy="3251200"/>
          </a:xfrm>
        </p:spPr>
        <p:txBody>
          <a:bodyPr/>
          <a:lstStyle/>
          <a:p>
            <a:pPr marL="0" indent="0" algn="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6EF04B52-49F3-4E1D-A123-E8B19432F6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501" y="1244600"/>
            <a:ext cx="7708899" cy="4190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3740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ое мероприятие">
  <a:themeElements>
    <a:clrScheme name="Главное мероприятие">
      <a:dk1>
        <a:sysClr val="windowText" lastClr="000000"/>
      </a:dk1>
      <a:lt1>
        <a:sysClr val="window" lastClr="FFFFFF"/>
      </a:lt1>
      <a:dk2>
        <a:srgbClr val="424242"/>
      </a:dk2>
      <a:lt2>
        <a:srgbClr val="C8C8C8"/>
      </a:lt2>
      <a:accent1>
        <a:srgbClr val="B80E0F"/>
      </a:accent1>
      <a:accent2>
        <a:srgbClr val="A6987D"/>
      </a:accent2>
      <a:accent3>
        <a:srgbClr val="7F9A71"/>
      </a:accent3>
      <a:accent4>
        <a:srgbClr val="64969F"/>
      </a:accent4>
      <a:accent5>
        <a:srgbClr val="9B75B2"/>
      </a:accent5>
      <a:accent6>
        <a:srgbClr val="80737A"/>
      </a:accent6>
      <a:hlink>
        <a:srgbClr val="F21213"/>
      </a:hlink>
      <a:folHlink>
        <a:srgbClr val="B6A394"/>
      </a:folHlink>
    </a:clrScheme>
    <a:fontScheme name="Главное мероприятие">
      <a:majorFont>
        <a:latin typeface="Impact" panose="020B080603090205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Impact" panose="020B080603090205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ое мероприятие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blipFill>
          <a:blip xmlns:r="http://schemas.openxmlformats.org/officeDocument/2006/relationships" r:embed="rId1">
            <a:duotone>
              <a:schemeClr val="phClr">
                <a:shade val="88000"/>
                <a:lumMod val="88000"/>
              </a:schemeClr>
              <a:schemeClr val="phClr"/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25400" dist="127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0"/>
        </a:gradFill>
        <a:blipFill>
          <a:blip xmlns:r="http://schemas.openxmlformats.org/officeDocument/2006/relationships" r:embed="rId2">
            <a:duotone>
              <a:schemeClr val="phClr">
                <a:shade val="48000"/>
                <a:satMod val="110000"/>
                <a:lumMod val="40000"/>
              </a:schemeClr>
              <a:schemeClr val="phClr">
                <a:tint val="90000"/>
                <a:lumMod val="10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in Event" id="{AC372BB4-D83D-411E-B849-B641926BA760}" vid="{F1EFBDE3-1A95-4E3D-81AD-1F53D65BEA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TM04033927[[fn=Главное мероприятие]]</Template>
  <TotalTime>311</TotalTime>
  <Words>404</Words>
  <Application>Microsoft Office PowerPoint</Application>
  <PresentationFormat>Широкоэкранный</PresentationFormat>
  <Paragraphs>79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Arial Black</vt:lpstr>
      <vt:lpstr>Georgia</vt:lpstr>
      <vt:lpstr>Impact</vt:lpstr>
      <vt:lpstr>Times New Roman</vt:lpstr>
      <vt:lpstr>Wingdings</vt:lpstr>
      <vt:lpstr>Главное мероприятие</vt:lpstr>
      <vt:lpstr>Муниципальное Бюджетное Дошкольное Образовательное Учреждение «Детский сад №97»</vt:lpstr>
      <vt:lpstr>Мастер –класс  по изготовлению атрибута для оформления праздничного новогоднего интерьера  - «СНЕГОВИК»</vt:lpstr>
      <vt:lpstr>Мастер –класс  по изготовлению атрибута для оформления праздничного новогоднего интерьера  - «СНЕГОВИК»</vt:lpstr>
      <vt:lpstr>Подготовительный этап</vt:lpstr>
      <vt:lpstr>Основной этап</vt:lpstr>
      <vt:lpstr>Основной этап</vt:lpstr>
      <vt:lpstr>Основной этап</vt:lpstr>
      <vt:lpstr>Основной этап</vt:lpstr>
      <vt:lpstr>Основной этап</vt:lpstr>
      <vt:lpstr>Заключительный этап</vt:lpstr>
      <vt:lpstr>НАШ СНЕГОВИК ГОТОВ!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Образовательное Учреждение «Детский сад №97»</dc:title>
  <dc:creator>Azerty</dc:creator>
  <cp:lastModifiedBy>Azerty</cp:lastModifiedBy>
  <cp:revision>65</cp:revision>
  <dcterms:created xsi:type="dcterms:W3CDTF">2023-12-12T11:31:40Z</dcterms:created>
  <dcterms:modified xsi:type="dcterms:W3CDTF">2023-12-20T13:27:46Z</dcterms:modified>
</cp:coreProperties>
</file>