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3" r:id="rId1"/>
  </p:sldMasterIdLst>
  <p:notesMasterIdLst>
    <p:notesMasterId r:id="rId20"/>
  </p:notesMasterIdLst>
  <p:sldIdLst>
    <p:sldId id="256" r:id="rId2"/>
    <p:sldId id="350" r:id="rId3"/>
    <p:sldId id="344" r:id="rId4"/>
    <p:sldId id="345" r:id="rId5"/>
    <p:sldId id="275" r:id="rId6"/>
    <p:sldId id="348" r:id="rId7"/>
    <p:sldId id="327" r:id="rId8"/>
    <p:sldId id="258" r:id="rId9"/>
    <p:sldId id="277" r:id="rId10"/>
    <p:sldId id="321" r:id="rId11"/>
    <p:sldId id="346" r:id="rId12"/>
    <p:sldId id="347" r:id="rId13"/>
    <p:sldId id="336" r:id="rId14"/>
    <p:sldId id="339" r:id="rId15"/>
    <p:sldId id="349" r:id="rId16"/>
    <p:sldId id="342" r:id="rId17"/>
    <p:sldId id="319" r:id="rId18"/>
    <p:sldId id="35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97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30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заданий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4 классы</c:v>
                </c:pt>
                <c:pt idx="1">
                  <c:v>9 классы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</c:v>
                </c:pt>
                <c:pt idx="1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07E-4C01-9009-F1423747C7E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Решено верно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4 классы</c:v>
                </c:pt>
                <c:pt idx="1">
                  <c:v>9 классы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20</c:v>
                </c:pt>
                <c:pt idx="1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07E-4C01-9009-F1423747C7E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Решено неверно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4 классы</c:v>
                </c:pt>
                <c:pt idx="1">
                  <c:v>9 классы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13</c:v>
                </c:pt>
                <c:pt idx="1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07E-4C01-9009-F1423747C7E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Применение формулы Пика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4 классы</c:v>
                </c:pt>
                <c:pt idx="1">
                  <c:v>9 классы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18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07E-4C01-9009-F1423747C7E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Достроения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4 классы</c:v>
                </c:pt>
                <c:pt idx="1">
                  <c:v>9 классы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2</c:v>
                </c:pt>
                <c:pt idx="1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07E-4C01-9009-F1423747C7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2761728"/>
        <c:axId val="222763264"/>
      </c:barChart>
      <c:catAx>
        <c:axId val="222761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22763264"/>
        <c:crosses val="autoZero"/>
        <c:auto val="1"/>
        <c:lblAlgn val="ctr"/>
        <c:lblOffset val="100"/>
        <c:noMultiLvlLbl val="0"/>
      </c:catAx>
      <c:valAx>
        <c:axId val="2227632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27617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29B5B-2D41-4408-BD96-4D3FB9ED0594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744E6-07BE-455F-8823-023C37B1E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379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945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46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336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382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655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045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175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94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09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57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800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936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11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046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794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27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369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51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4" r:id="rId1"/>
    <p:sldLayoutId id="2147484315" r:id="rId2"/>
    <p:sldLayoutId id="2147484316" r:id="rId3"/>
    <p:sldLayoutId id="2147484317" r:id="rId4"/>
    <p:sldLayoutId id="2147484318" r:id="rId5"/>
    <p:sldLayoutId id="2147484319" r:id="rId6"/>
    <p:sldLayoutId id="2147484320" r:id="rId7"/>
    <p:sldLayoutId id="2147484321" r:id="rId8"/>
    <p:sldLayoutId id="2147484322" r:id="rId9"/>
    <p:sldLayoutId id="2147484323" r:id="rId10"/>
    <p:sldLayoutId id="2147484324" r:id="rId11"/>
    <p:sldLayoutId id="2147484325" r:id="rId12"/>
    <p:sldLayoutId id="2147484326" r:id="rId13"/>
    <p:sldLayoutId id="2147484327" r:id="rId14"/>
    <p:sldLayoutId id="2147484328" r:id="rId15"/>
    <p:sldLayoutId id="2147484329" r:id="rId16"/>
    <p:sldLayoutId id="214748433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15487" y="3717032"/>
            <a:ext cx="6012159" cy="23577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обучающаяся 4Г класса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«Гимназия №184» 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Емельянова Мария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Сальникова Ирина Владимировна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34800" y="6165304"/>
            <a:ext cx="1998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Нижний Новгород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</a:p>
        </p:txBody>
      </p:sp>
      <p:pic>
        <p:nvPicPr>
          <p:cNvPr id="3074" name="Picture 2" descr="Формула Пика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" y="3356992"/>
            <a:ext cx="2987824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8136904" cy="16860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6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Нахождение площади фигур на клетчатой бумаге. </a:t>
            </a:r>
            <a:r>
              <a:rPr lang="ru-RU" sz="4600" b="1" u="sng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Формула Пика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4332" y="260648"/>
            <a:ext cx="87959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Муниципальное автономное общеобразовательное учреждение 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«Гимназия №184»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4697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548680"/>
            <a:ext cx="7920880" cy="939800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rgbClr val="C00000"/>
                </a:solidFill>
              </a:rPr>
              <a:t>Пример №</a:t>
            </a:r>
            <a:r>
              <a:rPr lang="ru-RU" sz="5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9C4CE43-0666-44E0-1262-B687AF369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49" t="31415" r="4085" b="8094"/>
          <a:stretch/>
        </p:blipFill>
        <p:spPr>
          <a:xfrm>
            <a:off x="683568" y="1772817"/>
            <a:ext cx="5256584" cy="3293706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1547664" y="5373216"/>
            <a:ext cx="6120680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18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:2+</a:t>
            </a: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-1=</a:t>
            </a: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9+20-1</a:t>
            </a:r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=28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см</a:t>
            </a:r>
            <a:r>
              <a:rPr lang="ru-RU" sz="4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6084168" y="2564904"/>
            <a:ext cx="2160240" cy="14890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</a:pPr>
            <a:r>
              <a:rPr lang="ru-RU" sz="4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Г = 18</a:t>
            </a:r>
          </a:p>
          <a:p>
            <a:pPr algn="ctr">
              <a:buFont typeface="Arial"/>
              <a:buNone/>
            </a:pPr>
            <a:r>
              <a:rPr lang="ru-RU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= 20 </a:t>
            </a:r>
          </a:p>
        </p:txBody>
      </p:sp>
    </p:spTree>
    <p:extLst>
      <p:ext uri="{BB962C8B-B14F-4D97-AF65-F5344CB8AC3E}">
        <p14:creationId xmlns:p14="http://schemas.microsoft.com/office/powerpoint/2010/main" val="320012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548680"/>
            <a:ext cx="7920880" cy="939800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rgbClr val="C00000"/>
                </a:solidFill>
              </a:rPr>
              <a:t>Пример №</a:t>
            </a:r>
            <a:r>
              <a:rPr lang="ru-RU" sz="5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xmlns="" id="{F343574B-151B-5362-9690-14ED4BC9AA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27" t="21040" r="5580" b="7161"/>
          <a:stretch/>
        </p:blipFill>
        <p:spPr>
          <a:xfrm>
            <a:off x="1259632" y="1988840"/>
            <a:ext cx="4478847" cy="3096344"/>
          </a:xfrm>
          <a:prstGeom prst="rect">
            <a:avLst/>
          </a:prstGeom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6084168" y="2564904"/>
            <a:ext cx="2160240" cy="14890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</a:pPr>
            <a:r>
              <a:rPr lang="ru-RU" sz="4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Г = 14</a:t>
            </a:r>
          </a:p>
          <a:p>
            <a:pPr algn="ctr">
              <a:buFont typeface="Arial"/>
              <a:buNone/>
            </a:pPr>
            <a:r>
              <a:rPr lang="ru-RU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= 43 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half" idx="4294967295"/>
          </p:nvPr>
        </p:nvSpPr>
        <p:spPr>
          <a:xfrm>
            <a:off x="2699792" y="5301208"/>
            <a:ext cx="4269942" cy="7831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buNone/>
            </a:pP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sz="32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14</a:t>
            </a: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:2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43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–1=</a:t>
            </a: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49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см</a:t>
            </a:r>
            <a:r>
              <a:rPr lang="ru-RU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89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548680"/>
            <a:ext cx="7920880" cy="939800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rgbClr val="C00000"/>
                </a:solidFill>
              </a:rPr>
              <a:t>Пример №</a:t>
            </a:r>
            <a:r>
              <a:rPr lang="ru-RU" sz="5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905170" y="2561868"/>
            <a:ext cx="144016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835696" y="2555414"/>
            <a:ext cx="144016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419872" y="3068960"/>
            <a:ext cx="144016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31640" y="2996952"/>
            <a:ext cx="144016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340436" y="4077072"/>
            <a:ext cx="144016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883778" y="4581128"/>
            <a:ext cx="144016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905170" y="4569688"/>
            <a:ext cx="144016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411186" y="4012861"/>
            <a:ext cx="144016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370614" y="4569678"/>
            <a:ext cx="144016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370614" y="2555414"/>
            <a:ext cx="144016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400178" y="4509120"/>
            <a:ext cx="144016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402198" y="2529850"/>
            <a:ext cx="144016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339752" y="2546196"/>
            <a:ext cx="144016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331640" y="3573016"/>
            <a:ext cx="144016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339752" y="4509120"/>
            <a:ext cx="144016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3400178" y="3573016"/>
            <a:ext cx="144016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27" name="Содержимое 3"/>
          <p:cNvSpPr txBox="1">
            <a:spLocks/>
          </p:cNvSpPr>
          <p:nvPr/>
        </p:nvSpPr>
        <p:spPr>
          <a:xfrm>
            <a:off x="5364088" y="2468453"/>
            <a:ext cx="2664296" cy="16884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</a:pPr>
            <a:r>
              <a:rPr lang="ru-RU" sz="4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Г = 8</a:t>
            </a:r>
          </a:p>
          <a:p>
            <a:pPr algn="ctr">
              <a:buFont typeface="Arial"/>
              <a:buNone/>
            </a:pPr>
            <a:r>
              <a:rPr lang="ru-RU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= 8 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802054" y="1665155"/>
            <a:ext cx="3960440" cy="3528392"/>
            <a:chOff x="724883" y="1950099"/>
            <a:chExt cx="3618518" cy="3312782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xmlns="" id="{8E7D8581-61E0-3E7C-0E94-1DAF04A27A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226" r="53278" b="18277"/>
            <a:stretch/>
          </p:blipFill>
          <p:spPr>
            <a:xfrm>
              <a:off x="724883" y="1950099"/>
              <a:ext cx="3618518" cy="3312782"/>
            </a:xfrm>
            <a:prstGeom prst="rect">
              <a:avLst/>
            </a:prstGeom>
          </p:spPr>
        </p:pic>
        <p:sp>
          <p:nvSpPr>
            <p:cNvPr id="30" name="Овал 29"/>
            <p:cNvSpPr/>
            <p:nvPr/>
          </p:nvSpPr>
          <p:spPr>
            <a:xfrm>
              <a:off x="2905170" y="2561868"/>
              <a:ext cx="144016" cy="14401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31" name="Овал 30"/>
            <p:cNvSpPr/>
            <p:nvPr/>
          </p:nvSpPr>
          <p:spPr>
            <a:xfrm>
              <a:off x="1835696" y="2555414"/>
              <a:ext cx="144016" cy="14401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32" name="Овал 31"/>
            <p:cNvSpPr/>
            <p:nvPr/>
          </p:nvSpPr>
          <p:spPr>
            <a:xfrm>
              <a:off x="3419872" y="3068960"/>
              <a:ext cx="144016" cy="14401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1331640" y="2996952"/>
              <a:ext cx="144016" cy="14401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>
              <a:off x="1340436" y="4077072"/>
              <a:ext cx="144016" cy="14401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1883778" y="4581128"/>
              <a:ext cx="144016" cy="14401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2905170" y="4569688"/>
              <a:ext cx="144016" cy="14401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3411186" y="4012861"/>
              <a:ext cx="144016" cy="14401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38" name="Овал 37"/>
            <p:cNvSpPr/>
            <p:nvPr/>
          </p:nvSpPr>
          <p:spPr>
            <a:xfrm>
              <a:off x="1370614" y="4569678"/>
              <a:ext cx="144016" cy="14401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1370614" y="2555414"/>
              <a:ext cx="144016" cy="14401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3400178" y="4509120"/>
              <a:ext cx="144016" cy="14401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41" name="Овал 40"/>
            <p:cNvSpPr/>
            <p:nvPr/>
          </p:nvSpPr>
          <p:spPr>
            <a:xfrm>
              <a:off x="3402198" y="2529850"/>
              <a:ext cx="144016" cy="14401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>
              <a:off x="2339752" y="2546196"/>
              <a:ext cx="144016" cy="14401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43" name="Овал 42"/>
            <p:cNvSpPr/>
            <p:nvPr/>
          </p:nvSpPr>
          <p:spPr>
            <a:xfrm>
              <a:off x="1331640" y="3573016"/>
              <a:ext cx="144016" cy="14401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44" name="Овал 43"/>
            <p:cNvSpPr/>
            <p:nvPr/>
          </p:nvSpPr>
          <p:spPr>
            <a:xfrm>
              <a:off x="2339752" y="4509120"/>
              <a:ext cx="144016" cy="14401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45" name="Овал 44"/>
            <p:cNvSpPr/>
            <p:nvPr/>
          </p:nvSpPr>
          <p:spPr>
            <a:xfrm>
              <a:off x="3400178" y="3573016"/>
              <a:ext cx="144016" cy="14401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C000"/>
                </a:solidFill>
              </a:endParaRPr>
            </a:p>
          </p:txBody>
        </p:sp>
      </p:grpSp>
      <p:sp>
        <p:nvSpPr>
          <p:cNvPr id="46" name="Объект 9"/>
          <p:cNvSpPr txBox="1">
            <a:spLocks/>
          </p:cNvSpPr>
          <p:nvPr/>
        </p:nvSpPr>
        <p:spPr>
          <a:xfrm>
            <a:off x="2905170" y="5392112"/>
            <a:ext cx="4141101" cy="8512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rtlCol="0" anchor="t">
            <a:sp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sz="36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:2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–1=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</a:t>
            </a:r>
            <a:r>
              <a:rPr lang="ru-RU" sz="3600" b="1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96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E312F61-D89B-DF8C-6A8E-55C456B8F0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057"/>
          <a:stretch/>
        </p:blipFill>
        <p:spPr>
          <a:xfrm>
            <a:off x="683567" y="582112"/>
            <a:ext cx="2395399" cy="1746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4455E99-9F43-EB4E-DB1D-1A266E17E2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672"/>
          <a:stretch/>
        </p:blipFill>
        <p:spPr>
          <a:xfrm>
            <a:off x="683567" y="2469609"/>
            <a:ext cx="2384975" cy="1746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514DC0D-E38A-AD51-1386-B8B5D6D3A4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433"/>
          <a:stretch/>
        </p:blipFill>
        <p:spPr>
          <a:xfrm>
            <a:off x="947430" y="4365104"/>
            <a:ext cx="1857248" cy="1746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Надпись 2"/>
          <p:cNvSpPr txBox="1">
            <a:spLocks noChangeArrowheads="1"/>
          </p:cNvSpPr>
          <p:nvPr/>
        </p:nvSpPr>
        <p:spPr bwMode="auto">
          <a:xfrm>
            <a:off x="3717226" y="936454"/>
            <a:ext cx="459919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 = 26</a:t>
            </a:r>
            <a:r>
              <a:rPr lang="ru-RU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ru-RU" sz="24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=15</a:t>
            </a:r>
            <a:endParaRPr lang="ru-RU" sz="1400" dirty="0">
              <a:solidFill>
                <a:srgbClr val="FFC000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= </a:t>
            </a:r>
            <a:r>
              <a:rPr lang="ru-RU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26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:2+</a:t>
            </a:r>
            <a:r>
              <a:rPr lang="en-US" sz="2000" b="1" dirty="0" smtClean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15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– 1 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= 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13 + 15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– 1 = 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27 </a:t>
            </a:r>
            <a:r>
              <a:rPr lang="ru-RU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см</a:t>
            </a:r>
            <a:r>
              <a:rPr lang="ru-RU" sz="2000" b="1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ru-RU" sz="12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3717226" y="2716842"/>
            <a:ext cx="459919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 = </a:t>
            </a:r>
            <a:r>
              <a:rPr lang="en-US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8</a:t>
            </a:r>
            <a:r>
              <a:rPr lang="ru-RU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ru-RU" sz="24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=</a:t>
            </a:r>
            <a:r>
              <a:rPr lang="en-US" sz="24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14</a:t>
            </a:r>
            <a:endParaRPr lang="ru-RU" sz="2400" dirty="0">
              <a:solidFill>
                <a:srgbClr val="FFC000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= </a:t>
            </a: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8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:2 +</a:t>
            </a:r>
            <a:r>
              <a:rPr lang="en-US" sz="20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14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– 1 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= 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 +14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– 1 = 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17 </a:t>
            </a:r>
            <a:r>
              <a:rPr lang="ru-RU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см</a:t>
            </a:r>
            <a:r>
              <a:rPr lang="ru-RU" sz="2000" b="1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ru-RU" sz="20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9" name="Надпись 2"/>
          <p:cNvSpPr txBox="1">
            <a:spLocks noChangeArrowheads="1"/>
          </p:cNvSpPr>
          <p:nvPr/>
        </p:nvSpPr>
        <p:spPr bwMode="auto">
          <a:xfrm>
            <a:off x="3326355" y="4638806"/>
            <a:ext cx="468052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 = 20, </a:t>
            </a:r>
            <a:r>
              <a:rPr lang="ru-RU" sz="24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=0</a:t>
            </a:r>
            <a:endParaRPr lang="ru-RU" sz="2400" dirty="0">
              <a:solidFill>
                <a:srgbClr val="FFC000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= </a:t>
            </a:r>
            <a:r>
              <a:rPr lang="ru-RU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20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:2 +</a:t>
            </a:r>
            <a:r>
              <a:rPr lang="ru-RU" sz="20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0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– 1 = 10 – 1 = </a:t>
            </a:r>
            <a:r>
              <a:rPr lang="ru-RU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9 см</a:t>
            </a:r>
            <a:r>
              <a:rPr lang="ru-RU" sz="2000" b="1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ru-RU" sz="20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" name="Овал 1"/>
          <p:cNvSpPr/>
          <p:nvPr/>
        </p:nvSpPr>
        <p:spPr>
          <a:xfrm>
            <a:off x="1763688" y="620688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50707" y="1268760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555776" y="1232756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115616" y="1268760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331640" y="1268760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547664" y="1232756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988096" y="1232756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195736" y="1232756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360737" y="1238918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366352" y="1445764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154138" y="1628800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195736" y="1455414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384019" y="1628800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366352" y="1664804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547664" y="1653404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159732" y="1653404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979712" y="1642004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366352" y="1851877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547664" y="1851877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968895" y="1850002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159732" y="1842382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547664" y="2060848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974610" y="2053258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547664" y="2256708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763688" y="2256708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968895" y="2247213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763688" y="845096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550941" y="845096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763688" y="1033500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1961084" y="845096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550941" y="1038300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366352" y="1041195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763688" y="1238918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961084" y="1042185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763688" y="1438363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1547664" y="1438363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1968895" y="1446754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2159732" y="1042260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1763688" y="1644577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1763688" y="1850343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1763155" y="2053258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763688" y="3068960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035836" y="3274526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1763688" y="3276245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1481677" y="3291277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312011" y="3289186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1763688" y="3525210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2046085" y="3531111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2309040" y="3525210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1475656" y="3532830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1223708" y="3285190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1221270" y="3525210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1763688" y="3772805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2041742" y="3772805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1483049" y="3772805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1763688" y="2780928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2038274" y="3028583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1490136" y="3032956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944992" y="3276245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2591780" y="3281003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2316127" y="3772805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1216927" y="3766527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1768870" y="4005064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1696862" y="4508914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1418128" y="4721480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1118134" y="4721480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1690463" y="4721480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1696862" y="4941168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1428151" y="4941168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1696862" y="5157192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1438360" y="5173002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1115616" y="5190879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1423472" y="5405355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1697284" y="5409220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1127905" y="5406335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1410322" y="5632296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1696862" y="5633221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1131609" y="5877272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1411041" y="5877272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1697530" y="5877272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1979712" y="5876292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2267744" y="5877272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2555776" y="5863882"/>
            <a:ext cx="72008" cy="72008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 flipV="1">
            <a:off x="395536" y="2367342"/>
            <a:ext cx="8352928" cy="9495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flipV="1">
            <a:off x="395536" y="4297272"/>
            <a:ext cx="8352928" cy="9495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52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5DF011-42A3-C128-2A37-CFFF760EC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641455"/>
          </a:xfrm>
        </p:spPr>
        <p:txBody>
          <a:bodyPr>
            <a:normAutofit fontScale="90000"/>
          </a:bodyPr>
          <a:lstStyle/>
          <a:p>
            <a:r>
              <a:rPr lang="ru-RU" dirty="0"/>
              <a:t>Задачи ОГЭ и ЕГЭ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62A9F2C-5E1D-E4FA-B7D9-3EEED2EED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44" y="1628801"/>
            <a:ext cx="782119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одержимое 3"/>
          <p:cNvSpPr txBox="1">
            <a:spLocks/>
          </p:cNvSpPr>
          <p:nvPr/>
        </p:nvSpPr>
        <p:spPr>
          <a:xfrm>
            <a:off x="5652120" y="2394610"/>
            <a:ext cx="2664296" cy="16884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</a:pPr>
            <a:r>
              <a:rPr lang="ru-RU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 = 4</a:t>
            </a:r>
          </a:p>
          <a:p>
            <a:pPr algn="ctr">
              <a:buFont typeface="Arial"/>
              <a:buNone/>
            </a:pPr>
            <a:r>
              <a:rPr lang="ru-RU" sz="4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В = 21 </a:t>
            </a:r>
          </a:p>
        </p:txBody>
      </p:sp>
      <p:grpSp>
        <p:nvGrpSpPr>
          <p:cNvPr id="45" name="Группа 44"/>
          <p:cNvGrpSpPr/>
          <p:nvPr/>
        </p:nvGrpSpPr>
        <p:grpSpPr>
          <a:xfrm>
            <a:off x="613706" y="584198"/>
            <a:ext cx="4742379" cy="4492875"/>
            <a:chOff x="646972" y="1066227"/>
            <a:chExt cx="4742379" cy="4492875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xmlns="" id="{0B9E645E-72F9-4101-C4B2-9481C5DB0B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2174"/>
            <a:stretch/>
          </p:blipFill>
          <p:spPr>
            <a:xfrm>
              <a:off x="646972" y="1066227"/>
              <a:ext cx="4742379" cy="4492875"/>
            </a:xfrm>
            <a:prstGeom prst="rect">
              <a:avLst/>
            </a:prstGeom>
          </p:spPr>
        </p:pic>
        <p:sp>
          <p:nvSpPr>
            <p:cNvPr id="4" name="Овал 3"/>
            <p:cNvSpPr/>
            <p:nvPr/>
          </p:nvSpPr>
          <p:spPr>
            <a:xfrm>
              <a:off x="2328352" y="2662758"/>
              <a:ext cx="144016" cy="14401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>
              <a:off x="2328352" y="3094806"/>
              <a:ext cx="144016" cy="14401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1907704" y="3094950"/>
              <a:ext cx="144016" cy="14401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1843376" y="3526854"/>
              <a:ext cx="144016" cy="14401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1866296" y="3952724"/>
              <a:ext cx="144016" cy="14401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1475656" y="3963028"/>
              <a:ext cx="144016" cy="14401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2699792" y="3095094"/>
              <a:ext cx="144016" cy="14401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2325872" y="2230710"/>
              <a:ext cx="144016" cy="14401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1915384" y="2681446"/>
              <a:ext cx="144016" cy="14401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4067944" y="2671142"/>
              <a:ext cx="144016" cy="14401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3635896" y="3526854"/>
              <a:ext cx="144016" cy="14401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4499992" y="2671142"/>
              <a:ext cx="144016" cy="14401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4060384" y="3526998"/>
              <a:ext cx="144016" cy="14401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4060384" y="3100318"/>
              <a:ext cx="144016" cy="14401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3563888" y="3952724"/>
              <a:ext cx="144016" cy="14401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3623256" y="4390950"/>
              <a:ext cx="144016" cy="14401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3620776" y="4822998"/>
              <a:ext cx="144016" cy="14401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3203848" y="4822998"/>
              <a:ext cx="144016" cy="14401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2771800" y="1798662"/>
              <a:ext cx="144016" cy="14401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3186128" y="3115702"/>
              <a:ext cx="144016" cy="14401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3186128" y="3526854"/>
              <a:ext cx="144016" cy="14401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2325872" y="1798662"/>
              <a:ext cx="144016" cy="14401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2761760" y="3534266"/>
              <a:ext cx="144016" cy="14401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>
              <a:off x="2761760" y="2226548"/>
              <a:ext cx="144016" cy="14401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>
              <a:off x="4060384" y="3963028"/>
              <a:ext cx="144016" cy="14401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2328352" y="2684033"/>
              <a:ext cx="144016" cy="14401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>
              <a:off x="2325872" y="2251985"/>
              <a:ext cx="144016" cy="14401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2771800" y="1819937"/>
              <a:ext cx="144016" cy="14401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1915384" y="2684033"/>
              <a:ext cx="144016" cy="14401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2328352" y="2686620"/>
              <a:ext cx="144016" cy="14401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38" name="Овал 37"/>
            <p:cNvSpPr/>
            <p:nvPr/>
          </p:nvSpPr>
          <p:spPr>
            <a:xfrm>
              <a:off x="2325872" y="2254572"/>
              <a:ext cx="144016" cy="14401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2771800" y="1822524"/>
              <a:ext cx="144016" cy="14401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C000"/>
                </a:solidFill>
              </a:endParaRPr>
            </a:p>
          </p:txBody>
        </p:sp>
      </p:grpSp>
      <p:sp>
        <p:nvSpPr>
          <p:cNvPr id="30" name="Содержимое 3"/>
          <p:cNvSpPr txBox="1">
            <a:spLocks/>
          </p:cNvSpPr>
          <p:nvPr/>
        </p:nvSpPr>
        <p:spPr>
          <a:xfrm>
            <a:off x="1483692" y="5077073"/>
            <a:ext cx="6120680" cy="12893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Arial"/>
              <a:buNone/>
            </a:pP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:2+</a:t>
            </a:r>
            <a:r>
              <a:rPr lang="ru-RU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-1=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2+21-1= 22 клетки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Font typeface="Arial"/>
              <a:buNone/>
            </a:pP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=22*10*10=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2200м</a:t>
            </a:r>
            <a:r>
              <a:rPr lang="ru-RU" b="1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9447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25" y="582612"/>
            <a:ext cx="5080000" cy="5692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B6BE9E-6349-58DF-E0C1-C10A32AD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120" y="836712"/>
            <a:ext cx="2838133" cy="5321975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Площадь Нижегородской области – примерно 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80 000 км</a:t>
            </a:r>
            <a:r>
              <a:rPr lang="ru-RU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60032" y="6280180"/>
            <a:ext cx="4182673" cy="4426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*76 624 км</a:t>
            </a:r>
            <a:r>
              <a:rPr lang="ru-RU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 данным интернета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CFD153EB-16CE-C961-C5D6-D90EED0D9B88}"/>
              </a:ext>
            </a:extLst>
          </p:cNvPr>
          <p:cNvSpPr/>
          <p:nvPr/>
        </p:nvSpPr>
        <p:spPr>
          <a:xfrm>
            <a:off x="3690634" y="980728"/>
            <a:ext cx="144016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8FD0FFC8-F842-DF27-B66A-E549FAFF7F17}"/>
              </a:ext>
            </a:extLst>
          </p:cNvPr>
          <p:cNvSpPr/>
          <p:nvPr/>
        </p:nvSpPr>
        <p:spPr>
          <a:xfrm>
            <a:off x="3180225" y="980728"/>
            <a:ext cx="144016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083D3FB9-5C42-9BED-89F4-757E91BBF799}"/>
              </a:ext>
            </a:extLst>
          </p:cNvPr>
          <p:cNvSpPr/>
          <p:nvPr/>
        </p:nvSpPr>
        <p:spPr>
          <a:xfrm>
            <a:off x="4157295" y="980728"/>
            <a:ext cx="144016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F05FD509-087D-1476-3FEB-EAB9751B6563}"/>
              </a:ext>
            </a:extLst>
          </p:cNvPr>
          <p:cNvSpPr/>
          <p:nvPr/>
        </p:nvSpPr>
        <p:spPr>
          <a:xfrm>
            <a:off x="4703575" y="980728"/>
            <a:ext cx="144016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1D78BD72-F87C-2513-7C04-A581BFDDE634}"/>
              </a:ext>
            </a:extLst>
          </p:cNvPr>
          <p:cNvSpPr/>
          <p:nvPr/>
        </p:nvSpPr>
        <p:spPr>
          <a:xfrm>
            <a:off x="3762642" y="3555014"/>
            <a:ext cx="144016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C2CFA9D3-F3D9-1CC7-3516-4387B0372C61}"/>
              </a:ext>
            </a:extLst>
          </p:cNvPr>
          <p:cNvSpPr/>
          <p:nvPr/>
        </p:nvSpPr>
        <p:spPr>
          <a:xfrm>
            <a:off x="1115616" y="4077072"/>
            <a:ext cx="144016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E4D7B70D-DEB9-3729-1938-80F2FE979C4A}"/>
              </a:ext>
            </a:extLst>
          </p:cNvPr>
          <p:cNvSpPr/>
          <p:nvPr/>
        </p:nvSpPr>
        <p:spPr>
          <a:xfrm>
            <a:off x="2172213" y="1520788"/>
            <a:ext cx="144016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9F31DB29-AB75-5085-F9BE-40F35A2DE99F}"/>
              </a:ext>
            </a:extLst>
          </p:cNvPr>
          <p:cNvSpPr/>
          <p:nvPr/>
        </p:nvSpPr>
        <p:spPr>
          <a:xfrm>
            <a:off x="2694165" y="1520788"/>
            <a:ext cx="144016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214AC02C-2EEF-3878-F122-19B01164C1E3}"/>
              </a:ext>
            </a:extLst>
          </p:cNvPr>
          <p:cNvSpPr/>
          <p:nvPr/>
        </p:nvSpPr>
        <p:spPr>
          <a:xfrm>
            <a:off x="3176552" y="1509936"/>
            <a:ext cx="144016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1C03082F-57FB-8B29-E402-0451FC1D5115}"/>
              </a:ext>
            </a:extLst>
          </p:cNvPr>
          <p:cNvSpPr/>
          <p:nvPr/>
        </p:nvSpPr>
        <p:spPr>
          <a:xfrm>
            <a:off x="3690634" y="1520788"/>
            <a:ext cx="144016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96D67944-069C-2012-C089-6B0F695DC359}"/>
              </a:ext>
            </a:extLst>
          </p:cNvPr>
          <p:cNvSpPr/>
          <p:nvPr/>
        </p:nvSpPr>
        <p:spPr>
          <a:xfrm>
            <a:off x="4157295" y="1509936"/>
            <a:ext cx="144016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95D2AE34-F71D-C9E3-3E46-1B2004C33B55}"/>
              </a:ext>
            </a:extLst>
          </p:cNvPr>
          <p:cNvSpPr/>
          <p:nvPr/>
        </p:nvSpPr>
        <p:spPr>
          <a:xfrm>
            <a:off x="3161705" y="2009125"/>
            <a:ext cx="144016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6AB4A8E9-F601-2429-1378-2C793343949E}"/>
              </a:ext>
            </a:extLst>
          </p:cNvPr>
          <p:cNvSpPr/>
          <p:nvPr/>
        </p:nvSpPr>
        <p:spPr>
          <a:xfrm>
            <a:off x="2685945" y="1999488"/>
            <a:ext cx="144016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C783A51A-1D05-5E68-EF4E-623C114AEB49}"/>
              </a:ext>
            </a:extLst>
          </p:cNvPr>
          <p:cNvSpPr/>
          <p:nvPr/>
        </p:nvSpPr>
        <p:spPr>
          <a:xfrm>
            <a:off x="3675437" y="1999488"/>
            <a:ext cx="144016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9CB594DB-C04E-DAE6-1EB6-A68E9EB683B6}"/>
              </a:ext>
            </a:extLst>
          </p:cNvPr>
          <p:cNvSpPr/>
          <p:nvPr/>
        </p:nvSpPr>
        <p:spPr>
          <a:xfrm>
            <a:off x="4157295" y="1999488"/>
            <a:ext cx="144016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589619F9-7B2A-E5BA-86C3-C8D83581DC00}"/>
              </a:ext>
            </a:extLst>
          </p:cNvPr>
          <p:cNvSpPr/>
          <p:nvPr/>
        </p:nvSpPr>
        <p:spPr>
          <a:xfrm>
            <a:off x="2172213" y="1988840"/>
            <a:ext cx="144016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6CD6B02F-3ED9-CDD7-944B-A6FEF348E723}"/>
              </a:ext>
            </a:extLst>
          </p:cNvPr>
          <p:cNvSpPr/>
          <p:nvPr/>
        </p:nvSpPr>
        <p:spPr>
          <a:xfrm>
            <a:off x="2172213" y="2528900"/>
            <a:ext cx="144016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5A51930D-BBC6-87D3-207D-31D7029999F4}"/>
              </a:ext>
            </a:extLst>
          </p:cNvPr>
          <p:cNvSpPr/>
          <p:nvPr/>
        </p:nvSpPr>
        <p:spPr>
          <a:xfrm>
            <a:off x="2657310" y="2528448"/>
            <a:ext cx="144016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879DBABB-BAFE-239C-AEE8-9D7D4EBE1208}"/>
              </a:ext>
            </a:extLst>
          </p:cNvPr>
          <p:cNvSpPr/>
          <p:nvPr/>
        </p:nvSpPr>
        <p:spPr>
          <a:xfrm>
            <a:off x="3176552" y="2508314"/>
            <a:ext cx="144016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5D92DA43-F3BA-A270-F488-F0E0FA5A36F6}"/>
              </a:ext>
            </a:extLst>
          </p:cNvPr>
          <p:cNvSpPr/>
          <p:nvPr/>
        </p:nvSpPr>
        <p:spPr>
          <a:xfrm>
            <a:off x="2172213" y="2996952"/>
            <a:ext cx="144016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D14F9281-2AFD-62B0-9FCD-5F2592543351}"/>
              </a:ext>
            </a:extLst>
          </p:cNvPr>
          <p:cNvSpPr/>
          <p:nvPr/>
        </p:nvSpPr>
        <p:spPr>
          <a:xfrm>
            <a:off x="2674957" y="3007600"/>
            <a:ext cx="144016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C9894BFB-72F9-917B-42DA-B1F5DB08C28E}"/>
              </a:ext>
            </a:extLst>
          </p:cNvPr>
          <p:cNvSpPr/>
          <p:nvPr/>
        </p:nvSpPr>
        <p:spPr>
          <a:xfrm>
            <a:off x="3195651" y="3007600"/>
            <a:ext cx="144016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368F8D6F-69C8-F8E3-2CEE-B389BADB7E48}"/>
              </a:ext>
            </a:extLst>
          </p:cNvPr>
          <p:cNvSpPr/>
          <p:nvPr/>
        </p:nvSpPr>
        <p:spPr>
          <a:xfrm>
            <a:off x="3671426" y="3045634"/>
            <a:ext cx="144016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35DC4E63-FDCF-859F-4065-AFA95C030000}"/>
              </a:ext>
            </a:extLst>
          </p:cNvPr>
          <p:cNvSpPr/>
          <p:nvPr/>
        </p:nvSpPr>
        <p:spPr>
          <a:xfrm>
            <a:off x="1691680" y="3545135"/>
            <a:ext cx="144016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DBA74771-F491-5F51-1C2D-BE2A257811B0}"/>
              </a:ext>
            </a:extLst>
          </p:cNvPr>
          <p:cNvSpPr/>
          <p:nvPr/>
        </p:nvSpPr>
        <p:spPr>
          <a:xfrm>
            <a:off x="2172213" y="3555014"/>
            <a:ext cx="144016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C0E99E6A-17A2-3AE1-CEB8-F1B72A016D26}"/>
              </a:ext>
            </a:extLst>
          </p:cNvPr>
          <p:cNvSpPr/>
          <p:nvPr/>
        </p:nvSpPr>
        <p:spPr>
          <a:xfrm>
            <a:off x="2666737" y="3555014"/>
            <a:ext cx="144016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F2A742F4-171A-0149-BFEC-C2C284902E2C}"/>
              </a:ext>
            </a:extLst>
          </p:cNvPr>
          <p:cNvSpPr/>
          <p:nvPr/>
        </p:nvSpPr>
        <p:spPr>
          <a:xfrm>
            <a:off x="3161705" y="3536808"/>
            <a:ext cx="144016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64CA2139-9834-5F1F-14BC-6F4FE68C65F6}"/>
              </a:ext>
            </a:extLst>
          </p:cNvPr>
          <p:cNvSpPr/>
          <p:nvPr/>
        </p:nvSpPr>
        <p:spPr>
          <a:xfrm>
            <a:off x="1619672" y="4077072"/>
            <a:ext cx="144016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E7F71770-DB50-C4E9-4B7E-716E8ECB88A8}"/>
              </a:ext>
            </a:extLst>
          </p:cNvPr>
          <p:cNvSpPr/>
          <p:nvPr/>
        </p:nvSpPr>
        <p:spPr>
          <a:xfrm>
            <a:off x="2123728" y="4041069"/>
            <a:ext cx="144016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17466835-CC2A-4C10-751D-FC0449DEE887}"/>
              </a:ext>
            </a:extLst>
          </p:cNvPr>
          <p:cNvSpPr/>
          <p:nvPr/>
        </p:nvSpPr>
        <p:spPr>
          <a:xfrm>
            <a:off x="2647529" y="4077072"/>
            <a:ext cx="144016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B1DFC063-3276-4950-F313-7B41E9262760}"/>
              </a:ext>
            </a:extLst>
          </p:cNvPr>
          <p:cNvSpPr/>
          <p:nvPr/>
        </p:nvSpPr>
        <p:spPr>
          <a:xfrm>
            <a:off x="3191845" y="4057802"/>
            <a:ext cx="144016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1F5CAB4A-54AF-E199-030D-B8775F942B42}"/>
              </a:ext>
            </a:extLst>
          </p:cNvPr>
          <p:cNvSpPr/>
          <p:nvPr/>
        </p:nvSpPr>
        <p:spPr>
          <a:xfrm>
            <a:off x="3681409" y="4033959"/>
            <a:ext cx="144016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29AFC72D-EE54-E460-8D23-7C9C057CE3B7}"/>
              </a:ext>
            </a:extLst>
          </p:cNvPr>
          <p:cNvSpPr/>
          <p:nvPr/>
        </p:nvSpPr>
        <p:spPr>
          <a:xfrm>
            <a:off x="2694165" y="4568450"/>
            <a:ext cx="144016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E10DB3C6-7AC6-2FAA-C935-EA33FBAACF9C}"/>
              </a:ext>
            </a:extLst>
          </p:cNvPr>
          <p:cNvSpPr/>
          <p:nvPr/>
        </p:nvSpPr>
        <p:spPr>
          <a:xfrm>
            <a:off x="3151924" y="4555423"/>
            <a:ext cx="144016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24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968" y="703266"/>
            <a:ext cx="749808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>
                <a:solidFill>
                  <a:srgbClr val="C00000"/>
                </a:solidFill>
              </a:rPr>
              <a:t>Вывод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28736"/>
            <a:ext cx="8064896" cy="4808576"/>
          </a:xfrm>
        </p:spPr>
        <p:txBody>
          <a:bodyPr>
            <a:noAutofit/>
          </a:bodyPr>
          <a:lstStyle/>
          <a:p>
            <a:pPr indent="0" algn="just">
              <a:lnSpc>
                <a:spcPct val="150000"/>
              </a:lnSpc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Для вычисления площади многоугольника, нужно знать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одну 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формулу: </a:t>
            </a:r>
            <a:r>
              <a:rPr lang="ru-RU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= Г/2 +В – 1</a:t>
            </a: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0" algn="just">
              <a:lnSpc>
                <a:spcPct val="150000"/>
              </a:lnSpc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Формула </a:t>
            </a:r>
            <a:r>
              <a:rPr lang="ru-RU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Пика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очень 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проста и удобна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запоминания и применения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 algn="just">
              <a:lnSpc>
                <a:spcPct val="150000"/>
              </a:lnSpc>
              <a:buNone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Многоугольник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площадь которого необходимо вычислить, может быть </a:t>
            </a:r>
            <a:r>
              <a:rPr lang="ru-RU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любой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даже самой причудливой формы.</a:t>
            </a:r>
          </a:p>
          <a:p>
            <a:pPr indent="0" algn="just">
              <a:lnSpc>
                <a:spcPct val="150000"/>
              </a:lnSpc>
              <a:buNone/>
            </a:pPr>
            <a:r>
              <a:rPr lang="ru-RU" sz="2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20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помощью формулы Пика можно </a:t>
            </a:r>
            <a:r>
              <a:rPr lang="ru-RU" sz="20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приближенно</a:t>
            </a:r>
            <a:r>
              <a:rPr lang="ru-RU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вычислять </a:t>
            </a:r>
            <a:r>
              <a:rPr lang="ru-RU" sz="20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площади</a:t>
            </a:r>
            <a:r>
              <a:rPr lang="ru-RU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различных </a:t>
            </a:r>
            <a:r>
              <a:rPr lang="ru-RU" sz="20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объектов</a:t>
            </a:r>
            <a:r>
              <a:rPr lang="ru-RU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строений на </a:t>
            </a:r>
            <a:r>
              <a:rPr lang="ru-RU" sz="20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местности.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buNone/>
            </a:pP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2450" y="2852936"/>
            <a:ext cx="7039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0489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76" y="2204864"/>
            <a:ext cx="7632848" cy="2114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03547" y="4865114"/>
            <a:ext cx="8136905" cy="5788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КАК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ВЫЧИСЛИТЬ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ПЛОЩАДЬ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ТАКИХ ФИГУР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1" y="1060443"/>
            <a:ext cx="8064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прямоугольника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длина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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ширина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95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79512" y="3212976"/>
            <a:ext cx="2736304" cy="720080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101129" y="2168844"/>
            <a:ext cx="5904656" cy="2947886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Выявить важность данной задачи и ее применение в ВПР, ОГЭ и ЕГЭ;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Провести анкетирование учащихся старших классов на умение решать такие задачи;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Рассмотреть различные способы нахождения площади на клетчатой бумаге;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Исследовать применение формулы Пика на конкретных примерах;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Проанализировать результаты и сделать вывод.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79512" y="764704"/>
            <a:ext cx="2736304" cy="720080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093012" y="476672"/>
            <a:ext cx="5832648" cy="1368152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универсального способа решения математических задач на нахождение площади фигур на клетчатой бумаге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093011" y="5373216"/>
            <a:ext cx="5832647" cy="1152128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Формула Пика – простой и универсальный аппарат для нахождения площади фигур на клетчатой бумаге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79512" y="5517232"/>
            <a:ext cx="2736304" cy="648072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</a:p>
        </p:txBody>
      </p:sp>
    </p:spTree>
    <p:extLst>
      <p:ext uri="{BB962C8B-B14F-4D97-AF65-F5344CB8AC3E}">
        <p14:creationId xmlns:p14="http://schemas.microsoft.com/office/powerpoint/2010/main" val="343225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C64E22-96E9-B11B-4AE9-EF96CDDC7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175" y="3356992"/>
            <a:ext cx="8712968" cy="3024336"/>
          </a:xfrm>
        </p:spPr>
        <p:txBody>
          <a:bodyPr>
            <a:noAutofit/>
          </a:bodyPr>
          <a:lstStyle/>
          <a:p>
            <a:pPr marL="0" indent="0" algn="ctr">
              <a:spcAft>
                <a:spcPts val="1500"/>
              </a:spcAft>
              <a:buNone/>
            </a:pPr>
            <a:r>
              <a:rPr lang="ru-RU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Знания египтян позаимствовали </a:t>
            </a:r>
            <a:r>
              <a:rPr lang="ru-RU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греки</a:t>
            </a:r>
            <a:r>
              <a:rPr lang="ru-RU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для </a:t>
            </a:r>
            <a:br>
              <a:rPr lang="ru-RU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измерения </a:t>
            </a:r>
            <a:r>
              <a:rPr lang="ru-RU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площади</a:t>
            </a:r>
            <a:r>
              <a:rPr lang="ru-RU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земельных участков.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1500"/>
              </a:spcAft>
              <a:buNone/>
            </a:pPr>
            <a:r>
              <a:rPr lang="ru-RU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Древнегреческое слово «</a:t>
            </a:r>
            <a:r>
              <a:rPr lang="ru-RU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геометрия</a:t>
            </a:r>
            <a:r>
              <a:rPr lang="ru-RU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 переводится, как «</a:t>
            </a:r>
            <a:r>
              <a:rPr lang="ru-RU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землемерие</a:t>
            </a:r>
            <a:r>
              <a:rPr lang="ru-RU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». </a:t>
            </a:r>
          </a:p>
          <a:p>
            <a:pPr marL="0" indent="0" algn="ctr">
              <a:spcAft>
                <a:spcPts val="1500"/>
              </a:spcAft>
              <a:buNone/>
            </a:pPr>
            <a:r>
              <a:rPr lang="ru-RU" sz="2800" dirty="0">
                <a:solidFill>
                  <a:srgbClr val="1D1D1B"/>
                </a:solidFill>
                <a:latin typeface="Arial" panose="020B0604020202020204" pitchFamily="34" charset="0"/>
              </a:rPr>
              <a:t>Данная работа посвящена азам геометрии – </a:t>
            </a:r>
            <a:r>
              <a:rPr lang="ru-RU" sz="2800" b="1" i="1" dirty="0">
                <a:solidFill>
                  <a:srgbClr val="1D1D1B"/>
                </a:solidFill>
                <a:latin typeface="Arial" panose="020B0604020202020204" pitchFamily="34" charset="0"/>
              </a:rPr>
              <a:t>измерению площади различных фигур</a:t>
            </a:r>
            <a:endParaRPr lang="ru-RU" sz="2800" b="1" i="1" dirty="0"/>
          </a:p>
        </p:txBody>
      </p:sp>
      <p:pic>
        <p:nvPicPr>
          <p:cNvPr id="1026" name="Picture 2" descr="Техника строительства египетских пирамид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72" y="1268760"/>
            <a:ext cx="323850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3274" y="260648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500"/>
              </a:spcAft>
            </a:pPr>
            <a:r>
              <a:rPr lang="ru-RU" sz="2400" b="1" i="1" dirty="0">
                <a:solidFill>
                  <a:srgbClr val="1D1D1B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Геометрия</a:t>
            </a:r>
            <a:r>
              <a:rPr lang="ru-RU" sz="2400" dirty="0">
                <a:solidFill>
                  <a:srgbClr val="1D1D1B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зародилась в Древнем Египте около 4 тысяч лет назад. </a:t>
            </a:r>
          </a:p>
        </p:txBody>
      </p:sp>
      <p:pic>
        <p:nvPicPr>
          <p:cNvPr id="2050" name="Picture 2" descr="Квадратные метр — это: как посчитать площадь комна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71" y="1268760"/>
            <a:ext cx="323850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00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849BB8-8943-3BC8-19AA-BB4E1C59AAE1}"/>
              </a:ext>
            </a:extLst>
          </p:cNvPr>
          <p:cNvSpPr txBox="1"/>
          <p:nvPr/>
        </p:nvSpPr>
        <p:spPr>
          <a:xfrm>
            <a:off x="683568" y="764704"/>
            <a:ext cx="7632848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Нахождение площади фигуры, нарисованной на клетчатой бумаге -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очень распространенная задача</a:t>
            </a:r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Она присутствует в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ВПР 4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Подобные задачи есть и в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ЕГЭ по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математике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BED0EF1-F84D-A6E4-6C2A-BD23EA430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492896"/>
            <a:ext cx="1851820" cy="136409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C5605C-797D-C568-485C-BF65CBD73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162" y="2558318"/>
            <a:ext cx="1630821" cy="126503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7D2A678-A5CE-E91A-1958-6B6B048F5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0958" y="2462413"/>
            <a:ext cx="1478408" cy="142506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FD569C4-2847-8B05-23EC-CCF4569A85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023" y="2612991"/>
            <a:ext cx="1470787" cy="124978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96A3BEA-AE36-0C0F-F36C-6B1C27165F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3547" y="4600275"/>
            <a:ext cx="1447925" cy="11202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2C3D68D-89C2-56A5-4E4D-B9FAF34147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3175" y="4644315"/>
            <a:ext cx="1049733" cy="107619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2DF62ED-BCC2-58A1-16D0-5983DC8587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6821" y="4644315"/>
            <a:ext cx="1061362" cy="107876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350352B-C12A-0B2E-EED4-E47A71B396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1623" y="4632966"/>
            <a:ext cx="929721" cy="113843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04994760-E2AE-4A6A-4C40-395167B9B5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12650" y="4674906"/>
            <a:ext cx="1036160" cy="10361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38330" y="5918418"/>
            <a:ext cx="4074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*задания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взяты с сайта «Решу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ВПР»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39845"/>
              </p:ext>
            </p:extLst>
          </p:nvPr>
        </p:nvGraphicFramePr>
        <p:xfrm>
          <a:off x="611560" y="2636912"/>
          <a:ext cx="7992888" cy="3631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2" t="21994" r="50508" b="37096"/>
          <a:stretch>
            <a:fillRect/>
          </a:stretch>
        </p:blipFill>
        <p:spPr bwMode="auto">
          <a:xfrm>
            <a:off x="1259632" y="836712"/>
            <a:ext cx="1684338" cy="1468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53" t="18764" r="1871" b="39865"/>
          <a:stretch>
            <a:fillRect/>
          </a:stretch>
        </p:blipFill>
        <p:spPr bwMode="auto">
          <a:xfrm>
            <a:off x="3706812" y="836712"/>
            <a:ext cx="1730375" cy="1544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="http://schemas.openxmlformats.org/wordprocessingml/2006/main" xmlns:w10="urn:schemas-microsoft-com:office:word" xmlns:v="urn:schemas-microsoft-com:vml" xmlns:oel="http://schemas.microsoft.com/office/2019/extlst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D8DA6C75-1C45-7542-F52C-6090655DD128}"/>
              </a:ext>
            </a:extLst>
          </p:cNvPr>
          <p:cNvPicPr/>
          <p:nvPr/>
        </p:nvPicPr>
        <p:blipFill rotWithShape="1">
          <a:blip r:embed="rId4"/>
          <a:srcRect l="60074" t="22139" r="3475" b="29819"/>
          <a:stretch/>
        </p:blipFill>
        <p:spPr bwMode="auto">
          <a:xfrm>
            <a:off x="6444208" y="836712"/>
            <a:ext cx="1368425" cy="1544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120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5F194AF-4F5D-F665-CEAD-0EBA1A777A1E}"/>
              </a:ext>
            </a:extLst>
          </p:cNvPr>
          <p:cNvSpPr txBox="1"/>
          <p:nvPr/>
        </p:nvSpPr>
        <p:spPr>
          <a:xfrm>
            <a:off x="755576" y="692696"/>
            <a:ext cx="7704856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вызывает затруднения у учащихся </a:t>
            </a:r>
            <a:r>
              <a:rPr lang="ru-RU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любых классов </a:t>
            </a:r>
          </a:p>
          <a:p>
            <a:endParaRPr lang="ru-RU" sz="2000" dirty="0"/>
          </a:p>
          <a:p>
            <a:r>
              <a:rPr lang="ru-RU" sz="2800" u="sng" dirty="0">
                <a:latin typeface="Arial" panose="020B0604020202020204" pitchFamily="34" charset="0"/>
                <a:cs typeface="Arial" panose="020B0604020202020204" pitchFamily="34" charset="0"/>
              </a:rPr>
              <a:t>Способы вычисления площади:</a:t>
            </a:r>
            <a:br>
              <a:rPr lang="ru-RU" sz="28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Разбиение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на простые геометрические фигуры и сложения их площадей;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Достроение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до простых геометрических фигур и вычитания площадей и др.</a:t>
            </a: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изучила формулу Пика,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 помощи которой вычислять площадь самых страшных фигур, построенных на клетчатой бумаге,  легко!</a:t>
            </a:r>
          </a:p>
        </p:txBody>
      </p:sp>
    </p:spTree>
    <p:extLst>
      <p:ext uri="{BB962C8B-B14F-4D97-AF65-F5344CB8AC3E}">
        <p14:creationId xmlns:p14="http://schemas.microsoft.com/office/powerpoint/2010/main" val="57877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0049" y="548680"/>
            <a:ext cx="7355334" cy="1103214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</a:rPr>
              <a:t>Кто такой Пик</a:t>
            </a:r>
            <a:r>
              <a:rPr lang="en-US" sz="6000" b="1" dirty="0">
                <a:solidFill>
                  <a:srgbClr val="C00000"/>
                </a:solidFill>
              </a:rPr>
              <a:t>?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6" name="Picture 5" descr="GeorgPick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1043608" y="1772816"/>
            <a:ext cx="258097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851920" y="198884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Георг Пик – австрийский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математик</a:t>
            </a:r>
          </a:p>
          <a:p>
            <a:pPr algn="ctr">
              <a:buNone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Свою первую научную работу опубликовал в </a:t>
            </a:r>
          </a:p>
          <a:p>
            <a:pPr algn="ctr">
              <a:buNone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возрасте 17 лет. </a:t>
            </a:r>
            <a:endParaRPr lang="ru-RU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1899 г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-  теорема для расчёта площади многоугольника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формула Пика)</a:t>
            </a:r>
          </a:p>
          <a:p>
            <a:pPr algn="ctr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Германии эта теорема включена в школьные учебники.</a:t>
            </a:r>
          </a:p>
          <a:p>
            <a:pPr algn="ctr">
              <a:buNone/>
            </a:pP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5616" y="476673"/>
            <a:ext cx="7499350" cy="864096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solidFill>
                  <a:srgbClr val="C00000"/>
                </a:solidFill>
              </a:rPr>
              <a:t>Теорема Пика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55576" y="1484784"/>
            <a:ext cx="7720012" cy="519588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4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Площадь фигуры, изображенной «на клеточках», равна:</a:t>
            </a:r>
          </a:p>
          <a:p>
            <a:pPr algn="ctr">
              <a:buNone/>
            </a:pPr>
            <a:r>
              <a:rPr lang="en-US" sz="7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 = </a:t>
            </a:r>
            <a:r>
              <a:rPr lang="ru-RU" sz="72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7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 2 + </a:t>
            </a:r>
            <a:r>
              <a:rPr lang="ru-RU" sz="7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7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  </a:t>
            </a:r>
          </a:p>
          <a:p>
            <a:pPr algn="ctr">
              <a:buNone/>
            </a:pPr>
            <a:r>
              <a:rPr lang="ru-RU" sz="3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где</a:t>
            </a:r>
            <a:endParaRPr lang="ru-RU" sz="3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4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   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число узлов решетки на границе многоугольника</a:t>
            </a:r>
          </a:p>
          <a:p>
            <a:pPr>
              <a:buNone/>
            </a:pPr>
            <a:r>
              <a:rPr lang="ru-RU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   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число узлов решетки внутри многоугольника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УЗЛЫ</a:t>
            </a:r>
            <a:r>
              <a:rPr lang="ru-RU" sz="28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ЭТО НЕ КЛЕТКИ, А ТОЧКИ ПЕРЕСЕЧЕНИЯ КЛЕТОЧЕК!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883</TotalTime>
  <Words>484</Words>
  <Application>Microsoft Office PowerPoint</Application>
  <PresentationFormat>Экран (4:3)</PresentationFormat>
  <Paragraphs>96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Натуральные материалы</vt:lpstr>
      <vt:lpstr>Нахождение площади фигур на клетчатой бумаге. Формула Пика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Кто такой Пик?</vt:lpstr>
      <vt:lpstr>Теорема Пика</vt:lpstr>
      <vt:lpstr>Пример №1</vt:lpstr>
      <vt:lpstr>Пример №2</vt:lpstr>
      <vt:lpstr>Пример №3</vt:lpstr>
      <vt:lpstr>Презентация PowerPoint</vt:lpstr>
      <vt:lpstr>Задачи ОГЭ и ЕГЭ</vt:lpstr>
      <vt:lpstr>Презентация PowerPoint</vt:lpstr>
      <vt:lpstr>Площадь Нижегородской области – примерно  80 000 км2.</vt:lpstr>
      <vt:lpstr>Вывод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Комбинаторные задачи как математическая модель реальных жизненных ситуаций</dc:title>
  <dc:creator>User</dc:creator>
  <cp:lastModifiedBy>use</cp:lastModifiedBy>
  <cp:revision>50</cp:revision>
  <dcterms:created xsi:type="dcterms:W3CDTF">2023-03-12T12:45:36Z</dcterms:created>
  <dcterms:modified xsi:type="dcterms:W3CDTF">2024-03-10T15:58:58Z</dcterms:modified>
</cp:coreProperties>
</file>