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65" r:id="rId8"/>
    <p:sldId id="266" r:id="rId9"/>
    <p:sldId id="263" r:id="rId10"/>
    <p:sldId id="261" r:id="rId11"/>
    <p:sldId id="271" r:id="rId12"/>
    <p:sldId id="260" r:id="rId13"/>
    <p:sldId id="267" r:id="rId14"/>
    <p:sldId id="272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E8210-00B0-497C-B196-DB1639ECAF36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86943-8687-4C98-B4D3-E9A8754E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108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E8210-00B0-497C-B196-DB1639ECAF36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86943-8687-4C98-B4D3-E9A8754E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3787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E8210-00B0-497C-B196-DB1639ECAF36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86943-8687-4C98-B4D3-E9A8754E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237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E8210-00B0-497C-B196-DB1639ECAF36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86943-8687-4C98-B4D3-E9A8754E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4714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E8210-00B0-497C-B196-DB1639ECAF36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86943-8687-4C98-B4D3-E9A8754E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442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E8210-00B0-497C-B196-DB1639ECAF36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86943-8687-4C98-B4D3-E9A8754E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566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E8210-00B0-497C-B196-DB1639ECAF36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86943-8687-4C98-B4D3-E9A8754E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08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E8210-00B0-497C-B196-DB1639ECAF36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86943-8687-4C98-B4D3-E9A8754E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229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E8210-00B0-497C-B196-DB1639ECAF36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86943-8687-4C98-B4D3-E9A8754E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834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E8210-00B0-497C-B196-DB1639ECAF36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86943-8687-4C98-B4D3-E9A8754E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3683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E8210-00B0-497C-B196-DB1639ECAF36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86943-8687-4C98-B4D3-E9A8754E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783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E8210-00B0-497C-B196-DB1639ECAF36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86943-8687-4C98-B4D3-E9A8754E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31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1.jpe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" Type="http://schemas.openxmlformats.org/officeDocument/2006/relationships/image" Target="../media/image1.jpe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19367" y="862615"/>
            <a:ext cx="5480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cs typeface="Aparajita" panose="020B0604020202020204" pitchFamily="34" charset="0"/>
              </a:rPr>
              <a:t>Исследовательский проект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796343" y="1819724"/>
            <a:ext cx="10526332" cy="2387600"/>
          </a:xfrm>
        </p:spPr>
        <p:txBody>
          <a:bodyPr/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«Влияние фитонцидов растений на рост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мукора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»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7104845" y="4932614"/>
            <a:ext cx="4623515" cy="1764405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 smtClean="0"/>
              <a:t>Выполнила ученица 7 класса МБОУ «Школа №154»</a:t>
            </a:r>
          </a:p>
          <a:p>
            <a:r>
              <a:rPr lang="ru-RU" sz="2800" dirty="0" smtClean="0"/>
              <a:t>Галаева Варвара</a:t>
            </a:r>
          </a:p>
          <a:p>
            <a:r>
              <a:rPr lang="ru-RU" sz="2800" dirty="0" smtClean="0"/>
              <a:t>Научный руководитель:</a:t>
            </a:r>
          </a:p>
          <a:p>
            <a:r>
              <a:rPr lang="ru-RU" sz="2800" dirty="0" err="1" smtClean="0"/>
              <a:t>Федонина</a:t>
            </a:r>
            <a:r>
              <a:rPr lang="ru-RU" sz="2800" dirty="0" smtClean="0"/>
              <a:t> Олеся Андреевна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10090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un9-53.userapi.com/impg/6tu4BFLA68ZetS-U8ExQQ1f51YbQvrkiS6akEQ/447EPyD8dI8.jpg?size=607x1080&amp;quality=95&amp;sign=508ffdbb0ee2b8d3094e760906f79f49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9" t="1848" r="1879" b="24252"/>
          <a:stretch/>
        </p:blipFill>
        <p:spPr bwMode="auto">
          <a:xfrm>
            <a:off x="8121857" y="3216565"/>
            <a:ext cx="2742171" cy="3605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4693"/>
            <a:ext cx="10515600" cy="1325563"/>
          </a:xfrm>
        </p:spPr>
        <p:txBody>
          <a:bodyPr/>
          <a:lstStyle/>
          <a:p>
            <a:pPr algn="ctr"/>
            <a:r>
              <a:rPr lang="ru-RU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Mucor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https://sun9-21.userapi.com/impg/lniyaEvfqoz8IaZcU1b15Vco92zCl1-JmXAP6A/Ex3JI8uubOg.jpg?size=813x1080&amp;quality=95&amp;sign=d7ba3a6c2e7635e4353c60168da516fc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876" y="1395226"/>
            <a:ext cx="2742127" cy="3642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80.userapi.com/impg/T3quYuku8w-A9WL8vnNtV9AUxoQENV4li_1rTw/p3IC03hrcZQ.jpg?size=813x1080&amp;quality=95&amp;sign=1bf52c3d6752091a2eb17dd219c636b0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78" y="1360425"/>
            <a:ext cx="2455745" cy="3262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34.userapi.com/impg/7VbnpwLuxa8NTMj07VCXsWKl8MoS4wSk3F9kmA/dP6XWbzS7GA.jpg?size=813x1080&amp;quality=95&amp;sign=216e51871e348e41c73e24ba5a821978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9" t="23387" r="11394" b="35847"/>
          <a:stretch/>
        </p:blipFill>
        <p:spPr bwMode="auto">
          <a:xfrm>
            <a:off x="8736505" y="1297040"/>
            <a:ext cx="3028900" cy="2215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sun9-64.userapi.com/impg/ZI6z81tujh2vK4JdNoF_n7CSMOJz1af5Md8P6A/e3fRQvA98a0.jpg?size=607x1080&amp;quality=95&amp;sign=789355e3fedea28c022a4b9d1cd211ac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39782" y="3669872"/>
            <a:ext cx="2166978" cy="3855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461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7601" y="224693"/>
            <a:ext cx="6283817" cy="1325563"/>
          </a:xfrm>
        </p:spPr>
        <p:txBody>
          <a:bodyPr/>
          <a:lstStyle/>
          <a:p>
            <a:pPr algn="ctr"/>
            <a:r>
              <a:rPr lang="ru-RU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Mucor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28" name="Picture 4" descr="Рис. 3. Муко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0" y="2860108"/>
            <a:ext cx="4026421" cy="3739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ri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80" y="2006767"/>
            <a:ext cx="6969541" cy="229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642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911" y="229223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Фитонциды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098" name="Picture 2" descr="http://wiki.tsu.ru/wiki/images/thumb/8/8f/%D0%A2%D0%BE%D0%BA%D0%B8%D0%BD._%D0%97%D0%B0%D0%B3%D0%BB%D0%B0%D0%B2%D0%BD%D0%BE%D0%B5_%D1%84%D0%BE%D1%82%D0%BE._%D0%92%D0%B0%D1%80%D0%B8%D0%B0%D0%BD%D1%82_2.jpg/600px-%D0%A2%D0%BE%D0%BA%D0%B8%D0%BD._%D0%97%D0%B0%D0%B3%D0%BB%D0%B0%D0%B2%D0%BD%D0%BE%D0%B5_%D1%84%D0%BE%D1%82%D0%BE._%D0%92%D0%B0%D1%80%D0%B8%D0%B0%D0%BD%D1%82_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7"/>
          <a:stretch/>
        </p:blipFill>
        <p:spPr bwMode="auto">
          <a:xfrm>
            <a:off x="9475998" y="33587"/>
            <a:ext cx="2121433" cy="25117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46" name="Picture 2" descr="https://hvorast.ru/wp-content/uploads/2018/11/3.-Vid-proizrastaet-v-lesah-i-roshhah-stepnoj-zony-na-skalistoj-gornoj-mestnosti-peschanyh-holmah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945" y="3474265"/>
            <a:ext cx="3022242" cy="2014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adgrad.ru/wp-content/uploads/2020/02/repchatyj-luk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064" y="1449731"/>
            <a:ext cx="3065424" cy="2038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centr-sadovoda.ru/uploads/image/bcbe4d0f6cbb66ef75cfdeeb42af00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44" y="4146804"/>
            <a:ext cx="2969874" cy="2077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proprikol.ru/wp-content/uploads/2020/08/kartinki-limony-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907" y="2311023"/>
            <a:ext cx="3074940" cy="1962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parfum-asmodeus.ru/wp-content/uploads/2/e/7/2e70a214ee837c8af7fdc8a77397df2b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121" y="4105183"/>
            <a:ext cx="2999880" cy="2067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gas-kvas.com/uploads/posts/2023-02/1675420055_gas-kvas-com-p-fonovii-risunok-les-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1" y="1428867"/>
            <a:ext cx="3020157" cy="2013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3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61.userapi.com/impg/am4btnZZVBo-1yoozHQxx4Gi5reRRs-rjaTVIw/Pgi_7nUMG9Q.jpg?size=811x1080&amp;quality=95&amp;sign=ad19d0e0a0810af5934e728a179bcfb1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7156" r="22219" b="10694"/>
          <a:stretch/>
        </p:blipFill>
        <p:spPr bwMode="auto">
          <a:xfrm>
            <a:off x="7060361" y="65609"/>
            <a:ext cx="1299433" cy="1741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un9-72.userapi.com/impg/zJ-daXNXAGnRuj7rWoPW5vUFpL9xcsl_9G_TDw/-hSW4w8dzqY.jpg?size=811x1080&amp;quality=95&amp;sign=44d22b47a35f6e66f0a2420c2a12bd5c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42447" r="8393" b="19046"/>
          <a:stretch/>
        </p:blipFill>
        <p:spPr bwMode="auto">
          <a:xfrm>
            <a:off x="4059002" y="2064338"/>
            <a:ext cx="1157644" cy="965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33.userapi.com/impg/M9A-IqFIOcOmzKvCn-lKb70zHlUj9rAKOJ23rw/P2f2mbuud_8.jpg?size=811x1080&amp;quality=95&amp;sign=7c11db0ab294db1d5ab34ed84f037232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1" t="5959" r="6472" b="29267"/>
          <a:stretch/>
        </p:blipFill>
        <p:spPr bwMode="auto">
          <a:xfrm>
            <a:off x="9074782" y="1776409"/>
            <a:ext cx="1339403" cy="1620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65.userapi.com/impg/abDn3C38FcJWr3yxy4mRyWCNyAsPGCe_3YLUng/-a3yPMZYykc.jpg?size=811x1080&amp;quality=95&amp;sign=0b650e63fd6332818f8c744890d73142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16879" r="13465" b="19260"/>
          <a:stretch/>
        </p:blipFill>
        <p:spPr bwMode="auto">
          <a:xfrm>
            <a:off x="6835266" y="1891843"/>
            <a:ext cx="1407906" cy="1560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43.userapi.com/impg/63KL4hDonHlXwgN0sczim10j3BeGymuHSgBvdA/2cXcLkcEZ2w.jpg?size=811x1080&amp;quality=95&amp;sign=9b7cf70713ce49cba282aa404d733b2c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6" t="55111" r="21963" b="19642"/>
          <a:stretch/>
        </p:blipFill>
        <p:spPr bwMode="auto">
          <a:xfrm>
            <a:off x="683968" y="4388346"/>
            <a:ext cx="1469177" cy="1117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21.userapi.com/impg/QAfNCabf-80gk8ZdPzH48KF8HmXM4e4LNaRVBg/smMzmIw_dic.jpg?size=811x1080&amp;quality=95&amp;sign=49b9206e9e844c1aa59e98d518b37a69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29760" r="29214" b="14170"/>
          <a:stretch/>
        </p:blipFill>
        <p:spPr bwMode="auto">
          <a:xfrm>
            <a:off x="5076748" y="2526169"/>
            <a:ext cx="1384696" cy="1862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178" y="37311"/>
            <a:ext cx="3507034" cy="1325563"/>
          </a:xfrm>
        </p:spPr>
        <p:txBody>
          <a:bodyPr/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Эксперимент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30" name="Picture 6" descr="https://sun9-54.userapi.com/impg/ZebCW2aPQxB1KW3FurYgA8OFpXLddO_wfIOZ3w/aXsjJAX-ko4.jpg?size=811x1080&amp;quality=95&amp;sign=9b06dda68507e7ea136303fceadbdb7c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9" t="48778" r="18170" b="22425"/>
          <a:stretch/>
        </p:blipFill>
        <p:spPr bwMode="auto">
          <a:xfrm>
            <a:off x="1944816" y="3959189"/>
            <a:ext cx="1439383" cy="1079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YTRgG_pWyz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t="9581" r="5110" b="3859"/>
          <a:stretch>
            <a:fillRect/>
          </a:stretch>
        </p:blipFill>
        <p:spPr bwMode="auto">
          <a:xfrm rot="16200000">
            <a:off x="4252455" y="4596089"/>
            <a:ext cx="1342238" cy="2137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619" y="1000884"/>
            <a:ext cx="469076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Можжевельник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(свежесрезанная ветвь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Герань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(свежесрезанный порванный лист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Герань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(свежесрезанный целый лист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Лимон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(свежий, порезанный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Лимон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(свежий, целый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Чеснок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(свежий, порубленный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Чеснок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(свежий, целый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40" name="Picture 16" descr="https://sun9-23.userapi.com/impg/m8Wo8ClVT6Ww_mnj0Kfvb22PH1GlQvQE276EEA/HbkJC-uhPdw.jpg?size=811x1080&amp;quality=95&amp;sign=2cc59d30b33b5a08d0c14305bb32a1b5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5373" r="10669" b="12589"/>
          <a:stretch/>
        </p:blipFill>
        <p:spPr bwMode="auto">
          <a:xfrm>
            <a:off x="5311890" y="1108128"/>
            <a:ext cx="1351800" cy="2027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49.userapi.com/impg/eUhbx-vb5bG8DJO1amGDWUhFuuqXQsi_pGu-9A/JgrRsC9Lilg.jpg?size=811x1080&amp;quality=95&amp;sign=53d6428d868a0f848c754777d6d8e95c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12821" r="16924" b="14235"/>
          <a:stretch/>
        </p:blipFill>
        <p:spPr bwMode="auto">
          <a:xfrm>
            <a:off x="4629993" y="568770"/>
            <a:ext cx="1179124" cy="1588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un9-66.userapi.com/impg/JXOMexdg_JAbwsQrOHyloZZPTUpOygIFaYAp_Q/fBSmsvMdMR4.jpg?size=811x1080&amp;quality=95&amp;sign=383ce10a270f3f09a3d010b1bc841528&amp;type=albu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43826" r="24906" b="26230"/>
          <a:stretch/>
        </p:blipFill>
        <p:spPr bwMode="auto">
          <a:xfrm>
            <a:off x="3439615" y="3081531"/>
            <a:ext cx="1779081" cy="1294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46828" y="3632373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Лук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репчатый (свежий, целый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Лук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репчатый (свежий, порубленный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Благовония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(палочки для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воскуривания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Сандал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Эфирное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масло (гвоздика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Базилик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(свежесрезанный целый лист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Базилик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(свежесрезанный порванный лист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14.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Контрольный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материал – кусок черного хлеба без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дополнительных.</a:t>
            </a:r>
            <a:endParaRPr lang="ru-RU" dirty="0"/>
          </a:p>
        </p:txBody>
      </p:sp>
      <p:pic>
        <p:nvPicPr>
          <p:cNvPr id="1044" name="Picture 20" descr="https://sun9-11.userapi.com/impg/AEpTAYGdge7Ecj_4u7Y7mjWwG8K1JdXguiwOow/a8Vk3_1kFrk.jpg?size=811x1080&amp;quality=95&amp;sign=2e1c577af41cf6827de5fffc73c0ab85&amp;type=albu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5" t="20650" r="18190" b="15539"/>
          <a:stretch/>
        </p:blipFill>
        <p:spPr bwMode="auto">
          <a:xfrm>
            <a:off x="8283986" y="847827"/>
            <a:ext cx="1231200" cy="1583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un9-23.userapi.com/impg/7JolpKuth_1QmmTpnjFvwFa51svjB4MNskVwpg/R0THSza36L0.jpg?size=1280x961&amp;quality=95&amp;sign=e6911fb3b128f07277978ad161e6bab2&amp;type=albu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7" t="17413" r="22848" b="24107"/>
          <a:stretch/>
        </p:blipFill>
        <p:spPr bwMode="auto">
          <a:xfrm>
            <a:off x="9207020" y="127112"/>
            <a:ext cx="1889688" cy="1279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68.userapi.com/impg/fE-rTCedV10WiFqjC3aA8CmwhLXpcUG-5yx9uQ/wY6PE9dGwLc.jpg?size=811x1080&amp;quality=95&amp;sign=836f5abb49bbd1d754faa9b338d0d63b&amp;type=album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4122" r="19316" b="14391"/>
          <a:stretch/>
        </p:blipFill>
        <p:spPr bwMode="auto">
          <a:xfrm>
            <a:off x="10374107" y="1187469"/>
            <a:ext cx="1283016" cy="166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834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4552" y="-147174"/>
            <a:ext cx="6632620" cy="911998"/>
          </a:xfrm>
        </p:spPr>
        <p:txBody>
          <a:bodyPr/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Результаты эксперимента 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1" name="Picture 6" descr="https://sun9-36.userapi.com/impg/vvCoLT3JnxxfwYh07qhe00k3izejPhTMvZDewA/eXmuNMmTifI.jpg?size=811x1080&amp;quality=95&amp;sign=6f559bcf6258bccb1e4e43ea0e0aeb01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42101" r="15972" b="2666"/>
          <a:stretch/>
        </p:blipFill>
        <p:spPr bwMode="auto">
          <a:xfrm>
            <a:off x="247337" y="1004455"/>
            <a:ext cx="1722257" cy="1646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https://sun9-29.userapi.com/impg/n_CLskkxZG9HQSBzQra0C-ZzA07OBYwxkMbCcg/IShJO3KgXOY.jpg?size=811x1080&amp;quality=95&amp;sign=ce50330587609c5d9b002d64d78ba6fc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3" t="30881" r="22749" b="27419"/>
          <a:stretch/>
        </p:blipFill>
        <p:spPr bwMode="auto">
          <a:xfrm rot="10800000">
            <a:off x="2004174" y="1580126"/>
            <a:ext cx="1589782" cy="1491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sun9-8.userapi.com/impg/4IJbFes50ueQAf6CtcX_yYCE_Wkdg9B_R7o7qQ/BmeVnVXh_do.jpg?size=811x1080&amp;quality=95&amp;sign=3673b478bd959dbf565e4149cd7bfd32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8" b="11607"/>
          <a:stretch/>
        </p:blipFill>
        <p:spPr bwMode="auto">
          <a:xfrm>
            <a:off x="60653" y="2816996"/>
            <a:ext cx="1710782" cy="2261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 descr="https://sun9-17.userapi.com/impg/-IMWIzzvfabcbRGNnhghu1JOaljioRRIYnjz5A/dUEgM7b3A80.jpg?size=811x1080&amp;quality=95&amp;sign=e57764c88bcfdfdaaa17ca100a81f72b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t="13062" r="8814" b="6049"/>
          <a:stretch/>
        </p:blipFill>
        <p:spPr bwMode="auto">
          <a:xfrm>
            <a:off x="1762575" y="3631495"/>
            <a:ext cx="1469200" cy="1776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s://sun9-36.userapi.com/impg/MLFqYRN_enphZQ2vFKzGhBizU6JXj-cCvaEGYQ/zUyeVj4KY04.jpg?size=811x1080&amp;quality=95&amp;sign=547cdc4a8fb6b80950386d2d7973a5ff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8680" r="31093" b="37640"/>
          <a:stretch/>
        </p:blipFill>
        <p:spPr bwMode="auto">
          <a:xfrm>
            <a:off x="115217" y="5370058"/>
            <a:ext cx="1641219" cy="1331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/>
          <a:srcRect l="30054" t="29710" r="49241" b="28533"/>
          <a:stretch/>
        </p:blipFill>
        <p:spPr>
          <a:xfrm rot="10800000">
            <a:off x="3490833" y="944735"/>
            <a:ext cx="1229241" cy="1393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26" descr="https://sun9-63.userapi.com/impg/p2wqRfqy0TY-78NsJgGw85wSSOVX9u9jo4_fEA/nNd-78pmw30.jpg?size=811x1080&amp;quality=95&amp;sign=30c842b20c6017d84354f3ff4404fc68&amp;type=albu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9" t="21689" r="28021" b="53675"/>
          <a:stretch/>
        </p:blipFill>
        <p:spPr bwMode="auto">
          <a:xfrm rot="10800000">
            <a:off x="3099630" y="3085706"/>
            <a:ext cx="1553124" cy="1338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sun9-79.userapi.com/impg/N4pQeQZHG9TAE_ohZpLs8o8LPK1piUXM2WFvBQ/OjmcZ2NaI28.jpg?size=811x1080&amp;quality=95&amp;sign=0cef9321557ffcde4c19aa7c89b55b5a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6" t="31431" r="17045" b="9967"/>
          <a:stretch/>
        </p:blipFill>
        <p:spPr bwMode="auto">
          <a:xfrm>
            <a:off x="2608611" y="4914035"/>
            <a:ext cx="1521239" cy="1692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https://sun9-78.userapi.com/impg/jBv9JhJahZIicqbqQGg2IiEW79nlBpzOUKEzfw/5AbBS6J0ysk.jpg?size=811x1080&amp;quality=95&amp;sign=5ac48f83d7bf38c2d91099c0c5be8d15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 t="17378" r="39991" b="23598"/>
          <a:stretch/>
        </p:blipFill>
        <p:spPr bwMode="auto">
          <a:xfrm>
            <a:off x="5002227" y="4759141"/>
            <a:ext cx="1359352" cy="2001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https://sun9-45.userapi.com/impg/Rj0V2grSprwfmr1hMHgYmST01anidFgGBiTbVQ/Er9w6BdTf0I.jpg?size=811x1080&amp;quality=95&amp;sign=9332c9ebf6ab5f5b798e409c07b0d721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8" t="39258" r="25739" b="23097"/>
          <a:stretch/>
        </p:blipFill>
        <p:spPr bwMode="auto">
          <a:xfrm>
            <a:off x="6479681" y="4499707"/>
            <a:ext cx="1331323" cy="1610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13"/>
          <a:srcRect l="17380" t="32403" r="23612" b="14116"/>
          <a:stretch/>
        </p:blipFill>
        <p:spPr>
          <a:xfrm>
            <a:off x="4926292" y="764824"/>
            <a:ext cx="7078682" cy="3607187"/>
          </a:xfrm>
          <a:prstGeom prst="rect">
            <a:avLst/>
          </a:prstGeom>
        </p:spPr>
      </p:pic>
      <p:pic>
        <p:nvPicPr>
          <p:cNvPr id="23" name="Picture 10" descr="https://sun9-78.userapi.com/impg/L3WqDDZBjObaOadQAGKEoanqbLDDNoiqNvcymA/rEUdGOlEAyU.jpg?size=811x1080&amp;quality=95&amp;sign=885d2e7c960f16c9d0d79085d2ed73a2&amp;type=albu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22396" r="23961" b="21478"/>
          <a:stretch/>
        </p:blipFill>
        <p:spPr bwMode="auto">
          <a:xfrm rot="10800000">
            <a:off x="8096326" y="4423818"/>
            <a:ext cx="1031629" cy="1308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ttps://sun9-76.userapi.com/impg/KPw464FzMvuoN6fHtktokGZ4KXA13BtZt57DCw/aOMStGTktLc.jpg?size=811x1080&amp;quality=95&amp;sign=22a0d52a192f7b76100727f7feb9bcf7&amp;type=albu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40795" r="3033" b="16218"/>
          <a:stretch/>
        </p:blipFill>
        <p:spPr bwMode="auto">
          <a:xfrm>
            <a:off x="9898212" y="4579101"/>
            <a:ext cx="1907429" cy="1229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https://sun9-67.userapi.com/impg/KXP3HVXyZCmQwRz9SPMn2MP87EeIsePjCLWLgQ/yJJjfwjcFU8.jpg?size=811x1080&amp;quality=95&amp;sign=db594c1524c666ba7b1c8276d8dc1466&amp;type=album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t="38702" r="15817" b="10961"/>
          <a:stretch/>
        </p:blipFill>
        <p:spPr bwMode="auto">
          <a:xfrm>
            <a:off x="8780000" y="5193996"/>
            <a:ext cx="1645902" cy="1393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s://sun9-66.userapi.com/impg/LvhlKHRPDb5M-shiv1UT27SA4TfBxKIVoxLwSw/vzOqTkD3lNg.jpg?size=811x1080&amp;quality=95&amp;sign=f972441cc9d7f1ea74e39047b3f0d53b&amp;type=album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t="32435" r="27604" b="28065"/>
          <a:stretch/>
        </p:blipFill>
        <p:spPr bwMode="auto">
          <a:xfrm>
            <a:off x="7053065" y="5760118"/>
            <a:ext cx="1363068" cy="1126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2138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6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8898" y="243539"/>
            <a:ext cx="2241223" cy="1325563"/>
          </a:xfrm>
        </p:spPr>
        <p:txBody>
          <a:bodyPr/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Вывод</a:t>
            </a:r>
            <a:endParaRPr lang="ru-RU" dirty="0"/>
          </a:p>
        </p:txBody>
      </p:sp>
      <p:pic>
        <p:nvPicPr>
          <p:cNvPr id="20" name="Picture 34" descr="https://sun9-10.userapi.com/impg/OgFFB_fRT9b8jleNJMULffJoslNUSQrdOb6tmg/CMA9fsa_bnc.jpg?size=1280x961&amp;quality=95&amp;sign=6d2ff4060af2ee8c2345bf8de4fc16de&amp;type=albu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t="3264" r="19305" b="2945"/>
          <a:stretch/>
        </p:blipFill>
        <p:spPr bwMode="auto">
          <a:xfrm>
            <a:off x="3874757" y="2044459"/>
            <a:ext cx="4290447" cy="3814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158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6489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Рекомендации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074" name="Picture 2" descr="https://sun9-35.userapi.com/impg/OXeuPKF2acuwLDtgMD_HcYkukwh1jAtHsL5OFA/diEIybZpMyQ.jpg?size=1280x961&amp;quality=95&amp;sign=93d9fb308ae45defa78184eda68d1f84&amp;type=albu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6390" r="9373" b="6275"/>
          <a:stretch/>
        </p:blipFill>
        <p:spPr bwMode="auto">
          <a:xfrm>
            <a:off x="3334018" y="1541998"/>
            <a:ext cx="5513768" cy="4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167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17442" y="2859110"/>
            <a:ext cx="6907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Спасибо за внимание!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87112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1520" y="66654"/>
            <a:ext cx="6837609" cy="1325563"/>
          </a:xfrm>
        </p:spPr>
        <p:txBody>
          <a:bodyPr/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Актуальность темы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052" name="Picture 4" descr="https://www.kulik.by/content/thumb/IMG_6232-Ph0_w1000_h80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520" y="1690688"/>
            <a:ext cx="7148959" cy="47612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76529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678" y="128965"/>
            <a:ext cx="4770514" cy="98288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Цель</a:t>
            </a:r>
            <a:r>
              <a:rPr lang="ru-RU" sz="4000" dirty="0" smtClean="0"/>
              <a:t> 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работы:</a:t>
            </a:r>
            <a:endParaRPr lang="ru-RU" sz="4000" dirty="0"/>
          </a:p>
        </p:txBody>
      </p:sp>
      <p:pic>
        <p:nvPicPr>
          <p:cNvPr id="1032" name="Picture 8" descr="https://microbak.ru/wp-content/uploads/2019/04/plesen-np19-768x38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7"/>
          <a:stretch/>
        </p:blipFill>
        <p:spPr bwMode="auto">
          <a:xfrm>
            <a:off x="1251428" y="2942424"/>
            <a:ext cx="4054668" cy="31092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30762" y="945641"/>
            <a:ext cx="6096000" cy="142199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зучение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влияния фитонцидов растений на рост микроорганизмов, в частности на рост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мукора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выявление растений, подавляющих рост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мукора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12915" y="2571925"/>
            <a:ext cx="62901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Задачи:</a:t>
            </a:r>
          </a:p>
          <a:p>
            <a:pPr indent="457200" algn="just">
              <a:spcAft>
                <a:spcPts val="0"/>
              </a:spcAft>
            </a:pPr>
            <a:r>
              <a:rPr lang="ru-RU" sz="2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Знакомство </a:t>
            </a:r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литературой по данному </a:t>
            </a:r>
            <a:r>
              <a:rPr lang="ru-RU" sz="2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вопросу.</a:t>
            </a:r>
            <a:endParaRPr lang="ru-RU" sz="21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Проведение </a:t>
            </a:r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эксперимента по выращиванию </a:t>
            </a:r>
            <a:r>
              <a:rPr lang="ru-RU" sz="2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мукора</a:t>
            </a:r>
            <a:r>
              <a:rPr lang="ru-RU" sz="2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1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Наблюдение </a:t>
            </a:r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ходом эксперимента и получаемыми </a:t>
            </a:r>
            <a:r>
              <a:rPr lang="ru-RU" sz="2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результатами.</a:t>
            </a:r>
            <a:endParaRPr lang="ru-RU" sz="21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Анализ </a:t>
            </a:r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результатов проведенного </a:t>
            </a:r>
            <a:r>
              <a:rPr lang="ru-RU" sz="2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эксперимента.</a:t>
            </a:r>
          </a:p>
          <a:p>
            <a:pPr lvl="0" indent="457200" algn="just"/>
            <a:r>
              <a:rPr lang="ru-RU" sz="21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ru-RU" sz="2100" dirty="0"/>
              <a:t>Выявление </a:t>
            </a:r>
            <a:r>
              <a:rPr lang="ru-RU" sz="2100" dirty="0" err="1"/>
              <a:t>фитонцидоносных</a:t>
            </a:r>
            <a:r>
              <a:rPr lang="ru-RU" sz="2100" dirty="0"/>
              <a:t> растений и веществ, подавляющих рост </a:t>
            </a:r>
            <a:r>
              <a:rPr lang="ru-RU" sz="2100" dirty="0" err="1"/>
              <a:t>мукора</a:t>
            </a:r>
            <a:r>
              <a:rPr lang="ru-RU" sz="2100" dirty="0"/>
              <a:t>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951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terem-ermaka.ru/wp-content/uploads/5/1/f/51f4d00baa8c273f3edaf5824c80382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t="11252" r="7984" b="15473"/>
          <a:stretch/>
        </p:blipFill>
        <p:spPr bwMode="auto">
          <a:xfrm>
            <a:off x="7112183" y="3730329"/>
            <a:ext cx="4386811" cy="2733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aleous.ru/wp-content/uploads/4/1/5/4155f5d6f657851efc606da4e2ca0e7c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4867" r="4979" b="8648"/>
          <a:stretch/>
        </p:blipFill>
        <p:spPr bwMode="auto">
          <a:xfrm>
            <a:off x="6300893" y="1130334"/>
            <a:ext cx="4299045" cy="2883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ferrethome.ru/wp-content/uploads/a/9/d/a9d52d1eace7011b77f2d32b1644835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841" y="3900601"/>
            <a:ext cx="4759434" cy="2801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18" y="0"/>
            <a:ext cx="9128238" cy="1325563"/>
          </a:xfrm>
        </p:spPr>
        <p:txBody>
          <a:bodyPr/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Грибы – часть живой природы 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074" name="Picture 2" descr="https://cdn.fishki.net/upload/post/2019/11/18/3143920/bfca02e750d7667bcb21317e80d2c3ff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33" y="1275934"/>
            <a:ext cx="4413667" cy="2758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3470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0753" y="657783"/>
            <a:ext cx="5513534" cy="1325563"/>
          </a:xfrm>
        </p:spPr>
        <p:txBody>
          <a:bodyPr/>
          <a:lstStyle/>
          <a:p>
            <a:pPr algn="ctr"/>
            <a:r>
              <a:rPr lang="ru-RU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Mastigomycotina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026" name="Picture 2" descr="https://www.bionet-skola.com/w/images/thumb/7/71/Chytridiomycetes2.jpg/600px-Chytridiomycetes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316" y="1952216"/>
            <a:ext cx="6276775" cy="4058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072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228" y="867401"/>
            <a:ext cx="5987603" cy="1325563"/>
          </a:xfrm>
        </p:spPr>
        <p:txBody>
          <a:bodyPr/>
          <a:lstStyle/>
          <a:p>
            <a:pPr algn="ctr"/>
            <a:r>
              <a:rPr lang="ru-RU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Ascomycotina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335" t="14575" r="34746" b="14391"/>
          <a:stretch/>
        </p:blipFill>
        <p:spPr>
          <a:xfrm>
            <a:off x="5082003" y="1281946"/>
            <a:ext cx="5800643" cy="4462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8967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7341" y="950633"/>
            <a:ext cx="5704268" cy="1325563"/>
          </a:xfrm>
        </p:spPr>
        <p:txBody>
          <a:bodyPr/>
          <a:lstStyle/>
          <a:p>
            <a:pPr algn="ctr"/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Basidiomycotina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098" name="Picture 2" descr="https://phonoteka.org/uploads/posts/2021-05/1621973381_32-phonoteka_org-p-mukhomor-art-krasivo-3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475" y="1926922"/>
            <a:ext cx="6527007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9452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189" y="1214165"/>
            <a:ext cx="6708820" cy="1325563"/>
          </a:xfrm>
        </p:spPr>
        <p:txBody>
          <a:bodyPr/>
          <a:lstStyle/>
          <a:p>
            <a:pPr algn="ctr"/>
            <a:r>
              <a:rPr lang="ru-RU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Deuteromycotina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122" name="Picture 2" descr="https://upload.wikimedia.org/wikipedia/commons/9/9b/Aspergillus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05" y="1064287"/>
            <a:ext cx="5156243" cy="5131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574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8" descr="https://sun9-49.userapi.com/impg/pxDk_1X8mGPfgtpDvjUFsCfkH25n1dusGg01_g/D90IOiF2OGw.jpg?size=736x1030&amp;quality=95&amp;sign=b7de0ea88274b62e5c21ee4c775d01d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751" r="19680" b="1196"/>
          <a:stretch/>
        </p:blipFill>
        <p:spPr bwMode="auto">
          <a:xfrm rot="5400000">
            <a:off x="2479182" y="-2814034"/>
            <a:ext cx="7160656" cy="12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0883"/>
            <a:ext cx="7133823" cy="1325563"/>
          </a:xfrm>
        </p:spPr>
        <p:txBody>
          <a:bodyPr/>
          <a:lstStyle/>
          <a:p>
            <a:pPr algn="ctr"/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Zygomycotina</a:t>
            </a:r>
            <a:endParaRPr lang="ru-RU" dirty="0"/>
          </a:p>
        </p:txBody>
      </p:sp>
      <p:pic>
        <p:nvPicPr>
          <p:cNvPr id="2050" name="Picture 2" descr="https://vsegda-pomnim.com/uploads/posts/2023-02/1675478435_vsegda-pomnim-com-p-gribi-zigomitseti-foto-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651" y="1716446"/>
            <a:ext cx="6527007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795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240</Words>
  <Application>Microsoft Office PowerPoint</Application>
  <PresentationFormat>Широкоэкранный</PresentationFormat>
  <Paragraphs>43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Aparajita</vt:lpstr>
      <vt:lpstr>Arial</vt:lpstr>
      <vt:lpstr>Calibri</vt:lpstr>
      <vt:lpstr>Calibri Light</vt:lpstr>
      <vt:lpstr>Times New Roman</vt:lpstr>
      <vt:lpstr>Тема Office</vt:lpstr>
      <vt:lpstr>«Влияние фитонцидов растений на рост мукора»</vt:lpstr>
      <vt:lpstr>Актуальность темы</vt:lpstr>
      <vt:lpstr>Цель работы:</vt:lpstr>
      <vt:lpstr>Грибы – часть живой природы </vt:lpstr>
      <vt:lpstr>Mastigomycotina </vt:lpstr>
      <vt:lpstr>Ascomycotina</vt:lpstr>
      <vt:lpstr>Basidiomycotina </vt:lpstr>
      <vt:lpstr>Deuteromycotina</vt:lpstr>
      <vt:lpstr>Zygomycotina</vt:lpstr>
      <vt:lpstr>Mucor</vt:lpstr>
      <vt:lpstr>Mucor</vt:lpstr>
      <vt:lpstr>Фитонциды</vt:lpstr>
      <vt:lpstr>Эксперимент</vt:lpstr>
      <vt:lpstr>Результаты эксперимента </vt:lpstr>
      <vt:lpstr>Вывод</vt:lpstr>
      <vt:lpstr>Рекомендации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«Влияние фитонцидов на рост мукора»</dc:title>
  <dc:creator>Пользователь</dc:creator>
  <cp:lastModifiedBy>Пользователь</cp:lastModifiedBy>
  <cp:revision>36</cp:revision>
  <dcterms:created xsi:type="dcterms:W3CDTF">2024-03-21T14:55:17Z</dcterms:created>
  <dcterms:modified xsi:type="dcterms:W3CDTF">2024-03-25T17:55:53Z</dcterms:modified>
</cp:coreProperties>
</file>